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9"/>
  </p:handoutMasterIdLst>
  <p:sldIdLst>
    <p:sldId id="394" r:id="rId3"/>
    <p:sldId id="287" r:id="rId5"/>
    <p:sldId id="268" r:id="rId6"/>
    <p:sldId id="399" r:id="rId7"/>
    <p:sldId id="400" r:id="rId8"/>
    <p:sldId id="401" r:id="rId9"/>
    <p:sldId id="402" r:id="rId10"/>
    <p:sldId id="403" r:id="rId11"/>
    <p:sldId id="404" r:id="rId12"/>
    <p:sldId id="408" r:id="rId13"/>
    <p:sldId id="447" r:id="rId14"/>
    <p:sldId id="409" r:id="rId15"/>
    <p:sldId id="412" r:id="rId16"/>
    <p:sldId id="427" r:id="rId17"/>
    <p:sldId id="411" r:id="rId18"/>
    <p:sldId id="462" r:id="rId19"/>
    <p:sldId id="413" r:id="rId20"/>
    <p:sldId id="460" r:id="rId21"/>
    <p:sldId id="461" r:id="rId22"/>
    <p:sldId id="414" r:id="rId23"/>
    <p:sldId id="473" r:id="rId24"/>
    <p:sldId id="465" r:id="rId25"/>
    <p:sldId id="555" r:id="rId26"/>
    <p:sldId id="467" r:id="rId27"/>
    <p:sldId id="437" r:id="rId28"/>
    <p:sldId id="429" r:id="rId29"/>
    <p:sldId id="430" r:id="rId30"/>
    <p:sldId id="273" r:id="rId31"/>
    <p:sldId id="470" r:id="rId32"/>
    <p:sldId id="329" r:id="rId33"/>
    <p:sldId id="474" r:id="rId34"/>
    <p:sldId id="431" r:id="rId35"/>
    <p:sldId id="475" r:id="rId36"/>
    <p:sldId id="281" r:id="rId37"/>
    <p:sldId id="476" r:id="rId38"/>
    <p:sldId id="432" r:id="rId39"/>
    <p:sldId id="622" r:id="rId40"/>
    <p:sldId id="623" r:id="rId41"/>
    <p:sldId id="624" r:id="rId42"/>
    <p:sldId id="625" r:id="rId43"/>
    <p:sldId id="626" r:id="rId44"/>
    <p:sldId id="256" r:id="rId45"/>
    <p:sldId id="435" r:id="rId46"/>
    <p:sldId id="438" r:id="rId47"/>
    <p:sldId id="439" r:id="rId48"/>
    <p:sldId id="440" r:id="rId49"/>
    <p:sldId id="450" r:id="rId50"/>
    <p:sldId id="451" r:id="rId51"/>
    <p:sldId id="452" r:id="rId52"/>
    <p:sldId id="453" r:id="rId53"/>
    <p:sldId id="455" r:id="rId54"/>
    <p:sldId id="456" r:id="rId55"/>
    <p:sldId id="457" r:id="rId56"/>
    <p:sldId id="458" r:id="rId57"/>
    <p:sldId id="459" r:id="rId58"/>
    <p:sldId id="454" r:id="rId59"/>
    <p:sldId id="314" r:id="rId60"/>
    <p:sldId id="315" r:id="rId61"/>
    <p:sldId id="316" r:id="rId62"/>
    <p:sldId id="571" r:id="rId63"/>
    <p:sldId id="317" r:id="rId64"/>
    <p:sldId id="472" r:id="rId65"/>
    <p:sldId id="376" r:id="rId66"/>
    <p:sldId id="572" r:id="rId67"/>
    <p:sldId id="573" r:id="rId68"/>
    <p:sldId id="502" r:id="rId69"/>
    <p:sldId id="574" r:id="rId70"/>
    <p:sldId id="570" r:id="rId71"/>
    <p:sldId id="566" r:id="rId72"/>
    <p:sldId id="568" r:id="rId73"/>
    <p:sldId id="565" r:id="rId74"/>
    <p:sldId id="511" r:id="rId75"/>
    <p:sldId id="575" r:id="rId76"/>
    <p:sldId id="510" r:id="rId77"/>
    <p:sldId id="512" r:id="rId78"/>
    <p:sldId id="513" r:id="rId79"/>
    <p:sldId id="514" r:id="rId80"/>
    <p:sldId id="515" r:id="rId81"/>
    <p:sldId id="516" r:id="rId82"/>
    <p:sldId id="517" r:id="rId83"/>
    <p:sldId id="518" r:id="rId84"/>
    <p:sldId id="520" r:id="rId85"/>
    <p:sldId id="522" r:id="rId86"/>
    <p:sldId id="523" r:id="rId87"/>
    <p:sldId id="524" r:id="rId88"/>
    <p:sldId id="525" r:id="rId89"/>
    <p:sldId id="526" r:id="rId90"/>
    <p:sldId id="527" r:id="rId91"/>
    <p:sldId id="528" r:id="rId92"/>
    <p:sldId id="534" r:id="rId93"/>
    <p:sldId id="627" r:id="rId94"/>
    <p:sldId id="628" r:id="rId95"/>
    <p:sldId id="535" r:id="rId96"/>
    <p:sldId id="537" r:id="rId97"/>
    <p:sldId id="538" r:id="rId98"/>
  </p:sldIdLst>
  <p:sldSz cx="9144000" cy="6858000" type="screen4x3"/>
  <p:notesSz cx="6834505" cy="9979025"/>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09"/>
    <p:restoredTop sz="94248"/>
  </p:normalViewPr>
  <p:slideViewPr>
    <p:cSldViewPr showGuides="1">
      <p:cViewPr varScale="1">
        <p:scale>
          <a:sx n="114" d="100"/>
          <a:sy n="114" d="100"/>
        </p:scale>
        <p:origin x="1560" y="168"/>
      </p:cViewPr>
      <p:guideLst>
        <p:guide orient="horz" pos="2160"/>
        <p:guide pos="286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handoutMaster" Target="handoutMasters/handoutMaster1.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commentAuthors" Target="commentAuthors.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2818" name="Rectangle 2"/>
          <p:cNvSpPr>
            <a:spLocks noGrp="1" noChangeArrowheads="1"/>
          </p:cNvSpPr>
          <p:nvPr>
            <p:ph type="hdr" sz="quarter"/>
          </p:nvPr>
        </p:nvSpPr>
        <p:spPr bwMode="auto">
          <a:xfrm>
            <a:off x="0" y="0"/>
            <a:ext cx="2962275" cy="498475"/>
          </a:xfrm>
          <a:prstGeom prst="rect">
            <a:avLst/>
          </a:prstGeom>
          <a:noFill/>
          <a:ln>
            <a:noFill/>
          </a:ln>
          <a:effectLst/>
        </p:spPr>
        <p:txBody>
          <a:bodyPr vert="horz" wrap="square" lIns="91440" tIns="45720" rIns="91440" bIns="45720" numCol="1" anchor="t" anchorCtr="0" compatLnSpc="1"/>
          <a:lstStyle>
            <a:lvl1pP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GB"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2819" name="Rectangle 3"/>
          <p:cNvSpPr>
            <a:spLocks noGrp="1" noChangeArrowheads="1"/>
          </p:cNvSpPr>
          <p:nvPr>
            <p:ph type="dt" sz="quarter" idx="1"/>
          </p:nvPr>
        </p:nvSpPr>
        <p:spPr bwMode="auto">
          <a:xfrm>
            <a:off x="3871913" y="0"/>
            <a:ext cx="2960688" cy="498475"/>
          </a:xfrm>
          <a:prstGeom prst="rect">
            <a:avLst/>
          </a:prstGeom>
          <a:noFill/>
          <a:ln>
            <a:noFill/>
          </a:ln>
          <a:effectLst/>
        </p:spPr>
        <p:txBody>
          <a:bodyPr vert="horz" wrap="square" lIns="91440" tIns="45720" rIns="91440" bIns="45720" numCol="1" anchor="t" anchorCtr="0" compatLnSpc="1"/>
          <a:lstStyle>
            <a:lvl1pPr algn="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GB"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2820" name="Rectangle 4"/>
          <p:cNvSpPr>
            <a:spLocks noGrp="1" noChangeArrowheads="1"/>
          </p:cNvSpPr>
          <p:nvPr>
            <p:ph type="ftr" sz="quarter" idx="2"/>
          </p:nvPr>
        </p:nvSpPr>
        <p:spPr bwMode="auto">
          <a:xfrm>
            <a:off x="0" y="9478963"/>
            <a:ext cx="2962275" cy="498475"/>
          </a:xfrm>
          <a:prstGeom prst="rect">
            <a:avLst/>
          </a:prstGeom>
          <a:noFill/>
          <a:ln>
            <a:noFill/>
          </a:ln>
          <a:effectLst/>
        </p:spPr>
        <p:txBody>
          <a:bodyPr vert="horz" wrap="square" lIns="91440" tIns="45720" rIns="91440" bIns="45720" numCol="1" anchor="b" anchorCtr="0" compatLnSpc="1"/>
          <a:lstStyle>
            <a:lvl1pP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GB"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2821" name="Rectangle 5"/>
          <p:cNvSpPr>
            <a:spLocks noGrp="1" noChangeArrowheads="1"/>
          </p:cNvSpPr>
          <p:nvPr>
            <p:ph type="sldNum" sz="quarter" idx="3"/>
          </p:nvPr>
        </p:nvSpPr>
        <p:spPr bwMode="auto">
          <a:xfrm>
            <a:off x="3871913" y="9478963"/>
            <a:ext cx="2960688" cy="498475"/>
          </a:xfrm>
          <a:prstGeom prst="rect">
            <a:avLst/>
          </a:prstGeom>
          <a:noFill/>
          <a:ln>
            <a:noFill/>
          </a:ln>
          <a:effectLst/>
        </p:spPr>
        <p:txBody>
          <a:bodyPr vert="horz" wrap="square" lIns="91440" tIns="45720" rIns="91440" bIns="45720" numCol="1" anchor="b" anchorCtr="0" compatLnSpc="1"/>
          <a:lstStyle>
            <a:lvl1pPr algn="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A96A69-3B03-3242-8300-50F9B34B16F1}" type="slidenum">
              <a:rPr kumimoji="1"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8370" name="Rectangle 2"/>
          <p:cNvSpPr>
            <a:spLocks noGrp="1" noChangeArrowheads="1"/>
          </p:cNvSpPr>
          <p:nvPr>
            <p:ph type="hdr" sz="quarter"/>
          </p:nvPr>
        </p:nvSpPr>
        <p:spPr bwMode="auto">
          <a:xfrm>
            <a:off x="0" y="0"/>
            <a:ext cx="2962275" cy="498475"/>
          </a:xfrm>
          <a:prstGeom prst="rect">
            <a:avLst/>
          </a:prstGeom>
          <a:noFill/>
          <a:ln>
            <a:noFill/>
          </a:ln>
          <a:effectLst/>
        </p:spPr>
        <p:txBody>
          <a:bodyPr vert="horz" wrap="square" lIns="91440" tIns="45720" rIns="91440" bIns="45720" numCol="1" anchor="t" anchorCtr="0" compatLnSpc="1"/>
          <a:lstStyle>
            <a:lvl1pP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371" name="Rectangle 3"/>
          <p:cNvSpPr>
            <a:spLocks noGrp="1" noChangeArrowheads="1"/>
          </p:cNvSpPr>
          <p:nvPr>
            <p:ph type="dt" idx="1"/>
          </p:nvPr>
        </p:nvSpPr>
        <p:spPr bwMode="auto">
          <a:xfrm>
            <a:off x="3871913" y="0"/>
            <a:ext cx="2960688" cy="498475"/>
          </a:xfrm>
          <a:prstGeom prst="rect">
            <a:avLst/>
          </a:prstGeom>
          <a:noFill/>
          <a:ln>
            <a:noFill/>
          </a:ln>
          <a:effectLst/>
        </p:spPr>
        <p:txBody>
          <a:bodyPr vert="horz" wrap="square" lIns="91440" tIns="45720" rIns="91440" bIns="45720" numCol="1" anchor="t" anchorCtr="0" compatLnSpc="1"/>
          <a:lstStyle>
            <a:lvl1pPr algn="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Rot="1" noTextEdit="1"/>
          </p:cNvSpPr>
          <p:nvPr>
            <p:ph type="sldImg"/>
          </p:nvPr>
        </p:nvSpPr>
        <p:spPr>
          <a:xfrm>
            <a:off x="922338" y="747713"/>
            <a:ext cx="4991100" cy="3743325"/>
          </a:xfrm>
          <a:prstGeom prst="rect">
            <a:avLst/>
          </a:prstGeom>
          <a:noFill/>
          <a:ln w="9525" cap="flat" cmpd="sng">
            <a:solidFill>
              <a:srgbClr val="000000"/>
            </a:solidFill>
            <a:prstDash val="solid"/>
            <a:miter/>
            <a:headEnd type="none" w="med" len="med"/>
            <a:tailEnd type="none" w="med" len="med"/>
          </a:ln>
        </p:spPr>
      </p:sp>
      <p:sp>
        <p:nvSpPr>
          <p:cNvPr id="4101" name="Rectangle 5"/>
          <p:cNvSpPr>
            <a:spLocks noGrp="1"/>
          </p:cNvSpPr>
          <p:nvPr>
            <p:ph type="body" sz="quarter"/>
          </p:nvPr>
        </p:nvSpPr>
        <p:spPr>
          <a:xfrm>
            <a:off x="684213" y="4740275"/>
            <a:ext cx="5467350" cy="4491038"/>
          </a:xfrm>
          <a:prstGeom prst="rect">
            <a:avLst/>
          </a:prstGeom>
          <a:noFill/>
          <a:ln w="9525">
            <a:noFill/>
          </a:ln>
        </p:spPr>
        <p:txBody>
          <a:bodyPr vert="horz" wrap="square"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8374" name="Rectangle 6"/>
          <p:cNvSpPr>
            <a:spLocks noGrp="1" noChangeArrowheads="1"/>
          </p:cNvSpPr>
          <p:nvPr>
            <p:ph type="ftr" sz="quarter" idx="4"/>
          </p:nvPr>
        </p:nvSpPr>
        <p:spPr bwMode="auto">
          <a:xfrm>
            <a:off x="0" y="9478963"/>
            <a:ext cx="2962275" cy="498475"/>
          </a:xfrm>
          <a:prstGeom prst="rect">
            <a:avLst/>
          </a:prstGeom>
          <a:noFill/>
          <a:ln>
            <a:noFill/>
          </a:ln>
          <a:effectLst/>
        </p:spPr>
        <p:txBody>
          <a:bodyPr vert="horz" wrap="square" lIns="91440" tIns="45720" rIns="91440" bIns="45720" numCol="1" anchor="b" anchorCtr="0" compatLnSpc="1"/>
          <a:lstStyle>
            <a:lvl1pP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375" name="Rectangle 7"/>
          <p:cNvSpPr>
            <a:spLocks noGrp="1" noChangeArrowheads="1"/>
          </p:cNvSpPr>
          <p:nvPr>
            <p:ph type="sldNum" sz="quarter" idx="5"/>
          </p:nvPr>
        </p:nvSpPr>
        <p:spPr bwMode="auto">
          <a:xfrm>
            <a:off x="3871913" y="9478963"/>
            <a:ext cx="2960688" cy="498475"/>
          </a:xfrm>
          <a:prstGeom prst="rect">
            <a:avLst/>
          </a:prstGeom>
          <a:noFill/>
          <a:ln>
            <a:noFill/>
          </a:ln>
          <a:effectLst/>
        </p:spPr>
        <p:txBody>
          <a:bodyPr vert="horz" wrap="square" lIns="91440" tIns="45720" rIns="91440" bIns="45720" numCol="1" anchor="b" anchorCtr="0" compatLnSpc="1"/>
          <a:lstStyle>
            <a:lvl1pPr algn="r" eaLnBrk="1" hangingPunct="1">
              <a:buFontTx/>
              <a:buNone/>
              <a:defRPr kumimoji="1" sz="1200">
                <a:latin typeface="Times New Roman" panose="02020603050405020304" pitchFamily="18"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C9BFF8-4157-9247-9950-C0FF5EE75930}"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46" name="Rectangle 2"/>
          <p:cNvSpPr>
            <a:spLocks noRot="1" noTextEdit="1"/>
          </p:cNvSpPr>
          <p:nvPr>
            <p:ph type="sldImg"/>
          </p:nvPr>
        </p:nvSpPr>
        <p:spPr>
          <a:ln/>
        </p:spPr>
      </p:sp>
      <p:sp>
        <p:nvSpPr>
          <p:cNvPr id="6147" name="Rectangle 3"/>
          <p:cNvSpPr>
            <a:spLocks noGrp="1"/>
          </p:cNvSpPr>
          <p:nvPr>
            <p:ph type="body"/>
          </p:nvPr>
        </p:nvSpPr>
        <p:spPr>
          <a:ln/>
        </p:spPr>
        <p:txBody>
          <a:bodyPr wrap="square" lIns="91440" tIns="45720" rIns="91440" bIns="45720" anchor="t" anchorCtr="0"/>
          <a:p>
            <a:pPr lvl="0" eaLnBrk="1" hangingPunct="1"/>
            <a:r>
              <a:rPr lang="zh-CN" altLang="en-GB"/>
              <a:t>第</a:t>
            </a:r>
            <a:r>
              <a:rPr lang="en-GB" altLang="zh-CN"/>
              <a:t>38</a:t>
            </a:r>
            <a:r>
              <a:rPr lang="zh-CN" altLang="en-GB"/>
              <a:t>讲  </a:t>
            </a:r>
            <a:r>
              <a:rPr lang="zh-CN" altLang="en-US" sz="1700"/>
              <a:t>习题课</a:t>
            </a:r>
            <a:r>
              <a:rPr lang="en-US" altLang="zh-CN" sz="1700"/>
              <a:t>(1)</a:t>
            </a:r>
            <a:endParaRPr lang="en-GB" altLang="zh-CN"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ln/>
        </p:spPr>
      </p:sp>
      <p:sp>
        <p:nvSpPr>
          <p:cNvPr id="90114" name="备注占位符 2"/>
          <p:cNvSpPr>
            <a:spLocks noGrp="1"/>
          </p:cNvSpPr>
          <p:nvPr>
            <p:ph type="body"/>
          </p:nvPr>
        </p:nvSpPr>
        <p:spPr>
          <a:ln/>
        </p:spPr>
        <p:txBody>
          <a:bodyPr wrap="square" lIns="91440" tIns="45720" rIns="91440" bIns="45720" anchor="t" anchorCtr="0"/>
          <a:p>
            <a:pPr lvl="0"/>
            <a:endParaRPr lang="zh-CN" altLang="en-US"/>
          </a:p>
        </p:txBody>
      </p:sp>
      <p:sp>
        <p:nvSpPr>
          <p:cNvPr id="101379" name="灯片编号占位符 3"/>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2162" name="Rectangle 2"/>
          <p:cNvSpPr>
            <a:spLocks noRot="1" noTextEdit="1"/>
          </p:cNvSpPr>
          <p:nvPr>
            <p:ph type="sldImg"/>
          </p:nvPr>
        </p:nvSpPr>
        <p:spPr>
          <a:ln/>
        </p:spPr>
      </p:sp>
      <p:sp>
        <p:nvSpPr>
          <p:cNvPr id="92163" name="Rectangle 3"/>
          <p:cNvSpPr>
            <a:spLocks noGrp="1"/>
          </p:cNvSpPr>
          <p:nvPr>
            <p:ph type="body"/>
          </p:nvPr>
        </p:nvSpPr>
        <p:spPr>
          <a:xfrm>
            <a:off x="911225" y="4740275"/>
            <a:ext cx="5011738" cy="4491038"/>
          </a:xfrm>
          <a:ln/>
        </p:spPr>
        <p:txBody>
          <a:bodyPr wrap="square" lIns="91440" tIns="45720" rIns="91440" bIns="45720" anchor="t" anchorCtr="0"/>
          <a:p>
            <a:pPr lvl="0" eaLnBrk="1" hangingPunct="1"/>
            <a:endParaRPr lang="zh-CN" alt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幻灯片图像占位符 1"/>
          <p:cNvSpPr>
            <a:spLocks noGrp="1" noRot="1" noChangeAspect="1" noTextEdit="1"/>
          </p:cNvSpPr>
          <p:nvPr>
            <p:ph type="sldImg"/>
          </p:nvPr>
        </p:nvSpPr>
        <p:spPr>
          <a:ln/>
        </p:spPr>
      </p:sp>
      <p:sp>
        <p:nvSpPr>
          <p:cNvPr id="104450" name="备注占位符 2"/>
          <p:cNvSpPr>
            <a:spLocks noGrp="1"/>
          </p:cNvSpPr>
          <p:nvPr>
            <p:ph type="body"/>
          </p:nvPr>
        </p:nvSpPr>
        <p:spPr>
          <a:ln/>
        </p:spPr>
        <p:txBody>
          <a:bodyPr wrap="square" lIns="91440" tIns="45720" rIns="91440" bIns="45720" anchor="t" anchorCtr="0"/>
          <a:p>
            <a:pPr lvl="0"/>
            <a:endParaRPr lang="zh-CN" altLang="en-US"/>
          </a:p>
        </p:txBody>
      </p:sp>
      <p:sp>
        <p:nvSpPr>
          <p:cNvPr id="115715" name="灯片编号占位符 3"/>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66" name="Rectangle 2"/>
          <p:cNvSpPr>
            <a:spLocks noRot="1" noTextEdit="1"/>
          </p:cNvSpPr>
          <p:nvPr>
            <p:ph type="sldImg"/>
          </p:nvPr>
        </p:nvSpPr>
        <p:spPr>
          <a:xfrm>
            <a:off x="925513" y="750888"/>
            <a:ext cx="4986337" cy="3740150"/>
          </a:xfrm>
          <a:ln/>
        </p:spPr>
      </p:sp>
      <p:sp>
        <p:nvSpPr>
          <p:cNvPr id="11267" name="Rectangle 3"/>
          <p:cNvSpPr>
            <a:spLocks noGrp="1"/>
          </p:cNvSpPr>
          <p:nvPr>
            <p:ph type="body"/>
          </p:nvPr>
        </p:nvSpPr>
        <p:spPr>
          <a:xfrm>
            <a:off x="911225" y="4740275"/>
            <a:ext cx="5011738" cy="4487863"/>
          </a:xfrm>
          <a:ln/>
        </p:spPr>
        <p:txBody>
          <a:bodyPr wrap="square" lIns="91440" tIns="45720" rIns="91440" bIns="45720" anchor="t" anchorCtr="0"/>
          <a:p>
            <a:pPr lvl="0" eaLnBrk="1" hangingPunct="1"/>
            <a:endParaRPr lang="en-GB"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314" name="Rectangle 2"/>
          <p:cNvSpPr>
            <a:spLocks noRot="1" noTextEdit="1"/>
          </p:cNvSpPr>
          <p:nvPr>
            <p:ph type="sldImg"/>
          </p:nvPr>
        </p:nvSpPr>
        <p:spPr>
          <a:xfrm>
            <a:off x="925513" y="750888"/>
            <a:ext cx="4986337" cy="3740150"/>
          </a:xfrm>
          <a:ln/>
        </p:spPr>
      </p:sp>
      <p:sp>
        <p:nvSpPr>
          <p:cNvPr id="13315" name="Rectangle 3"/>
          <p:cNvSpPr>
            <a:spLocks noGrp="1"/>
          </p:cNvSpPr>
          <p:nvPr>
            <p:ph type="body"/>
          </p:nvPr>
        </p:nvSpPr>
        <p:spPr>
          <a:xfrm>
            <a:off x="911225" y="4740275"/>
            <a:ext cx="5011738" cy="4487863"/>
          </a:xfrm>
          <a:ln/>
        </p:spPr>
        <p:txBody>
          <a:bodyPr wrap="square" lIns="91440" tIns="45720" rIns="91440" bIns="45720" anchor="t" anchorCtr="0"/>
          <a:p>
            <a:pPr lvl="0" eaLnBrk="1" hangingPunct="1"/>
            <a:r>
              <a:rPr lang="zh-CN" altLang="en-US"/>
              <a:t>一个上下文无关文法如何确定一个语言</a:t>
            </a:r>
            <a:r>
              <a:rPr lang="en-US" altLang="zh-CN"/>
              <a:t>?</a:t>
            </a:r>
            <a:endParaRPr lang="en-US" altLang="zh-CN"/>
          </a:p>
          <a:p>
            <a:pPr lvl="0" eaLnBrk="1" hangingPunct="1"/>
            <a:r>
              <a:rPr lang="zh-CN" altLang="en-US"/>
              <a:t>中心思想</a:t>
            </a:r>
            <a:r>
              <a:rPr lang="en-US" altLang="zh-CN"/>
              <a:t>:</a:t>
            </a:r>
            <a:r>
              <a:rPr lang="zh-CN" altLang="en-US"/>
              <a:t>从文法的开始符号出发</a:t>
            </a:r>
            <a:r>
              <a:rPr lang="en-US" altLang="zh-CN"/>
              <a:t>,</a:t>
            </a:r>
            <a:r>
              <a:rPr lang="zh-CN" altLang="en-US"/>
              <a:t>反复连续使用产生式</a:t>
            </a:r>
            <a:r>
              <a:rPr lang="en-US" altLang="zh-CN"/>
              <a:t>,</a:t>
            </a:r>
            <a:r>
              <a:rPr lang="zh-CN" altLang="en-US"/>
              <a:t>对非终结符施行替换和展开</a:t>
            </a:r>
            <a:r>
              <a:rPr lang="en-US" altLang="zh-CN"/>
              <a:t>.(</a:t>
            </a:r>
            <a:r>
              <a:rPr lang="zh-CN" altLang="en-US"/>
              <a:t>把产生式的左部符号替换为右部符号串</a:t>
            </a:r>
            <a:r>
              <a:rPr lang="en-US" altLang="zh-CN"/>
              <a:t>)</a:t>
            </a:r>
            <a:endParaRPr lang="en-US" altLang="zh-CN"/>
          </a:p>
          <a:p>
            <a:pPr lvl="0" eaLnBrk="1" hangingPunct="1"/>
            <a:endParaRPr lang="en-US" altLang="zh-CN"/>
          </a:p>
          <a:p>
            <a:pPr lvl="0" eaLnBrk="1" hangingPunct="1"/>
            <a:r>
              <a:rPr lang="zh-CN" altLang="en-US"/>
              <a:t>从一个句型到另一个句型的推导往往不唯一</a:t>
            </a:r>
            <a:r>
              <a:rPr lang="en-US" altLang="zh-CN"/>
              <a:t>.</a:t>
            </a:r>
            <a:endParaRPr lang="en-GB"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06" name="Rectangle 2"/>
          <p:cNvSpPr>
            <a:spLocks noRot="1" noTextEdit="1"/>
          </p:cNvSpPr>
          <p:nvPr>
            <p:ph type="sldImg"/>
          </p:nvPr>
        </p:nvSpPr>
        <p:spPr>
          <a:ln/>
        </p:spPr>
      </p:sp>
      <p:sp>
        <p:nvSpPr>
          <p:cNvPr id="21507" name="Rectangle 3"/>
          <p:cNvSpPr>
            <a:spLocks noGrp="1"/>
          </p:cNvSpPr>
          <p:nvPr>
            <p:ph type="body"/>
          </p:nvPr>
        </p:nvSpPr>
        <p:spPr>
          <a:xfrm>
            <a:off x="911225" y="4740275"/>
            <a:ext cx="5011738" cy="4491038"/>
          </a:xfrm>
          <a:ln/>
        </p:spPr>
        <p:txBody>
          <a:bodyPr wrap="square" lIns="91440" tIns="45720" rIns="91440" bIns="45720" anchor="t" anchorCtr="0"/>
          <a:p>
            <a:pPr lvl="0" eaLnBrk="1" hangingPunct="1"/>
            <a:r>
              <a:rPr lang="zh-CN" altLang="en-US"/>
              <a:t>这些概念都是抽象思维的工具，可根据问题进行选择</a:t>
            </a:r>
            <a:endParaRPr lang="zh-CN" alt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4" name="Rectangle 2"/>
          <p:cNvSpPr>
            <a:spLocks noRot="1" noTextEdit="1"/>
          </p:cNvSpPr>
          <p:nvPr>
            <p:ph type="sldImg"/>
          </p:nvPr>
        </p:nvSpPr>
        <p:spPr>
          <a:ln/>
        </p:spPr>
      </p:sp>
      <p:sp>
        <p:nvSpPr>
          <p:cNvPr id="28675" name="Rectangle 3"/>
          <p:cNvSpPr>
            <a:spLocks noGrp="1"/>
          </p:cNvSpPr>
          <p:nvPr>
            <p:ph type="body"/>
          </p:nvPr>
        </p:nvSpPr>
        <p:spPr>
          <a:xfrm>
            <a:off x="911225" y="4740275"/>
            <a:ext cx="5011738" cy="4491038"/>
          </a:xfrm>
          <a:ln/>
        </p:spPr>
        <p:txBody>
          <a:bodyPr wrap="square" lIns="91440" tIns="45720" rIns="91440" bIns="45720" anchor="t" anchorCtr="0"/>
          <a:p>
            <a:pPr lvl="0" eaLnBrk="1" hangingPunct="1">
              <a:lnSpc>
                <a:spcPct val="80000"/>
              </a:lnSpc>
            </a:pPr>
            <a:r>
              <a:rPr lang="en-GB" altLang="zh-CN" sz="900"/>
              <a:t>序号   大写   小写    英文注音   中文读音</a:t>
            </a:r>
            <a:endParaRPr lang="en-GB" altLang="zh-CN" sz="900"/>
          </a:p>
          <a:p>
            <a:pPr lvl="0" eaLnBrk="1" hangingPunct="1">
              <a:lnSpc>
                <a:spcPct val="80000"/>
              </a:lnSpc>
            </a:pPr>
            <a:r>
              <a:rPr lang="en-GB" altLang="zh-CN" sz="900"/>
              <a:t>1         Α         α         alpha         阿尔法</a:t>
            </a:r>
            <a:endParaRPr lang="en-GB" altLang="zh-CN" sz="900"/>
          </a:p>
          <a:p>
            <a:pPr lvl="0" eaLnBrk="1" hangingPunct="1">
              <a:lnSpc>
                <a:spcPct val="80000"/>
              </a:lnSpc>
            </a:pPr>
            <a:r>
              <a:rPr lang="en-GB" altLang="zh-CN" sz="900"/>
              <a:t>2         Β         β         beta         贝塔</a:t>
            </a:r>
            <a:endParaRPr lang="en-GB" altLang="zh-CN" sz="900"/>
          </a:p>
          <a:p>
            <a:pPr lvl="0" eaLnBrk="1" hangingPunct="1">
              <a:lnSpc>
                <a:spcPct val="80000"/>
              </a:lnSpc>
            </a:pPr>
            <a:r>
              <a:rPr lang="en-GB" altLang="zh-CN" sz="900"/>
              <a:t>3         Γ         γ         gamma         伽马</a:t>
            </a:r>
            <a:endParaRPr lang="en-GB" altLang="zh-CN" sz="900"/>
          </a:p>
          <a:p>
            <a:pPr lvl="0" eaLnBrk="1" hangingPunct="1">
              <a:lnSpc>
                <a:spcPct val="80000"/>
              </a:lnSpc>
            </a:pPr>
            <a:r>
              <a:rPr lang="en-GB" altLang="zh-CN" sz="900"/>
              <a:t>4         Δ         δ         delta         德尔塔</a:t>
            </a:r>
            <a:endParaRPr lang="en-GB" altLang="zh-CN" sz="900"/>
          </a:p>
          <a:p>
            <a:pPr lvl="0" eaLnBrk="1" hangingPunct="1">
              <a:lnSpc>
                <a:spcPct val="80000"/>
              </a:lnSpc>
            </a:pPr>
            <a:r>
              <a:rPr lang="en-GB" altLang="zh-CN" sz="900"/>
              <a:t>5         Ε         ε         epsilon         伊普西龙</a:t>
            </a:r>
            <a:endParaRPr lang="en-GB" altLang="zh-CN" sz="900"/>
          </a:p>
          <a:p>
            <a:pPr lvl="0" eaLnBrk="1" hangingPunct="1">
              <a:lnSpc>
                <a:spcPct val="80000"/>
              </a:lnSpc>
            </a:pPr>
            <a:r>
              <a:rPr lang="en-GB" altLang="zh-CN" sz="900"/>
              <a:t>6         Ζ         ζ         zeta         截塔</a:t>
            </a:r>
            <a:endParaRPr lang="en-GB" altLang="zh-CN" sz="900"/>
          </a:p>
          <a:p>
            <a:pPr lvl="0" eaLnBrk="1" hangingPunct="1">
              <a:lnSpc>
                <a:spcPct val="80000"/>
              </a:lnSpc>
            </a:pPr>
            <a:r>
              <a:rPr lang="en-GB" altLang="zh-CN" sz="900"/>
              <a:t>7         Η         η         eta         艾塔</a:t>
            </a:r>
            <a:endParaRPr lang="en-GB" altLang="zh-CN" sz="900"/>
          </a:p>
          <a:p>
            <a:pPr lvl="0" eaLnBrk="1" hangingPunct="1">
              <a:lnSpc>
                <a:spcPct val="80000"/>
              </a:lnSpc>
            </a:pPr>
            <a:r>
              <a:rPr lang="en-GB" altLang="zh-CN" sz="900"/>
              <a:t>8         Θ         θ         theta        西塔</a:t>
            </a:r>
            <a:endParaRPr lang="en-GB" altLang="zh-CN" sz="900"/>
          </a:p>
          <a:p>
            <a:pPr lvl="0" eaLnBrk="1" hangingPunct="1">
              <a:lnSpc>
                <a:spcPct val="80000"/>
              </a:lnSpc>
            </a:pPr>
            <a:r>
              <a:rPr lang="en-GB" altLang="zh-CN" sz="900"/>
              <a:t>9         Ι         ι         iota        约塔</a:t>
            </a:r>
            <a:endParaRPr lang="en-GB" altLang="zh-CN" sz="900"/>
          </a:p>
          <a:p>
            <a:pPr lvl="0" eaLnBrk="1" hangingPunct="1">
              <a:lnSpc>
                <a:spcPct val="80000"/>
              </a:lnSpc>
            </a:pPr>
            <a:r>
              <a:rPr lang="en-GB" altLang="zh-CN" sz="900"/>
              <a:t>10         Κ         κ         kappa         卡帕</a:t>
            </a:r>
            <a:endParaRPr lang="en-GB" altLang="zh-CN" sz="900"/>
          </a:p>
          <a:p>
            <a:pPr lvl="0" eaLnBrk="1" hangingPunct="1">
              <a:lnSpc>
                <a:spcPct val="80000"/>
              </a:lnSpc>
            </a:pPr>
            <a:r>
              <a:rPr lang="en-GB" altLang="zh-CN" sz="900"/>
              <a:t>11         Λ         λ         lambda         兰布达</a:t>
            </a:r>
            <a:endParaRPr lang="en-GB" altLang="zh-CN" sz="900"/>
          </a:p>
          <a:p>
            <a:pPr lvl="0" eaLnBrk="1" hangingPunct="1">
              <a:lnSpc>
                <a:spcPct val="80000"/>
              </a:lnSpc>
            </a:pPr>
            <a:r>
              <a:rPr lang="en-GB" altLang="zh-CN" sz="900"/>
              <a:t>12         Μ         μ         mu         缪</a:t>
            </a:r>
            <a:endParaRPr lang="en-GB" altLang="zh-CN" sz="900"/>
          </a:p>
          <a:p>
            <a:pPr lvl="0" eaLnBrk="1" hangingPunct="1">
              <a:lnSpc>
                <a:spcPct val="80000"/>
              </a:lnSpc>
            </a:pPr>
            <a:r>
              <a:rPr lang="en-GB" altLang="zh-CN" sz="900"/>
              <a:t>13         Ν         ν         nu         纽</a:t>
            </a:r>
            <a:endParaRPr lang="en-GB" altLang="zh-CN" sz="900"/>
          </a:p>
          <a:p>
            <a:pPr lvl="0" eaLnBrk="1" hangingPunct="1">
              <a:lnSpc>
                <a:spcPct val="80000"/>
              </a:lnSpc>
            </a:pPr>
            <a:r>
              <a:rPr lang="en-GB" altLang="zh-CN" sz="900"/>
              <a:t>14         Ξ         ξ         xi         克西</a:t>
            </a:r>
            <a:endParaRPr lang="en-GB" altLang="zh-CN" sz="900"/>
          </a:p>
          <a:p>
            <a:pPr lvl="0" eaLnBrk="1" hangingPunct="1">
              <a:lnSpc>
                <a:spcPct val="80000"/>
              </a:lnSpc>
            </a:pPr>
            <a:r>
              <a:rPr lang="en-GB" altLang="zh-CN" sz="900"/>
              <a:t>15         Ο         ο         omicron         奥密克戎</a:t>
            </a:r>
            <a:endParaRPr lang="en-GB" altLang="zh-CN" sz="900"/>
          </a:p>
          <a:p>
            <a:pPr lvl="0" eaLnBrk="1" hangingPunct="1">
              <a:lnSpc>
                <a:spcPct val="80000"/>
              </a:lnSpc>
            </a:pPr>
            <a:r>
              <a:rPr lang="en-GB" altLang="zh-CN" sz="900"/>
              <a:t>16         Π         π         pi         派</a:t>
            </a:r>
            <a:endParaRPr lang="en-GB" altLang="zh-CN" sz="900"/>
          </a:p>
          <a:p>
            <a:pPr lvl="0" eaLnBrk="1" hangingPunct="1">
              <a:lnSpc>
                <a:spcPct val="80000"/>
              </a:lnSpc>
            </a:pPr>
            <a:r>
              <a:rPr lang="en-GB" altLang="zh-CN" sz="900"/>
              <a:t>17         Ρ         ρ         rho         肉</a:t>
            </a:r>
            <a:endParaRPr lang="en-GB" altLang="zh-CN" sz="900"/>
          </a:p>
          <a:p>
            <a:pPr lvl="0" eaLnBrk="1" hangingPunct="1">
              <a:lnSpc>
                <a:spcPct val="80000"/>
              </a:lnSpc>
            </a:pPr>
            <a:r>
              <a:rPr lang="en-GB" altLang="zh-CN" sz="900"/>
              <a:t>18         Σ         σ         sigma         西格马</a:t>
            </a:r>
            <a:endParaRPr lang="en-GB" altLang="zh-CN" sz="900"/>
          </a:p>
          <a:p>
            <a:pPr lvl="0" eaLnBrk="1" hangingPunct="1">
              <a:lnSpc>
                <a:spcPct val="80000"/>
              </a:lnSpc>
            </a:pPr>
            <a:r>
              <a:rPr lang="en-GB" altLang="zh-CN" sz="900"/>
              <a:t>19         Τ         τ         tau         套</a:t>
            </a:r>
            <a:endParaRPr lang="en-GB" altLang="zh-CN" sz="900"/>
          </a:p>
          <a:p>
            <a:pPr lvl="0" eaLnBrk="1" hangingPunct="1">
              <a:lnSpc>
                <a:spcPct val="80000"/>
              </a:lnSpc>
            </a:pPr>
            <a:r>
              <a:rPr lang="en-GB" altLang="zh-CN" sz="900"/>
              <a:t>20         Υ         υ         upsilon         宇普西龙</a:t>
            </a:r>
            <a:endParaRPr lang="en-GB" altLang="zh-CN" sz="900"/>
          </a:p>
          <a:p>
            <a:pPr lvl="0" eaLnBrk="1" hangingPunct="1">
              <a:lnSpc>
                <a:spcPct val="80000"/>
              </a:lnSpc>
            </a:pPr>
            <a:r>
              <a:rPr lang="en-GB" altLang="zh-CN" sz="900"/>
              <a:t>21         Φ         φ         phi         佛爱</a:t>
            </a:r>
            <a:endParaRPr lang="en-GB" altLang="zh-CN" sz="900"/>
          </a:p>
          <a:p>
            <a:pPr lvl="0" eaLnBrk="1" hangingPunct="1">
              <a:lnSpc>
                <a:spcPct val="80000"/>
              </a:lnSpc>
            </a:pPr>
            <a:r>
              <a:rPr lang="en-GB" altLang="zh-CN" sz="900"/>
              <a:t>22         Χ         χ         chi         西</a:t>
            </a:r>
            <a:endParaRPr lang="en-GB" altLang="zh-CN" sz="900"/>
          </a:p>
          <a:p>
            <a:pPr lvl="0" eaLnBrk="1" hangingPunct="1">
              <a:lnSpc>
                <a:spcPct val="80000"/>
              </a:lnSpc>
            </a:pPr>
            <a:r>
              <a:rPr lang="en-GB" altLang="zh-CN" sz="900"/>
              <a:t>23         Ψ         ψ         psi         普西</a:t>
            </a:r>
            <a:endParaRPr lang="en-GB" altLang="zh-CN" sz="900"/>
          </a:p>
          <a:p>
            <a:pPr lvl="0" eaLnBrk="1" hangingPunct="1">
              <a:lnSpc>
                <a:spcPct val="80000"/>
              </a:lnSpc>
            </a:pPr>
            <a:r>
              <a:rPr lang="en-GB" altLang="zh-CN" sz="900"/>
              <a:t>24         Ω         ω         omega         欧米伽</a:t>
            </a:r>
            <a:endParaRPr lang="en-GB" altLang="zh-CN"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a:ln/>
        </p:spPr>
      </p:sp>
      <p:sp>
        <p:nvSpPr>
          <p:cNvPr id="41986" name="备注占位符 2"/>
          <p:cNvSpPr>
            <a:spLocks noGrp="1"/>
          </p:cNvSpPr>
          <p:nvPr>
            <p:ph type="body"/>
          </p:nvPr>
        </p:nvSpPr>
        <p:spPr>
          <a:ln/>
        </p:spPr>
        <p:txBody>
          <a:bodyPr wrap="square" lIns="91440" tIns="45720" rIns="91440" bIns="45720" anchor="t" anchorCtr="0"/>
          <a:p>
            <a:pPr lvl="0"/>
            <a:endParaRPr lang="zh-CN" altLang="en-US"/>
          </a:p>
        </p:txBody>
      </p:sp>
      <p:sp>
        <p:nvSpPr>
          <p:cNvPr id="70659" name="灯片编号占位符 3"/>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a:ln/>
        </p:spPr>
      </p:sp>
      <p:sp>
        <p:nvSpPr>
          <p:cNvPr id="44034" name="备注占位符 2"/>
          <p:cNvSpPr>
            <a:spLocks noGrp="1"/>
          </p:cNvSpPr>
          <p:nvPr>
            <p:ph type="body"/>
          </p:nvPr>
        </p:nvSpPr>
        <p:spPr>
          <a:ln/>
        </p:spPr>
        <p:txBody>
          <a:bodyPr wrap="square" lIns="91440" tIns="45720" rIns="91440" bIns="45720" anchor="t" anchorCtr="0"/>
          <a:p>
            <a:pPr lvl="0"/>
            <a:endParaRPr lang="zh-CN" altLang="en-US"/>
          </a:p>
        </p:txBody>
      </p:sp>
      <p:sp>
        <p:nvSpPr>
          <p:cNvPr id="72707" name="灯片编号占位符 3"/>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370" name="Rectangle 2"/>
          <p:cNvSpPr>
            <a:spLocks noRot="1" noTextEdit="1"/>
          </p:cNvSpPr>
          <p:nvPr>
            <p:ph type="sldImg"/>
          </p:nvPr>
        </p:nvSpPr>
        <p:spPr>
          <a:ln/>
        </p:spPr>
      </p:sp>
      <p:sp>
        <p:nvSpPr>
          <p:cNvPr id="58371" name="Rectangle 3"/>
          <p:cNvSpPr>
            <a:spLocks noGrp="1"/>
          </p:cNvSpPr>
          <p:nvPr>
            <p:ph type="body"/>
          </p:nvPr>
        </p:nvSpPr>
        <p:spPr>
          <a:xfrm>
            <a:off x="911225" y="4740275"/>
            <a:ext cx="5011738" cy="4491038"/>
          </a:xfrm>
          <a:ln/>
        </p:spPr>
        <p:txBody>
          <a:bodyPr wrap="square" lIns="91440" tIns="45720" rIns="91440" bIns="45720" anchor="t" anchorCtr="0"/>
          <a:p>
            <a:pPr lvl="0" eaLnBrk="1" hangingPunct="1"/>
            <a:endParaRPr lang="en-GB"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7"/>
          <p:cNvSpPr txBox="1">
            <a:spLocks noGrp="1" noChangeArrowheads="1"/>
          </p:cNvSpPr>
          <p:nvPr>
            <p:ph type="sldNum" sz="quarter"/>
          </p:nvPr>
        </p:nvSpPr>
        <p:spPr bwMode="auto">
          <a:ln/>
        </p:spPr>
        <p:txBody>
          <a:bodyPr wrap="square" lIns="91440" tIns="45720" rIns="91440" bIns="45720" numCol="1" anchor="b" anchorCtr="0" compatLnSpc="1"/>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0658" name="Rectangle 2"/>
          <p:cNvSpPr>
            <a:spLocks noRot="1" noTextEdit="1"/>
          </p:cNvSpPr>
          <p:nvPr>
            <p:ph type="sldImg"/>
          </p:nvPr>
        </p:nvSpPr>
        <p:spPr>
          <a:ln/>
        </p:spPr>
      </p:sp>
      <p:sp>
        <p:nvSpPr>
          <p:cNvPr id="70659" name="Rectangle 3"/>
          <p:cNvSpPr>
            <a:spLocks noGrp="1"/>
          </p:cNvSpPr>
          <p:nvPr>
            <p:ph type="body"/>
          </p:nvPr>
        </p:nvSpPr>
        <p:spPr>
          <a:ln/>
        </p:spPr>
        <p:txBody>
          <a:bodyPr wrap="square" lIns="91440" tIns="45720" rIns="91440" bIns="45720" anchor="t" anchorCtr="0"/>
          <a:p>
            <a:pPr lvl="0" eaLnBrk="1" hangingPunct="1"/>
            <a:r>
              <a:rPr lang="en-US" altLang="zh-CN"/>
              <a:t>(4) </a:t>
            </a:r>
            <a:r>
              <a:rPr lang="zh-CN" altLang="en-US"/>
              <a:t>构造例如</a:t>
            </a:r>
            <a:r>
              <a:rPr lang="en-US" altLang="zh-CN"/>
              <a:t>LR(1)</a:t>
            </a:r>
            <a:r>
              <a:rPr lang="zh-CN" altLang="en-US"/>
              <a:t>项目集规范族</a:t>
            </a:r>
            <a:endParaRPr lang="zh-CN" altLang="en-US"/>
          </a:p>
          <a:p>
            <a:pPr lvl="0" eaLnBrk="1" hangingPunct="1"/>
            <a:r>
              <a:rPr lang="zh-CN" altLang="en-US"/>
              <a:t>见下图：</a:t>
            </a:r>
            <a:endParaRPr lang="zh-CN" altLang="en-US"/>
          </a:p>
          <a:p>
            <a:pPr lvl="0" eaLnBrk="1" hangingPunct="1"/>
            <a:r>
              <a:rPr lang="zh-CN" altLang="en-US"/>
              <a:t>对于状态</a:t>
            </a:r>
            <a:r>
              <a:rPr lang="en-US" altLang="zh-CN"/>
              <a:t>5</a:t>
            </a:r>
            <a:r>
              <a:rPr lang="zh-CN" altLang="en-US"/>
              <a:t>，因为包含项目</a:t>
            </a:r>
            <a:r>
              <a:rPr lang="en-US" altLang="zh-CN"/>
              <a:t>[]</a:t>
            </a:r>
            <a:r>
              <a:rPr lang="zh-CN" altLang="en-US"/>
              <a:t>，所以遇到搜索符号</a:t>
            </a:r>
            <a:r>
              <a:rPr lang="en-US" altLang="zh-CN"/>
              <a:t>a</a:t>
            </a:r>
            <a:r>
              <a:rPr lang="zh-CN" altLang="en-US"/>
              <a:t>或</a:t>
            </a:r>
            <a:r>
              <a:rPr lang="en-US" altLang="zh-CN"/>
              <a:t>b</a:t>
            </a:r>
            <a:r>
              <a:rPr lang="zh-CN" altLang="en-US"/>
              <a:t>时，应该用归约。又因为状态</a:t>
            </a:r>
            <a:r>
              <a:rPr lang="en-US" altLang="zh-CN"/>
              <a:t>5</a:t>
            </a:r>
            <a:r>
              <a:rPr lang="zh-CN" altLang="en-US"/>
              <a:t>包含项目</a:t>
            </a:r>
            <a:r>
              <a:rPr lang="en-US" altLang="zh-CN"/>
              <a:t>[]</a:t>
            </a:r>
            <a:r>
              <a:rPr lang="zh-CN" altLang="en-US"/>
              <a:t>，所以遇到搜索符号</a:t>
            </a:r>
            <a:r>
              <a:rPr lang="en-US" altLang="zh-CN"/>
              <a:t>a</a:t>
            </a:r>
            <a:r>
              <a:rPr lang="zh-CN" altLang="en-US"/>
              <a:t>时，应该移进。因此存在</a:t>
            </a:r>
            <a:r>
              <a:rPr lang="zh-CN" altLang="en-US">
                <a:latin typeface="Arial" panose="020B0604020202020204" pitchFamily="34" charset="0"/>
              </a:rPr>
              <a:t>“</a:t>
            </a:r>
            <a:r>
              <a:rPr lang="zh-CN" altLang="en-US"/>
              <a:t>移进</a:t>
            </a:r>
            <a:r>
              <a:rPr lang="en-US" altLang="zh-CN"/>
              <a:t>-</a:t>
            </a:r>
            <a:r>
              <a:rPr lang="zh-CN" altLang="en-US"/>
              <a:t>归约</a:t>
            </a:r>
            <a:r>
              <a:rPr lang="zh-CN" altLang="en-US">
                <a:latin typeface="Arial" panose="020B0604020202020204" pitchFamily="34" charset="0"/>
              </a:rPr>
              <a:t>”</a:t>
            </a:r>
            <a:r>
              <a:rPr lang="zh-CN" altLang="en-US"/>
              <a:t>矛盾，所以这个文法不是</a:t>
            </a:r>
            <a:r>
              <a:rPr lang="en-US" altLang="zh-CN"/>
              <a:t>LR(1)</a:t>
            </a:r>
            <a:r>
              <a:rPr lang="zh-CN" altLang="en-US"/>
              <a:t>文法。</a:t>
            </a:r>
            <a:endParaRPr lang="en-GB"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18"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4"/>
            <p:cNvSpPr>
              <a:spLocks noChangeArrowheads="1"/>
            </p:cNvSpPr>
            <p:nvPr/>
          </p:nvSpPr>
          <p:spPr bwMode="hidden">
            <a:xfrm>
              <a:off x="1081" y="1065"/>
              <a:ext cx="4679" cy="1596"/>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3" name="Group 5"/>
            <p:cNvGrpSpPr/>
            <p:nvPr/>
          </p:nvGrpSpPr>
          <p:grpSpPr>
            <a:xfrm>
              <a:off x="0" y="672"/>
              <a:ext cx="1806" cy="1989"/>
              <a:chOff x="0" y="672"/>
              <a:chExt cx="1806" cy="1989"/>
            </a:xfrm>
          </p:grpSpPr>
          <p:sp>
            <p:nvSpPr>
              <p:cNvPr id="21" name="Rectangle 6"/>
              <p:cNvSpPr>
                <a:spLocks noChangeArrowheads="1"/>
              </p:cNvSpPr>
              <p:nvPr/>
            </p:nvSpPr>
            <p:spPr bwMode="auto">
              <a:xfrm>
                <a:off x="361" y="2257"/>
                <a:ext cx="363" cy="40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7"/>
              <p:cNvSpPr>
                <a:spLocks noChangeArrowheads="1"/>
              </p:cNvSpPr>
              <p:nvPr/>
            </p:nvSpPr>
            <p:spPr bwMode="auto">
              <a:xfrm>
                <a:off x="1081" y="1065"/>
                <a:ext cx="362" cy="405"/>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8"/>
              <p:cNvSpPr>
                <a:spLocks noChangeArrowheads="1"/>
              </p:cNvSpPr>
              <p:nvPr/>
            </p:nvSpPr>
            <p:spPr bwMode="auto">
              <a:xfrm>
                <a:off x="1437" y="672"/>
                <a:ext cx="369" cy="400"/>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Rectangle 9"/>
              <p:cNvSpPr>
                <a:spLocks noChangeArrowheads="1"/>
              </p:cNvSpPr>
              <p:nvPr/>
            </p:nvSpPr>
            <p:spPr bwMode="auto">
              <a:xfrm>
                <a:off x="719" y="2257"/>
                <a:ext cx="368" cy="404"/>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10"/>
              <p:cNvSpPr>
                <a:spLocks noChangeArrowheads="1"/>
              </p:cNvSpPr>
              <p:nvPr/>
            </p:nvSpPr>
            <p:spPr bwMode="auto">
              <a:xfrm>
                <a:off x="1437" y="1065"/>
                <a:ext cx="369" cy="405"/>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1"/>
              <p:cNvSpPr>
                <a:spLocks noChangeArrowheads="1"/>
              </p:cNvSpPr>
              <p:nvPr/>
            </p:nvSpPr>
            <p:spPr bwMode="auto">
              <a:xfrm>
                <a:off x="719" y="1464"/>
                <a:ext cx="368" cy="399"/>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2"/>
              <p:cNvSpPr>
                <a:spLocks noChangeArrowheads="1"/>
              </p:cNvSpPr>
              <p:nvPr/>
            </p:nvSpPr>
            <p:spPr bwMode="auto">
              <a:xfrm>
                <a:off x="0" y="1464"/>
                <a:ext cx="367" cy="399"/>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13"/>
              <p:cNvSpPr>
                <a:spLocks noChangeArrowheads="1"/>
              </p:cNvSpPr>
              <p:nvPr/>
            </p:nvSpPr>
            <p:spPr bwMode="auto">
              <a:xfrm>
                <a:off x="1081" y="1464"/>
                <a:ext cx="362" cy="3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14"/>
              <p:cNvSpPr>
                <a:spLocks noChangeArrowheads="1"/>
              </p:cNvSpPr>
              <p:nvPr/>
            </p:nvSpPr>
            <p:spPr bwMode="auto">
              <a:xfrm>
                <a:off x="361" y="1857"/>
                <a:ext cx="363" cy="406"/>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 name="Rectangle 15"/>
              <p:cNvSpPr>
                <a:spLocks noChangeArrowheads="1"/>
              </p:cNvSpPr>
              <p:nvPr/>
            </p:nvSpPr>
            <p:spPr bwMode="auto">
              <a:xfrm>
                <a:off x="719" y="1857"/>
                <a:ext cx="368" cy="40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sp>
        <p:nvSpPr>
          <p:cNvPr id="7067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fontAlgn="base"/>
            <a:r>
              <a:rPr lang="zh-CN" altLang="en-US" strike="noStrike" noProof="0"/>
              <a:t>单击此处编辑母版标题样式</a:t>
            </a:r>
            <a:endParaRPr lang="zh-CN" altLang="en-US" strike="noStrike" noProof="0"/>
          </a:p>
        </p:txBody>
      </p:sp>
      <p:sp>
        <p:nvSpPr>
          <p:cNvPr id="706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fontAlgn="base"/>
            <a:r>
              <a:rPr lang="zh-CN" altLang="en-US" strike="noStrike" noProof="0"/>
              <a:t>单击此处编辑母版副标题样式</a:t>
            </a:r>
            <a:endParaRPr lang="zh-CN" altLang="en-US" strike="noStrike" noProof="0"/>
          </a:p>
        </p:txBody>
      </p:sp>
      <p:sp>
        <p:nvSpPr>
          <p:cNvPr id="31" name="Rectangle 16"/>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defRPr sz="1200" b="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860EE1B-67F0-B741-BF5A-CA0B5DE8839E}"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9" name="日期占位符 8"/>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5" name="日期占位符 4"/>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4" name="日期占位符 3"/>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微软雅黑" panose="020B0503020204020204"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9634" name="Rectangle 2"/>
          <p:cNvSpPr>
            <a:spLocks noGrp="1" noChangeArrowheads="1"/>
          </p:cNvSpPr>
          <p:nvPr>
            <p:ph type="ftr" sz="quarter" idx="3"/>
          </p:nvPr>
        </p:nvSpPr>
        <p:spPr bwMode="auto">
          <a:xfrm>
            <a:off x="2073275" y="6248400"/>
            <a:ext cx="4968875" cy="457200"/>
          </a:xfrm>
          <a:prstGeom prst="rect">
            <a:avLst/>
          </a:prstGeom>
          <a:noFill/>
          <a:ln>
            <a:noFill/>
          </a:ln>
          <a:effectLst/>
        </p:spPr>
        <p:txBody>
          <a:bodyPr vert="horz" wrap="square" lIns="91440" tIns="45720" rIns="91440" bIns="45720" numCol="1" anchor="b" anchorCtr="0" compatLnSpc="1"/>
          <a:lstStyle>
            <a:lvl1pPr algn="ctr" eaLnBrk="1" hangingPunct="1">
              <a:buFontTx/>
              <a:buNone/>
              <a:defRPr sz="1600" b="1">
                <a:solidFill>
                  <a:schemeClr val="bg2"/>
                </a:solidFill>
                <a:latin typeface="Arial" panose="020B0604020202020204" pitchFamily="34"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600" b="1" i="0" u="none" strike="noStrike" kern="1200" cap="none" spc="0" normalizeH="0" baseline="0" noProof="0">
              <a:ln>
                <a:noFill/>
              </a:ln>
              <a:solidFill>
                <a:schemeClr val="bg2"/>
              </a:solidFill>
              <a:effectLst/>
              <a:uLnTx/>
              <a:uFillTx/>
              <a:latin typeface="Arial" panose="020B0604020202020204" pitchFamily="34" charset="0"/>
              <a:ea typeface="宋体" panose="02010600030101010101" pitchFamily="2" charset="-122"/>
              <a:cs typeface="+mn-cs"/>
            </a:endParaRPr>
          </a:p>
        </p:txBody>
      </p:sp>
      <p:sp>
        <p:nvSpPr>
          <p:cNvPr id="69635"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eaLnBrk="1" hangingPunct="1">
              <a:buFontTx/>
              <a:buNone/>
              <a:defRPr sz="1200">
                <a:latin typeface="Arial Black" panose="020B0A040201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6F23B3B-7CE0-234C-B0E4-1976921323C7}"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grpSp>
        <p:nvGrpSpPr>
          <p:cNvPr id="1028" name="Group 4"/>
          <p:cNvGrpSpPr/>
          <p:nvPr/>
        </p:nvGrpSpPr>
        <p:grpSpPr>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2" name="Rectangle 11"/>
            <p:cNvSpPr>
              <a:spLocks noChangeArrowheads="1"/>
            </p:cNvSpPr>
            <p:nvPr/>
          </p:nvSpPr>
          <p:spPr bwMode="auto">
            <a:xfrm>
              <a:off x="83" y="86"/>
              <a:ext cx="89" cy="87"/>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Rectangle 12"/>
            <p:cNvSpPr>
              <a:spLocks noChangeArrowheads="1"/>
            </p:cNvSpPr>
            <p:nvPr/>
          </p:nvSpPr>
          <p:spPr bwMode="auto">
            <a:xfrm>
              <a:off x="258" y="171"/>
              <a:ext cx="87" cy="87"/>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1038"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a:t>单击此处编辑母版标题样式</a:t>
            </a:r>
            <a:endParaRPr lang="zh-CN" altLang="en-US"/>
          </a:p>
        </p:txBody>
      </p:sp>
      <p:sp>
        <p:nvSpPr>
          <p:cNvPr id="1039" name="Rectangle 15"/>
          <p:cNvSpPr>
            <a:spLocks noGrp="1"/>
          </p:cNvSpPr>
          <p:nvPr>
            <p:ph type="body"/>
          </p:nvPr>
        </p:nvSpPr>
        <p:spPr>
          <a:xfrm>
            <a:off x="457200" y="1981200"/>
            <a:ext cx="8229600" cy="3886200"/>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9648"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微软雅黑" panose="020B0503020204020204" charset="-122"/>
        </a:defRPr>
      </a:lvl1pPr>
      <a:lvl2pPr algn="l" rtl="0" eaLnBrk="0" fontAlgn="base" hangingPunct="0">
        <a:spcBef>
          <a:spcPct val="0"/>
        </a:spcBef>
        <a:spcAft>
          <a:spcPct val="0"/>
        </a:spcAft>
        <a:defRPr sz="4400">
          <a:solidFill>
            <a:schemeClr val="tx1"/>
          </a:solidFill>
          <a:latin typeface="Arial" panose="020B0604020202020204" pitchFamily="34" charset="0"/>
          <a:ea typeface="微软雅黑" panose="020B0503020204020204" charset="-122"/>
          <a:cs typeface="微软雅黑" panose="020B0503020204020204"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微软雅黑" panose="020B0503020204020204" charset="-122"/>
          <a:cs typeface="微软雅黑" panose="020B0503020204020204"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微软雅黑" panose="020B0503020204020204" charset="-122"/>
          <a:cs typeface="微软雅黑" panose="020B0503020204020204"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微软雅黑" panose="020B0503020204020204" charset="-122"/>
          <a:cs typeface="微软雅黑" panose="020B0503020204020204" charset="-122"/>
        </a:defRPr>
      </a:lvl5pPr>
      <a:lvl6pPr marL="457200" algn="l" rtl="0" fontAlgn="base">
        <a:spcBef>
          <a:spcPct val="0"/>
        </a:spcBef>
        <a:spcAft>
          <a:spcPct val="0"/>
        </a:spcAft>
        <a:defRPr sz="4400">
          <a:solidFill>
            <a:schemeClr val="tx1"/>
          </a:solidFill>
          <a:latin typeface="Arial" panose="020B0604020202020204" pitchFamily="34" charset="0"/>
          <a:ea typeface="微软雅黑" panose="020B0503020204020204" charset="-122"/>
        </a:defRPr>
      </a:lvl6pPr>
      <a:lvl7pPr marL="914400" algn="l" rtl="0" fontAlgn="base">
        <a:spcBef>
          <a:spcPct val="0"/>
        </a:spcBef>
        <a:spcAft>
          <a:spcPct val="0"/>
        </a:spcAft>
        <a:defRPr sz="4400">
          <a:solidFill>
            <a:schemeClr val="tx1"/>
          </a:solidFill>
          <a:latin typeface="Arial" panose="020B0604020202020204" pitchFamily="34" charset="0"/>
          <a:ea typeface="微软雅黑" panose="020B0503020204020204" charset="-122"/>
        </a:defRPr>
      </a:lvl7pPr>
      <a:lvl8pPr marL="1371600" algn="l" rtl="0" fontAlgn="base">
        <a:spcBef>
          <a:spcPct val="0"/>
        </a:spcBef>
        <a:spcAft>
          <a:spcPct val="0"/>
        </a:spcAft>
        <a:defRPr sz="4400">
          <a:solidFill>
            <a:schemeClr val="tx1"/>
          </a:solidFill>
          <a:latin typeface="Arial" panose="020B0604020202020204" pitchFamily="34" charset="0"/>
          <a:ea typeface="微软雅黑" panose="020B0503020204020204" charset="-122"/>
        </a:defRPr>
      </a:lvl8pPr>
      <a:lvl9pPr marL="1828800" algn="l" rtl="0" fontAlgn="base">
        <a:spcBef>
          <a:spcPct val="0"/>
        </a:spcBef>
        <a:spcAft>
          <a:spcPct val="0"/>
        </a:spcAft>
        <a:defRPr sz="4400">
          <a:solidFill>
            <a:schemeClr val="tx1"/>
          </a:solidFill>
          <a:latin typeface="Arial" panose="020B0604020202020204" pitchFamily="34" charset="0"/>
          <a:ea typeface="微软雅黑" panose="020B0503020204020204"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微软雅黑" panose="020B0503020204020204" charset="-122"/>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cs typeface="微软雅黑" panose="020B0503020204020204"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cs typeface="微软雅黑" panose="020B0503020204020204"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cs typeface="微软雅黑" panose="020B0503020204020204"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cs typeface="微软雅黑" panose="020B050302020402020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3.wmf"/><Relationship Id="rId1"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5.wmf"/><Relationship Id="rId3" Type="http://schemas.openxmlformats.org/officeDocument/2006/relationships/oleObject" Target="../embeddings/oleObject5.bin"/><Relationship Id="rId2" Type="http://schemas.openxmlformats.org/officeDocument/2006/relationships/image" Target="../media/image4.wmf"/><Relationship Id="rId1"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image" Target="../media/image1.e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image" Target="../media/image1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18"/>
          <p:cNvSpPr>
            <a:spLocks noGrp="1"/>
          </p:cNvSpPr>
          <p:nvPr>
            <p:ph type="sldNum" sz="quarter" idx="4"/>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Wingdings" panose="05000000000000000000" pitchFamily="2" charset="2"/>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5122" name="Rectangle 2"/>
          <p:cNvSpPr>
            <a:spLocks noGrp="1"/>
          </p:cNvSpPr>
          <p:nvPr>
            <p:ph type="ctrTitle"/>
          </p:nvPr>
        </p:nvSpPr>
        <p:spPr>
          <a:ln/>
        </p:spPr>
        <p:txBody>
          <a:bodyPr vert="horz" wrap="square" lIns="91440" tIns="45720" rIns="91440" bIns="45720" anchor="ctr" anchorCtr="0"/>
          <a:p>
            <a:pPr algn="ctr" eaLnBrk="1" hangingPunct="1">
              <a:buClrTx/>
              <a:buSzTx/>
              <a:buFontTx/>
            </a:pPr>
            <a:r>
              <a:rPr lang="zh-CN" altLang="en-US" sz="7600">
                <a:solidFill>
                  <a:srgbClr val="000000"/>
                </a:solidFill>
                <a:latin typeface="+mj-lt"/>
                <a:ea typeface="宋体" panose="02010600030101010101" pitchFamily="2" charset="-122"/>
                <a:cs typeface="微软雅黑" panose="020B0503020204020204" charset="-122"/>
              </a:rPr>
              <a:t>编译原理</a:t>
            </a:r>
            <a:endParaRPr lang="en-GB" altLang="zh-CN" sz="7600">
              <a:solidFill>
                <a:srgbClr val="000000"/>
              </a:solidFill>
              <a:latin typeface="+mj-lt"/>
              <a:ea typeface="宋体" panose="02010600030101010101" pitchFamily="2" charset="-122"/>
              <a:cs typeface="微软雅黑" panose="020B0503020204020204" charset="-122"/>
            </a:endParaRPr>
          </a:p>
        </p:txBody>
      </p:sp>
      <p:sp>
        <p:nvSpPr>
          <p:cNvPr id="15363" name="Rectangle 3"/>
          <p:cNvSpPr>
            <a:spLocks noGrp="1"/>
          </p:cNvSpPr>
          <p:nvPr>
            <p:ph type="subTitle" idx="1"/>
          </p:nvPr>
        </p:nvSpPr>
        <p:spPr>
          <a:xfrm>
            <a:off x="539750" y="4365625"/>
            <a:ext cx="8307388" cy="1943100"/>
          </a:xfrm>
        </p:spPr>
        <p:txBody>
          <a:bodyPr vert="horz" wrap="square" lIns="91440" tIns="45720" rIns="91440" bIns="45720" anchor="t" anchorCtr="0"/>
          <a:p>
            <a:pPr marL="0" marR="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en-GB" sz="3200" b="0" i="0" u="none" strike="noStrike" kern="0" cap="none" spc="0" normalizeH="0" baseline="0" noProof="1">
                <a:solidFill>
                  <a:srgbClr val="003399"/>
                </a:solidFill>
                <a:latin typeface="+mn-lt"/>
                <a:ea typeface="宋体" panose="02010600030101010101" pitchFamily="2" charset="-122"/>
                <a:cs typeface="微软雅黑" panose="020B0503020204020204" charset="-122"/>
              </a:rPr>
              <a:t>2025.06</a:t>
            </a:r>
            <a:endParaRPr kumimoji="0" lang="en-US" altLang="en-GB" sz="3200" b="0" i="0" u="none" strike="noStrike" kern="0" cap="none" spc="0" normalizeH="0" baseline="0" noProof="1">
              <a:solidFill>
                <a:srgbClr val="003399"/>
              </a:solidFill>
              <a:latin typeface="+mn-lt"/>
              <a:ea typeface="宋体" panose="02010600030101010101" pitchFamily="2"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7410" name="Rectangle 2"/>
          <p:cNvSpPr>
            <a:spLocks noGrp="1"/>
          </p:cNvSpPr>
          <p:nvPr>
            <p:ph type="title"/>
          </p:nvPr>
        </p:nvSpPr>
        <p:spPr>
          <a:ln/>
        </p:spPr>
        <p:txBody>
          <a:bodyPr vert="horz" wrap="square" lIns="91440" tIns="45720" rIns="91440" bIns="45720" anchor="ctr" anchorCtr="0"/>
          <a:p>
            <a:pPr eaLnBrk="1" hangingPunct="1"/>
            <a:r>
              <a:rPr lang="zh-CN" altLang="en-US" sz="4000">
                <a:ea typeface="宋体" panose="02010600030101010101" pitchFamily="2" charset="-122"/>
              </a:rPr>
              <a:t>给出下面语言的相应文法</a:t>
            </a:r>
            <a:endParaRPr lang="en-GB" altLang="zh-CN" sz="4000">
              <a:ea typeface="宋体" panose="02010600030101010101" pitchFamily="2" charset="-122"/>
            </a:endParaRPr>
          </a:p>
        </p:txBody>
      </p:sp>
      <p:sp>
        <p:nvSpPr>
          <p:cNvPr id="268291" name="Rectangle 3"/>
          <p:cNvSpPr>
            <a:spLocks noGrp="1"/>
          </p:cNvSpPr>
          <p:nvPr>
            <p:ph idx="1"/>
          </p:nvPr>
        </p:nvSpPr>
        <p:spPr>
          <a:xfrm>
            <a:off x="457200" y="1981200"/>
            <a:ext cx="8362950" cy="4111625"/>
          </a:xfrm>
          <a:ln/>
        </p:spPr>
        <p:txBody>
          <a:bodyPr vert="horz" wrap="square" lIns="91440" tIns="45720" rIns="91440" bIns="45720" anchor="t" anchorCtr="0"/>
          <a:p>
            <a:pPr eaLnBrk="1" hangingPunct="1">
              <a:lnSpc>
                <a:spcPct val="90000"/>
              </a:lnSpc>
            </a:pPr>
            <a:r>
              <a:rPr lang="en-US" altLang="zh-CN" sz="2800">
                <a:solidFill>
                  <a:srgbClr val="000000"/>
                </a:solidFill>
                <a:latin typeface="微软雅黑" panose="020B0503020204020204" charset="-122"/>
                <a:ea typeface="宋体" panose="02010600030101010101" pitchFamily="2" charset="-122"/>
              </a:rPr>
              <a:t>L</a:t>
            </a:r>
            <a:r>
              <a:rPr lang="en-US" altLang="zh-CN" sz="2800" baseline="-30000">
                <a:solidFill>
                  <a:srgbClr val="000000"/>
                </a:solidFill>
                <a:latin typeface="微软雅黑" panose="020B0503020204020204" charset="-122"/>
                <a:ea typeface="宋体" panose="02010600030101010101" pitchFamily="2" charset="-122"/>
              </a:rPr>
              <a:t>1</a:t>
            </a:r>
            <a:r>
              <a:rPr lang="en-US" altLang="zh-CN" sz="2800">
                <a:solidFill>
                  <a:srgbClr val="000000"/>
                </a:solidFill>
                <a:latin typeface="微软雅黑" panose="020B0503020204020204" charset="-122"/>
                <a:ea typeface="宋体" panose="02010600030101010101" pitchFamily="2" charset="-122"/>
              </a:rPr>
              <a:t>={a</a:t>
            </a:r>
            <a:r>
              <a:rPr lang="en-US" altLang="zh-CN" sz="2800" baseline="30000">
                <a:solidFill>
                  <a:srgbClr val="000000"/>
                </a:solidFill>
                <a:latin typeface="微软雅黑" panose="020B0503020204020204" charset="-122"/>
                <a:ea typeface="宋体" panose="02010600030101010101" pitchFamily="2" charset="-122"/>
              </a:rPr>
              <a:t>n</a:t>
            </a:r>
            <a:r>
              <a:rPr lang="en-US" altLang="zh-CN" sz="2800">
                <a:solidFill>
                  <a:srgbClr val="000000"/>
                </a:solidFill>
                <a:latin typeface="微软雅黑" panose="020B0503020204020204" charset="-122"/>
                <a:ea typeface="宋体" panose="02010600030101010101" pitchFamily="2" charset="-122"/>
              </a:rPr>
              <a:t>b</a:t>
            </a:r>
            <a:r>
              <a:rPr lang="en-US" altLang="zh-CN" sz="2800" baseline="30000">
                <a:solidFill>
                  <a:srgbClr val="000000"/>
                </a:solidFill>
                <a:latin typeface="微软雅黑" panose="020B0503020204020204" charset="-122"/>
                <a:ea typeface="宋体" panose="02010600030101010101" pitchFamily="2" charset="-122"/>
              </a:rPr>
              <a:t>n </a:t>
            </a:r>
            <a:r>
              <a:rPr lang="en-US" altLang="zh-CN" sz="2800">
                <a:solidFill>
                  <a:srgbClr val="000000"/>
                </a:solidFill>
                <a:latin typeface="微软雅黑" panose="020B0503020204020204" charset="-122"/>
                <a:ea typeface="宋体" panose="02010600030101010101" pitchFamily="2" charset="-122"/>
              </a:rPr>
              <a:t>c</a:t>
            </a:r>
            <a:r>
              <a:rPr lang="en-US" altLang="zh-CN" sz="2800" baseline="30000">
                <a:solidFill>
                  <a:srgbClr val="000000"/>
                </a:solidFill>
                <a:latin typeface="微软雅黑" panose="020B0503020204020204" charset="-122"/>
                <a:ea typeface="宋体" panose="02010600030101010101" pitchFamily="2" charset="-122"/>
              </a:rPr>
              <a:t>i</a:t>
            </a:r>
            <a:r>
              <a:rPr lang="en-US" altLang="zh-CN" sz="2800">
                <a:solidFill>
                  <a:srgbClr val="000000"/>
                </a:solidFill>
                <a:latin typeface="微软雅黑" panose="020B0503020204020204" charset="-122"/>
                <a:ea typeface="宋体" panose="02010600030101010101" pitchFamily="2" charset="-122"/>
              </a:rPr>
              <a:t> | n</a:t>
            </a:r>
            <a:r>
              <a:rPr lang="en-US" altLang="zh-CN" sz="2800">
                <a:solidFill>
                  <a:srgbClr val="000000"/>
                </a:solidFill>
                <a:latin typeface="微软雅黑" panose="020B0503020204020204" charset="-122"/>
                <a:ea typeface="宋体" panose="02010600030101010101" pitchFamily="2" charset="-122"/>
                <a:sym typeface="Symbol" panose="05050102010706020507" pitchFamily="18" charset="2"/>
              </a:rPr>
              <a:t></a:t>
            </a:r>
            <a:r>
              <a:rPr lang="en-US" altLang="zh-CN" sz="2800">
                <a:solidFill>
                  <a:srgbClr val="000000"/>
                </a:solidFill>
                <a:latin typeface="微软雅黑" panose="020B0503020204020204" charset="-122"/>
                <a:ea typeface="宋体" panose="02010600030101010101" pitchFamily="2" charset="-122"/>
              </a:rPr>
              <a:t>1</a:t>
            </a:r>
            <a:r>
              <a:rPr lang="zh-CN" altLang="en-US" sz="2800">
                <a:solidFill>
                  <a:srgbClr val="000000"/>
                </a:solidFill>
                <a:latin typeface="微软雅黑" panose="020B0503020204020204" charset="-122"/>
                <a:ea typeface="宋体" panose="02010600030101010101" pitchFamily="2" charset="-122"/>
              </a:rPr>
              <a:t>，</a:t>
            </a:r>
            <a:r>
              <a:rPr lang="en-US" altLang="zh-CN" sz="2800">
                <a:solidFill>
                  <a:srgbClr val="000000"/>
                </a:solidFill>
                <a:latin typeface="微软雅黑" panose="020B0503020204020204" charset="-122"/>
                <a:ea typeface="宋体" panose="02010600030101010101" pitchFamily="2" charset="-122"/>
              </a:rPr>
              <a:t>i</a:t>
            </a:r>
            <a:r>
              <a:rPr lang="en-US" altLang="zh-CN" sz="2800">
                <a:solidFill>
                  <a:srgbClr val="000000"/>
                </a:solidFill>
                <a:latin typeface="微软雅黑" panose="020B0503020204020204" charset="-122"/>
                <a:ea typeface="宋体" panose="02010600030101010101" pitchFamily="2" charset="-122"/>
                <a:sym typeface="Symbol" panose="05050102010706020507" pitchFamily="18" charset="2"/>
              </a:rPr>
              <a:t></a:t>
            </a:r>
            <a:r>
              <a:rPr lang="en-US" altLang="zh-CN" sz="2800">
                <a:solidFill>
                  <a:srgbClr val="000000"/>
                </a:solidFill>
                <a:latin typeface="微软雅黑" panose="020B0503020204020204" charset="-122"/>
                <a:ea typeface="宋体" panose="02010600030101010101" pitchFamily="2" charset="-122"/>
              </a:rPr>
              <a:t>0}</a:t>
            </a:r>
            <a:endParaRPr lang="en-US" altLang="zh-CN" sz="2800">
              <a:solidFill>
                <a:srgbClr val="000000"/>
              </a:solidFill>
              <a:latin typeface="微软雅黑" panose="020B0503020204020204" charset="-122"/>
              <a:ea typeface="宋体" panose="02010600030101010101" pitchFamily="2" charset="-122"/>
            </a:endParaRPr>
          </a:p>
          <a:p>
            <a:pPr eaLnBrk="1" hangingPunct="1">
              <a:lnSpc>
                <a:spcPct val="90000"/>
              </a:lnSpc>
            </a:pPr>
            <a:r>
              <a:rPr lang="zh-CN" altLang="en-US" sz="2800">
                <a:solidFill>
                  <a:srgbClr val="000000"/>
                </a:solidFill>
                <a:latin typeface="微软雅黑" panose="020B0503020204020204" charset="-122"/>
                <a:ea typeface="宋体" panose="02010600030101010101" pitchFamily="2" charset="-122"/>
              </a:rPr>
              <a:t>解答：</a:t>
            </a:r>
            <a:r>
              <a:rPr lang="en-US" altLang="zh-CN" sz="2800">
                <a:solidFill>
                  <a:srgbClr val="000000"/>
                </a:solidFill>
                <a:latin typeface="微软雅黑" panose="020B0503020204020204" charset="-122"/>
                <a:ea typeface="宋体" panose="02010600030101010101" pitchFamily="2" charset="-122"/>
              </a:rPr>
              <a:t>G(S):</a:t>
            </a:r>
            <a:endParaRPr lang="en-US" altLang="zh-CN" sz="2800">
              <a:solidFill>
                <a:srgbClr val="000000"/>
              </a:solidFill>
              <a:latin typeface="微软雅黑" panose="020B0503020204020204" charset="-122"/>
              <a:ea typeface="宋体" panose="02010600030101010101" pitchFamily="2" charset="-122"/>
            </a:endParaRPr>
          </a:p>
          <a:p>
            <a:pPr lvl="1" eaLnBrk="1" hangingPunct="1">
              <a:lnSpc>
                <a:spcPct val="90000"/>
              </a:lnSpc>
              <a:buNone/>
            </a:pPr>
            <a:r>
              <a:rPr lang="en-US" altLang="zh-CN">
                <a:solidFill>
                  <a:srgbClr val="000000"/>
                </a:solidFill>
                <a:latin typeface="微软雅黑" panose="020B0503020204020204" charset="-122"/>
                <a:ea typeface="宋体" panose="02010600030101010101" pitchFamily="2" charset="-122"/>
              </a:rPr>
              <a:t>S </a:t>
            </a:r>
            <a:r>
              <a:rPr lang="en-US" altLang="zh-CN">
                <a:ea typeface="宋体" panose="02010600030101010101" pitchFamily="2" charset="-122"/>
              </a:rPr>
              <a:t>→ </a:t>
            </a:r>
            <a:r>
              <a:rPr lang="en-US" altLang="zh-CN">
                <a:solidFill>
                  <a:srgbClr val="CC0000"/>
                </a:solidFill>
                <a:ea typeface="宋体" panose="02010600030101010101" pitchFamily="2" charset="-122"/>
              </a:rPr>
              <a:t>A</a:t>
            </a:r>
            <a:r>
              <a:rPr lang="en-US" altLang="zh-CN">
                <a:ea typeface="宋体" panose="02010600030101010101" pitchFamily="2" charset="-122"/>
              </a:rPr>
              <a:t> </a:t>
            </a:r>
            <a:r>
              <a:rPr lang="en-US" altLang="zh-CN">
                <a:solidFill>
                  <a:schemeClr val="bg2"/>
                </a:solidFill>
                <a:ea typeface="宋体" panose="02010600030101010101" pitchFamily="2" charset="-122"/>
              </a:rPr>
              <a:t>C</a:t>
            </a:r>
            <a:endParaRPr lang="en-US" altLang="zh-CN">
              <a:solidFill>
                <a:schemeClr val="bg2"/>
              </a:solidFill>
              <a:ea typeface="宋体" panose="02010600030101010101" pitchFamily="2" charset="-122"/>
            </a:endParaRPr>
          </a:p>
          <a:p>
            <a:pPr lvl="1" eaLnBrk="1" hangingPunct="1">
              <a:lnSpc>
                <a:spcPct val="90000"/>
              </a:lnSpc>
              <a:buNone/>
            </a:pPr>
            <a:r>
              <a:rPr lang="en-US" altLang="zh-CN">
                <a:solidFill>
                  <a:srgbClr val="CC0000"/>
                </a:solidFill>
                <a:ea typeface="宋体" panose="02010600030101010101" pitchFamily="2" charset="-122"/>
              </a:rPr>
              <a:t>A</a:t>
            </a:r>
            <a:r>
              <a:rPr lang="en-US" altLang="zh-CN">
                <a:ea typeface="宋体" panose="02010600030101010101" pitchFamily="2" charset="-122"/>
              </a:rPr>
              <a:t> → a A b | ab</a:t>
            </a:r>
            <a:endParaRPr lang="en-US" altLang="zh-CN">
              <a:ea typeface="宋体" panose="02010600030101010101" pitchFamily="2" charset="-122"/>
              <a:sym typeface="Symbol" panose="05050102010706020507" pitchFamily="18" charset="2"/>
            </a:endParaRPr>
          </a:p>
          <a:p>
            <a:pPr lvl="1" eaLnBrk="1" hangingPunct="1">
              <a:lnSpc>
                <a:spcPct val="90000"/>
              </a:lnSpc>
              <a:buNone/>
            </a:pPr>
            <a:r>
              <a:rPr lang="en-US" altLang="zh-CN">
                <a:solidFill>
                  <a:schemeClr val="bg2"/>
                </a:solidFill>
                <a:ea typeface="宋体" panose="02010600030101010101" pitchFamily="2" charset="-122"/>
                <a:sym typeface="Symbol" panose="05050102010706020507" pitchFamily="18" charset="2"/>
              </a:rPr>
              <a:t>C</a:t>
            </a:r>
            <a:r>
              <a:rPr lang="en-US" altLang="zh-CN">
                <a:solidFill>
                  <a:srgbClr val="000000"/>
                </a:solidFill>
                <a:latin typeface="微软雅黑" panose="020B0503020204020204" charset="-122"/>
                <a:ea typeface="宋体" panose="02010600030101010101" pitchFamily="2" charset="-122"/>
              </a:rPr>
              <a:t> </a:t>
            </a:r>
            <a:r>
              <a:rPr lang="en-US" altLang="zh-CN">
                <a:ea typeface="宋体" panose="02010600030101010101" pitchFamily="2" charset="-122"/>
              </a:rPr>
              <a:t>→ c C | </a:t>
            </a:r>
            <a:r>
              <a:rPr lang="en-US" altLang="zh-CN">
                <a:ea typeface="宋体" panose="02010600030101010101" pitchFamily="2" charset="-122"/>
                <a:sym typeface="Symbol" panose="05050102010706020507" pitchFamily="18" charset="2"/>
              </a:rPr>
              <a:t></a:t>
            </a:r>
            <a:endParaRPr lang="en-US" altLang="zh-CN" sz="2400">
              <a:solidFill>
                <a:srgbClr val="000000"/>
              </a:solidFill>
              <a:latin typeface="微软雅黑" panose="020B0503020204020204" charset="-122"/>
              <a:ea typeface="宋体" panose="02010600030101010101" pitchFamily="2" charset="-122"/>
            </a:endParaRPr>
          </a:p>
          <a:p>
            <a:pPr eaLnBrk="1" hangingPunct="1">
              <a:lnSpc>
                <a:spcPct val="90000"/>
              </a:lnSpc>
              <a:spcBef>
                <a:spcPct val="70000"/>
              </a:spcBef>
            </a:pPr>
            <a:r>
              <a:rPr lang="en-US" altLang="zh-CN" sz="2800">
                <a:solidFill>
                  <a:srgbClr val="000000"/>
                </a:solidFill>
                <a:latin typeface="微软雅黑" panose="020B0503020204020204" charset="-122"/>
                <a:ea typeface="宋体" panose="02010600030101010101" pitchFamily="2" charset="-122"/>
              </a:rPr>
              <a:t>L</a:t>
            </a:r>
            <a:r>
              <a:rPr lang="en-US" altLang="zh-CN" sz="2800" baseline="-30000">
                <a:solidFill>
                  <a:srgbClr val="000000"/>
                </a:solidFill>
                <a:latin typeface="微软雅黑" panose="020B0503020204020204" charset="-122"/>
                <a:ea typeface="宋体" panose="02010600030101010101" pitchFamily="2" charset="-122"/>
              </a:rPr>
              <a:t>4</a:t>
            </a:r>
            <a:r>
              <a:rPr lang="en-US" altLang="zh-CN" sz="2800">
                <a:solidFill>
                  <a:srgbClr val="000000"/>
                </a:solidFill>
                <a:latin typeface="微软雅黑" panose="020B0503020204020204" charset="-122"/>
                <a:ea typeface="宋体" panose="02010600030101010101" pitchFamily="2" charset="-122"/>
              </a:rPr>
              <a:t>={1</a:t>
            </a:r>
            <a:r>
              <a:rPr lang="en-US" altLang="zh-CN" sz="2800" baseline="30000">
                <a:solidFill>
                  <a:srgbClr val="000000"/>
                </a:solidFill>
                <a:latin typeface="微软雅黑" panose="020B0503020204020204" charset="-122"/>
                <a:ea typeface="宋体" panose="02010600030101010101" pitchFamily="2" charset="-122"/>
              </a:rPr>
              <a:t>n </a:t>
            </a:r>
            <a:r>
              <a:rPr lang="en-US" altLang="zh-CN" sz="2800">
                <a:solidFill>
                  <a:srgbClr val="000000"/>
                </a:solidFill>
                <a:latin typeface="微软雅黑" panose="020B0503020204020204" charset="-122"/>
                <a:ea typeface="宋体" panose="02010600030101010101" pitchFamily="2" charset="-122"/>
              </a:rPr>
              <a:t>0</a:t>
            </a:r>
            <a:r>
              <a:rPr lang="en-US" altLang="zh-CN" sz="2800" baseline="30000">
                <a:solidFill>
                  <a:srgbClr val="000000"/>
                </a:solidFill>
                <a:latin typeface="微软雅黑" panose="020B0503020204020204" charset="-122"/>
                <a:ea typeface="宋体" panose="02010600030101010101" pitchFamily="2" charset="-122"/>
              </a:rPr>
              <a:t>m </a:t>
            </a:r>
            <a:r>
              <a:rPr lang="en-US" altLang="zh-CN" sz="2800">
                <a:solidFill>
                  <a:srgbClr val="000000"/>
                </a:solidFill>
                <a:latin typeface="微软雅黑" panose="020B0503020204020204" charset="-122"/>
                <a:ea typeface="宋体" panose="02010600030101010101" pitchFamily="2" charset="-122"/>
              </a:rPr>
              <a:t>1</a:t>
            </a:r>
            <a:r>
              <a:rPr lang="en-US" altLang="zh-CN" sz="2800" baseline="30000">
                <a:solidFill>
                  <a:srgbClr val="000000"/>
                </a:solidFill>
                <a:latin typeface="微软雅黑" panose="020B0503020204020204" charset="-122"/>
                <a:ea typeface="宋体" panose="02010600030101010101" pitchFamily="2" charset="-122"/>
              </a:rPr>
              <a:t>m </a:t>
            </a:r>
            <a:r>
              <a:rPr lang="en-US" altLang="zh-CN" sz="2800">
                <a:solidFill>
                  <a:srgbClr val="000000"/>
                </a:solidFill>
                <a:latin typeface="微软雅黑" panose="020B0503020204020204" charset="-122"/>
                <a:ea typeface="宋体" panose="02010600030101010101" pitchFamily="2" charset="-122"/>
              </a:rPr>
              <a:t>0</a:t>
            </a:r>
            <a:r>
              <a:rPr lang="en-US" altLang="zh-CN" sz="2800" baseline="30000">
                <a:solidFill>
                  <a:srgbClr val="000000"/>
                </a:solidFill>
                <a:latin typeface="微软雅黑" panose="020B0503020204020204" charset="-122"/>
                <a:ea typeface="宋体" panose="02010600030101010101" pitchFamily="2" charset="-122"/>
              </a:rPr>
              <a:t>n</a:t>
            </a:r>
            <a:r>
              <a:rPr lang="en-US" altLang="zh-CN" sz="2800">
                <a:solidFill>
                  <a:srgbClr val="000000"/>
                </a:solidFill>
                <a:latin typeface="微软雅黑" panose="020B0503020204020204" charset="-122"/>
                <a:ea typeface="宋体" panose="02010600030101010101" pitchFamily="2" charset="-122"/>
              </a:rPr>
              <a:t> | n</a:t>
            </a:r>
            <a:r>
              <a:rPr lang="zh-CN" altLang="en-US" sz="2800">
                <a:solidFill>
                  <a:srgbClr val="000000"/>
                </a:solidFill>
                <a:latin typeface="微软雅黑" panose="020B0503020204020204" charset="-122"/>
                <a:ea typeface="宋体" panose="02010600030101010101" pitchFamily="2" charset="-122"/>
              </a:rPr>
              <a:t>，</a:t>
            </a:r>
            <a:r>
              <a:rPr lang="en-US" altLang="zh-CN" sz="2800">
                <a:solidFill>
                  <a:srgbClr val="000000"/>
                </a:solidFill>
                <a:latin typeface="微软雅黑" panose="020B0503020204020204" charset="-122"/>
                <a:ea typeface="宋体" panose="02010600030101010101" pitchFamily="2" charset="-122"/>
              </a:rPr>
              <a:t>m</a:t>
            </a:r>
            <a:r>
              <a:rPr lang="en-US" altLang="zh-CN" sz="2800">
                <a:solidFill>
                  <a:srgbClr val="000000"/>
                </a:solidFill>
                <a:latin typeface="微软雅黑" panose="020B0503020204020204" charset="-122"/>
                <a:ea typeface="宋体" panose="02010600030101010101" pitchFamily="2" charset="-122"/>
                <a:sym typeface="Symbol" panose="05050102010706020507" pitchFamily="18" charset="2"/>
              </a:rPr>
              <a:t></a:t>
            </a:r>
            <a:r>
              <a:rPr lang="en-US" altLang="zh-CN" sz="2800">
                <a:solidFill>
                  <a:srgbClr val="000000"/>
                </a:solidFill>
                <a:latin typeface="微软雅黑" panose="020B0503020204020204" charset="-122"/>
                <a:ea typeface="宋体" panose="02010600030101010101" pitchFamily="2" charset="-122"/>
              </a:rPr>
              <a:t>0}</a:t>
            </a:r>
            <a:endParaRPr lang="en-US" altLang="zh-CN" sz="2800">
              <a:solidFill>
                <a:srgbClr val="000000"/>
              </a:solidFill>
              <a:latin typeface="微软雅黑" panose="020B0503020204020204" charset="-122"/>
              <a:ea typeface="宋体" panose="02010600030101010101" pitchFamily="2" charset="-122"/>
            </a:endParaRPr>
          </a:p>
          <a:p>
            <a:pPr eaLnBrk="1" hangingPunct="1">
              <a:lnSpc>
                <a:spcPct val="90000"/>
              </a:lnSpc>
            </a:pPr>
            <a:r>
              <a:rPr lang="zh-CN" altLang="en-US" sz="2800">
                <a:solidFill>
                  <a:srgbClr val="000000"/>
                </a:solidFill>
                <a:latin typeface="微软雅黑" panose="020B0503020204020204" charset="-122"/>
                <a:ea typeface="宋体" panose="02010600030101010101" pitchFamily="2" charset="-122"/>
              </a:rPr>
              <a:t>解答：</a:t>
            </a:r>
            <a:r>
              <a:rPr lang="en-US" altLang="zh-CN" sz="2800">
                <a:solidFill>
                  <a:srgbClr val="000000"/>
                </a:solidFill>
                <a:latin typeface="微软雅黑" panose="020B0503020204020204" charset="-122"/>
                <a:ea typeface="宋体" panose="02010600030101010101" pitchFamily="2" charset="-122"/>
              </a:rPr>
              <a:t>G(S):</a:t>
            </a:r>
            <a:endParaRPr lang="en-US" altLang="zh-CN" sz="2800">
              <a:solidFill>
                <a:srgbClr val="000000"/>
              </a:solidFill>
              <a:latin typeface="微软雅黑" panose="020B0503020204020204" charset="-122"/>
              <a:ea typeface="宋体" panose="02010600030101010101" pitchFamily="2" charset="-122"/>
            </a:endParaRPr>
          </a:p>
          <a:p>
            <a:pPr lvl="1" eaLnBrk="1" hangingPunct="1">
              <a:lnSpc>
                <a:spcPct val="90000"/>
              </a:lnSpc>
              <a:buNone/>
            </a:pPr>
            <a:r>
              <a:rPr lang="en-US" altLang="zh-CN">
                <a:solidFill>
                  <a:srgbClr val="000000"/>
                </a:solidFill>
                <a:latin typeface="微软雅黑" panose="020B0503020204020204" charset="-122"/>
                <a:ea typeface="宋体" panose="02010600030101010101" pitchFamily="2" charset="-122"/>
              </a:rPr>
              <a:t>S </a:t>
            </a:r>
            <a:r>
              <a:rPr lang="en-US" altLang="zh-CN">
                <a:ea typeface="宋体" panose="02010600030101010101" pitchFamily="2" charset="-122"/>
              </a:rPr>
              <a:t>→ </a:t>
            </a:r>
            <a:r>
              <a:rPr lang="en-US" altLang="zh-CN">
                <a:solidFill>
                  <a:srgbClr val="CC0000"/>
                </a:solidFill>
                <a:ea typeface="宋体" panose="02010600030101010101" pitchFamily="2" charset="-122"/>
              </a:rPr>
              <a:t>1</a:t>
            </a:r>
            <a:r>
              <a:rPr lang="en-US" altLang="zh-CN">
                <a:ea typeface="宋体" panose="02010600030101010101" pitchFamily="2" charset="-122"/>
              </a:rPr>
              <a:t> S </a:t>
            </a:r>
            <a:r>
              <a:rPr lang="en-US" altLang="zh-CN">
                <a:solidFill>
                  <a:srgbClr val="CC0000"/>
                </a:solidFill>
                <a:ea typeface="宋体" panose="02010600030101010101" pitchFamily="2" charset="-122"/>
              </a:rPr>
              <a:t>0</a:t>
            </a:r>
            <a:r>
              <a:rPr lang="en-US" altLang="zh-CN">
                <a:ea typeface="宋体" panose="02010600030101010101" pitchFamily="2" charset="-122"/>
              </a:rPr>
              <a:t> | </a:t>
            </a:r>
            <a:r>
              <a:rPr lang="en-US" altLang="zh-CN">
                <a:solidFill>
                  <a:schemeClr val="bg2"/>
                </a:solidFill>
                <a:ea typeface="宋体" panose="02010600030101010101" pitchFamily="2" charset="-122"/>
              </a:rPr>
              <a:t>B</a:t>
            </a:r>
            <a:r>
              <a:rPr lang="en-US" altLang="zh-CN">
                <a:ea typeface="宋体" panose="02010600030101010101" pitchFamily="2" charset="-122"/>
              </a:rPr>
              <a:t> | </a:t>
            </a:r>
            <a:r>
              <a:rPr lang="en-US" altLang="zh-CN">
                <a:ea typeface="宋体" panose="02010600030101010101" pitchFamily="2" charset="-122"/>
                <a:sym typeface="Symbol" panose="05050102010706020507" pitchFamily="18" charset="2"/>
              </a:rPr>
              <a:t></a:t>
            </a:r>
            <a:endParaRPr lang="en-US" altLang="zh-CN">
              <a:ea typeface="宋体" panose="02010600030101010101" pitchFamily="2" charset="-122"/>
              <a:sym typeface="Symbol" panose="05050102010706020507" pitchFamily="18" charset="2"/>
            </a:endParaRPr>
          </a:p>
          <a:p>
            <a:pPr lvl="1" eaLnBrk="1" hangingPunct="1">
              <a:lnSpc>
                <a:spcPct val="90000"/>
              </a:lnSpc>
              <a:buNone/>
            </a:pPr>
            <a:r>
              <a:rPr lang="en-US" altLang="zh-CN">
                <a:solidFill>
                  <a:schemeClr val="bg2"/>
                </a:solidFill>
                <a:ea typeface="宋体" panose="02010600030101010101" pitchFamily="2" charset="-122"/>
                <a:sym typeface="Symbol" panose="05050102010706020507" pitchFamily="18" charset="2"/>
              </a:rPr>
              <a:t>B</a:t>
            </a:r>
            <a:r>
              <a:rPr lang="en-US" altLang="zh-CN">
                <a:solidFill>
                  <a:srgbClr val="000000"/>
                </a:solidFill>
                <a:latin typeface="微软雅黑" panose="020B0503020204020204" charset="-122"/>
                <a:ea typeface="宋体" panose="02010600030101010101" pitchFamily="2" charset="-122"/>
              </a:rPr>
              <a:t> </a:t>
            </a:r>
            <a:r>
              <a:rPr lang="en-US" altLang="zh-CN">
                <a:ea typeface="宋体" panose="02010600030101010101" pitchFamily="2" charset="-122"/>
              </a:rPr>
              <a:t>→ 0 B 1 |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endParaRPr lang="en-GB" altLang="zh-CN">
              <a:ea typeface="宋体" panose="02010600030101010101" pitchFamily="2" charset="-122"/>
            </a:endParaRPr>
          </a:p>
        </p:txBody>
      </p:sp>
      <p:sp>
        <p:nvSpPr>
          <p:cNvPr id="17412" name="Rectangle 5"/>
          <p:cNvSpPr/>
          <p:nvPr/>
        </p:nvSpPr>
        <p:spPr>
          <a:xfrm>
            <a:off x="0" y="3100388"/>
            <a:ext cx="9144000" cy="0"/>
          </a:xfrm>
          <a:prstGeom prst="rect">
            <a:avLst/>
          </a:prstGeom>
          <a:noFill/>
          <a:ln w="12700">
            <a:noFill/>
          </a:ln>
        </p:spPr>
        <p:txBody>
          <a:bodyPr wrap="none" anchor="ctr" anchorCtr="0">
            <a:spAutoFit/>
          </a:bodyPr>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68295" name="Rectangle 7"/>
          <p:cNvSpPr/>
          <p:nvPr/>
        </p:nvSpPr>
        <p:spPr>
          <a:xfrm>
            <a:off x="1606550" y="1916113"/>
            <a:ext cx="720725"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68296" name="Rectangle 8"/>
          <p:cNvSpPr/>
          <p:nvPr/>
        </p:nvSpPr>
        <p:spPr>
          <a:xfrm>
            <a:off x="2360613" y="1925638"/>
            <a:ext cx="334962" cy="504825"/>
          </a:xfrm>
          <a:prstGeom prst="rect">
            <a:avLst/>
          </a:prstGeom>
          <a:noFill/>
          <a:ln w="28575" cap="flat" cmpd="sng">
            <a:solidFill>
              <a:schemeClr val="bg2"/>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68297" name="Rectangle 9"/>
          <p:cNvSpPr/>
          <p:nvPr/>
        </p:nvSpPr>
        <p:spPr>
          <a:xfrm>
            <a:off x="1619250" y="4508500"/>
            <a:ext cx="360363"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68298" name="Rectangle 10"/>
          <p:cNvSpPr/>
          <p:nvPr/>
        </p:nvSpPr>
        <p:spPr>
          <a:xfrm>
            <a:off x="3059113" y="4508500"/>
            <a:ext cx="360362"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68300" name="Freeform 12"/>
          <p:cNvSpPr/>
          <p:nvPr/>
        </p:nvSpPr>
        <p:spPr>
          <a:xfrm>
            <a:off x="1835150" y="4292600"/>
            <a:ext cx="1441450" cy="215900"/>
          </a:xfrm>
          <a:custGeom>
            <a:avLst/>
            <a:gdLst/>
            <a:ahLst/>
            <a:cxnLst>
              <a:cxn ang="0">
                <a:pos x="0" y="2147483646"/>
              </a:cxn>
              <a:cxn ang="0">
                <a:pos x="2147483646" y="0"/>
              </a:cxn>
              <a:cxn ang="0">
                <a:pos x="2147483646" y="2147483646"/>
              </a:cxn>
            </a:cxnLst>
            <a:pathLst>
              <a:path w="908" h="136">
                <a:moveTo>
                  <a:pt x="0" y="136"/>
                </a:moveTo>
                <a:cubicBezTo>
                  <a:pt x="129" y="68"/>
                  <a:pt x="258" y="0"/>
                  <a:pt x="409" y="0"/>
                </a:cubicBezTo>
                <a:cubicBezTo>
                  <a:pt x="560" y="0"/>
                  <a:pt x="734" y="68"/>
                  <a:pt x="908" y="136"/>
                </a:cubicBezTo>
              </a:path>
            </a:pathLst>
          </a:custGeom>
          <a:noFill/>
          <a:ln w="28575" cap="flat" cmpd="sng">
            <a:solidFill>
              <a:srgbClr val="CC0000"/>
            </a:solidFill>
            <a:prstDash val="solid"/>
            <a:round/>
            <a:headEnd type="none" w="med" len="med"/>
            <a:tailEnd type="none" w="lg" len="lg"/>
          </a:ln>
        </p:spPr>
        <p:txBody>
          <a:bodyPr/>
          <a:p>
            <a:endParaRPr lang="zh-CN" altLang="en-US"/>
          </a:p>
        </p:txBody>
      </p:sp>
      <p:sp>
        <p:nvSpPr>
          <p:cNvPr id="268301" name="Rectangle 13"/>
          <p:cNvSpPr/>
          <p:nvPr/>
        </p:nvSpPr>
        <p:spPr>
          <a:xfrm>
            <a:off x="2038350" y="4508500"/>
            <a:ext cx="949325" cy="504825"/>
          </a:xfrm>
          <a:prstGeom prst="rect">
            <a:avLst/>
          </a:prstGeom>
          <a:noFill/>
          <a:ln w="28575" cap="flat" cmpd="sng">
            <a:solidFill>
              <a:schemeClr val="bg2"/>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291">
                                            <p:txEl>
                                              <p:charRg st="0" end="2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2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8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8291">
                                            <p:txEl>
                                              <p:charRg st="23" end="3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8291">
                                            <p:txEl>
                                              <p:charRg st="32" end="4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8291">
                                            <p:txEl>
                                              <p:charRg st="40" end="5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8291">
                                            <p:txEl>
                                              <p:charRg st="55" end="6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8291">
                                            <p:txEl>
                                              <p:charRg st="67" end="9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82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82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83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83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291">
                                            <p:txEl>
                                              <p:charRg st="92" end="10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8291">
                                            <p:txEl>
                                              <p:charRg st="101" end="1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8291">
                                            <p:txEl>
                                              <p:charRg st="119" end="1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P spid="268295" grpId="0" animBg="1"/>
      <p:bldP spid="268296" grpId="0" animBg="1"/>
      <p:bldP spid="268297" grpId="0" animBg="1"/>
      <p:bldP spid="268298" grpId="0" animBg="1"/>
      <p:bldP spid="2683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5" name="Rectangle 3"/>
          <p:cNvSpPr>
            <a:spLocks noGrp="1"/>
          </p:cNvSpPr>
          <p:nvPr>
            <p:ph idx="1"/>
          </p:nvPr>
        </p:nvSpPr>
        <p:spPr>
          <a:ln/>
        </p:spPr>
        <p:txBody>
          <a:bodyPr vert="horz" wrap="square" lIns="91440" tIns="45720" rIns="91440" bIns="45720" anchor="t" anchorCtr="0"/>
          <a:p>
            <a:pPr eaLnBrk="1" hangingPunct="1">
              <a:buClr>
                <a:srgbClr val="CC0066"/>
              </a:buClr>
              <a:buNone/>
            </a:pPr>
            <a:r>
              <a:rPr lang="zh-CN" altLang="en-US" sz="2800">
                <a:latin typeface="宋体" panose="02010600030101010101" pitchFamily="2" charset="-122"/>
              </a:rPr>
              <a:t>学习目标</a:t>
            </a:r>
            <a:r>
              <a:rPr lang="en-US" altLang="zh-CN" sz="2800">
                <a:latin typeface="宋体" panose="02010600030101010101" pitchFamily="2" charset="-122"/>
              </a:rPr>
              <a:t>:</a:t>
            </a:r>
            <a:endParaRPr lang="en-US" altLang="zh-CN" sz="2800">
              <a:latin typeface="宋体" panose="02010600030101010101" pitchFamily="2" charset="-122"/>
            </a:endParaRPr>
          </a:p>
          <a:p>
            <a:pPr algn="just" eaLnBrk="1" hangingPunct="1">
              <a:buClr>
                <a:srgbClr val="FF0000"/>
              </a:buClr>
              <a:buFont typeface="Wingdings" panose="05000000000000000000" pitchFamily="2" charset="2"/>
              <a:buChar char="v"/>
            </a:pPr>
            <a:r>
              <a:rPr lang="zh-CN" altLang="en-US" sz="2800">
                <a:latin typeface="宋体" panose="02010600030101010101" pitchFamily="2" charset="-122"/>
              </a:rPr>
              <a:t>掌握：词法分析程序的构造，正规式和正规文法到有穷自动机的转换，</a:t>
            </a:r>
            <a:r>
              <a:rPr lang="en-US" altLang="zh-CN" sz="2800">
                <a:latin typeface="宋体" panose="02010600030101010101" pitchFamily="2" charset="-122"/>
              </a:rPr>
              <a:t>NFA</a:t>
            </a:r>
            <a:r>
              <a:rPr lang="zh-CN" altLang="en-US" sz="2800">
                <a:latin typeface="宋体" panose="02010600030101010101" pitchFamily="2" charset="-122"/>
              </a:rPr>
              <a:t>到</a:t>
            </a:r>
            <a:r>
              <a:rPr lang="en-US" altLang="zh-CN" sz="2800">
                <a:latin typeface="宋体" panose="02010600030101010101" pitchFamily="2" charset="-122"/>
              </a:rPr>
              <a:t>DFA</a:t>
            </a:r>
            <a:r>
              <a:rPr lang="zh-CN" altLang="en-US" sz="2800">
                <a:latin typeface="宋体" panose="02010600030101010101" pitchFamily="2" charset="-122"/>
              </a:rPr>
              <a:t>的转换、</a:t>
            </a:r>
            <a:r>
              <a:rPr lang="en-US" altLang="zh-CN" sz="2800">
                <a:latin typeface="宋体" panose="02010600030101010101" pitchFamily="2" charset="-122"/>
              </a:rPr>
              <a:t>DFA</a:t>
            </a:r>
            <a:r>
              <a:rPr lang="zh-CN" altLang="en-US" sz="2800">
                <a:latin typeface="宋体" panose="02010600030101010101" pitchFamily="2" charset="-122"/>
              </a:rPr>
              <a:t>的化简</a:t>
            </a:r>
            <a:endParaRPr lang="zh-CN" altLang="en-US" sz="2800">
              <a:latin typeface="宋体" panose="02010600030101010101" pitchFamily="2" charset="-122"/>
            </a:endParaRPr>
          </a:p>
          <a:p>
            <a:pPr algn="just" eaLnBrk="1" hangingPunct="1">
              <a:buClr>
                <a:srgbClr val="FF0000"/>
              </a:buClr>
              <a:buFont typeface="Wingdings" panose="05000000000000000000" pitchFamily="2" charset="2"/>
              <a:buChar char="v"/>
            </a:pPr>
            <a:r>
              <a:rPr lang="zh-CN" altLang="en-US" sz="2800">
                <a:latin typeface="宋体" panose="02010600030101010101" pitchFamily="2" charset="-122"/>
              </a:rPr>
              <a:t>理解：正规文法、正规式、</a:t>
            </a:r>
            <a:r>
              <a:rPr lang="en-US" altLang="zh-CN" sz="2800">
                <a:latin typeface="宋体" panose="02010600030101010101" pitchFamily="2" charset="-122"/>
              </a:rPr>
              <a:t>DFA</a:t>
            </a:r>
            <a:r>
              <a:rPr lang="zh-CN" altLang="en-US" sz="2800">
                <a:latin typeface="宋体" panose="02010600030101010101" pitchFamily="2" charset="-122"/>
              </a:rPr>
              <a:t>的概念、</a:t>
            </a:r>
            <a:r>
              <a:rPr lang="en-US" altLang="zh-CN" sz="2800">
                <a:latin typeface="宋体" panose="02010600030101010101" pitchFamily="2" charset="-122"/>
              </a:rPr>
              <a:t>NFA</a:t>
            </a:r>
            <a:r>
              <a:rPr lang="zh-CN" altLang="en-US" sz="2800">
                <a:latin typeface="宋体" panose="02010600030101010101" pitchFamily="2" charset="-122"/>
              </a:rPr>
              <a:t>的概念</a:t>
            </a:r>
            <a:endParaRPr lang="zh-CN" altLang="en-US" sz="2800">
              <a:latin typeface="宋体" panose="02010600030101010101" pitchFamily="2" charset="-122"/>
            </a:endParaRPr>
          </a:p>
          <a:p>
            <a:pPr algn="just" eaLnBrk="1" hangingPunct="1">
              <a:buClr>
                <a:srgbClr val="FF0000"/>
              </a:buClr>
              <a:buFont typeface="Wingdings" panose="05000000000000000000" pitchFamily="2" charset="2"/>
              <a:buChar char="v"/>
            </a:pPr>
            <a:r>
              <a:rPr lang="zh-CN" altLang="en-US" sz="2800">
                <a:latin typeface="宋体" panose="02010600030101010101" pitchFamily="2" charset="-122"/>
              </a:rPr>
              <a:t>了解：词法分析程序的自动构造工具</a:t>
            </a:r>
            <a:endParaRPr lang="zh-CN" altLang="en-US"/>
          </a:p>
        </p:txBody>
      </p:sp>
      <p:sp>
        <p:nvSpPr>
          <p:cNvPr id="18434" name="Rectangle 2"/>
          <p:cNvSpPr>
            <a:spLocks noGrp="1"/>
          </p:cNvSpPr>
          <p:nvPr>
            <p:ph type="title"/>
          </p:nvPr>
        </p:nvSpPr>
        <p:spPr>
          <a:ln/>
        </p:spPr>
        <p:txBody>
          <a:bodyPr vert="horz" wrap="square" lIns="91440" tIns="45720" rIns="91440" bIns="45720" anchor="ctr" anchorCtr="0"/>
          <a:p>
            <a:pPr eaLnBrk="1" hangingPunct="1"/>
            <a:r>
              <a:rPr lang="zh-CN" altLang="en-US" sz="5100">
                <a:ea typeface="宋体" panose="02010600030101010101" pitchFamily="2" charset="-122"/>
              </a:rPr>
              <a:t>第四章  词法分析</a:t>
            </a:r>
            <a:endParaRPr lang="en-GB" altLang="zh-CN" sz="510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0035">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0035">
                                            <p:txEl>
                                              <p:charRg st="6" end="5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0035">
                                            <p:txEl>
                                              <p:charRg st="55" end="8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0035">
                                            <p:txEl>
                                              <p:charRg st="81" end="9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ldLvl="2"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9458" name="Rectangle 3"/>
          <p:cNvSpPr>
            <a:spLocks noGrp="1"/>
          </p:cNvSpPr>
          <p:nvPr>
            <p:ph idx="1"/>
          </p:nvPr>
        </p:nvSpPr>
        <p:spPr>
          <a:ln/>
        </p:spPr>
        <p:txBody>
          <a:bodyPr vert="horz" wrap="square" lIns="91440" tIns="45720" rIns="91440" bIns="45720" anchor="t" anchorCtr="0"/>
          <a:p>
            <a:pPr eaLnBrk="1" hangingPunct="1"/>
            <a:r>
              <a:rPr lang="zh-CN" altLang="en-US">
                <a:latin typeface="微软雅黑" panose="020B0503020204020204" charset="-122"/>
                <a:ea typeface="宋体" panose="02010600030101010101" pitchFamily="2" charset="-122"/>
              </a:rPr>
              <a:t>对于词法分析器的要求</a:t>
            </a:r>
            <a:endParaRPr lang="zh-CN" altLang="en-US">
              <a:latin typeface="微软雅黑" panose="020B0503020204020204" charset="-122"/>
              <a:ea typeface="宋体" panose="02010600030101010101" pitchFamily="2" charset="-122"/>
            </a:endParaRPr>
          </a:p>
          <a:p>
            <a:pPr eaLnBrk="1" hangingPunct="1"/>
            <a:r>
              <a:rPr lang="zh-CN" altLang="en-US">
                <a:ea typeface="宋体" panose="02010600030101010101" pitchFamily="2" charset="-122"/>
              </a:rPr>
              <a:t>词法分析器的设计</a:t>
            </a:r>
            <a:endParaRPr lang="zh-CN" altLang="en-US">
              <a:ea typeface="宋体" panose="02010600030101010101" pitchFamily="2" charset="-122"/>
            </a:endParaRPr>
          </a:p>
          <a:p>
            <a:pPr eaLnBrk="1" hangingPunct="1"/>
            <a:r>
              <a:rPr lang="" altLang="en-US">
                <a:latin typeface="微软雅黑" panose="020B0503020204020204" charset="-122"/>
              </a:rPr>
              <a:t>正规表达式与有限自动机</a:t>
            </a:r>
            <a:endParaRPr lang="zh-CN" altLang="en-US">
              <a:latin typeface="微软雅黑" panose="020B0503020204020204" charset="-122"/>
              <a:ea typeface="宋体" panose="02010600030101010101" pitchFamily="2" charset="-122"/>
            </a:endParaRPr>
          </a:p>
          <a:p>
            <a:pPr eaLnBrk="1" hangingPunct="1"/>
            <a:r>
              <a:rPr lang="zh-CN" altLang="en-US">
                <a:ea typeface="宋体" panose="02010600030101010101" pitchFamily="2" charset="-122"/>
              </a:rPr>
              <a:t>词法分析器的自动产生</a:t>
            </a:r>
            <a:r>
              <a:rPr lang="en-US" altLang="zh-CN">
                <a:ea typeface="宋体" panose="02010600030101010101" pitchFamily="2" charset="-122"/>
              </a:rPr>
              <a:t>--LEX</a:t>
            </a:r>
            <a:endParaRPr lang="en-GB" altLang="zh-CN">
              <a:ea typeface="宋体" panose="02010600030101010101" pitchFamily="2" charset="-122"/>
            </a:endParaRPr>
          </a:p>
        </p:txBody>
      </p:sp>
      <p:sp>
        <p:nvSpPr>
          <p:cNvPr id="19459" name="标题 1"/>
          <p:cNvSpPr>
            <a:spLocks noGrp="1"/>
          </p:cNvSpPr>
          <p:nvPr>
            <p:ph type="title"/>
          </p:nvPr>
        </p:nvSpPr>
        <p:spPr>
          <a:ln/>
        </p:spPr>
        <p:txBody>
          <a:bodyPr vert="horz" wrap="square" lIns="91440" tIns="45720" rIns="91440" bIns="45720" anchor="ctr" anchorCtr="0"/>
          <a:p>
            <a:pPr>
              <a:buNone/>
            </a:pP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73410" name="Rectangle 2"/>
          <p:cNvSpPr/>
          <p:nvPr/>
        </p:nvSpPr>
        <p:spPr>
          <a:xfrm>
            <a:off x="4600575" y="3141663"/>
            <a:ext cx="2016125" cy="2808287"/>
          </a:xfrm>
          <a:prstGeom prst="rect">
            <a:avLst/>
          </a:prstGeom>
          <a:solidFill>
            <a:srgbClr val="CCFFCC"/>
          </a:solidFill>
          <a:ln w="12700" cap="flat" cmpd="sng">
            <a:solidFill>
              <a:schemeClr val="tx1"/>
            </a:solidFill>
            <a:prstDash val="solid"/>
            <a:miter/>
            <a:headEnd type="none" w="med" len="med"/>
            <a:tailEnd type="none" w="lg" len="lg"/>
          </a:ln>
        </p:spPr>
        <p:txBody>
          <a:bodyPr wrap="none" anchor="t" anchorCtr="0"/>
          <a:p>
            <a:pPr algn="ctr">
              <a:buClrTx/>
              <a:buFont typeface="Wingdings" panose="05000000000000000000" pitchFamily="2" charset="2"/>
            </a:pPr>
            <a:r>
              <a:rPr lang="en-GB" altLang="zh-CN" sz="2400">
                <a:solidFill>
                  <a:srgbClr val="3217BB"/>
                </a:solidFill>
                <a:latin typeface="微软雅黑" panose="020B0503020204020204" charset="-122"/>
                <a:ea typeface="宋体" panose="02010600030101010101" pitchFamily="2" charset="-122"/>
              </a:rPr>
              <a:t>FA</a:t>
            </a:r>
            <a:endParaRPr lang="en-GB" altLang="zh-CN" sz="2400">
              <a:solidFill>
                <a:srgbClr val="3217BB"/>
              </a:solidFill>
              <a:latin typeface="微软雅黑" panose="020B0503020204020204" charset="-122"/>
              <a:ea typeface="宋体" panose="02010600030101010101" pitchFamily="2" charset="-122"/>
            </a:endParaRPr>
          </a:p>
        </p:txBody>
      </p:sp>
      <p:sp>
        <p:nvSpPr>
          <p:cNvPr id="20483" name="Rectangle 3"/>
          <p:cNvSpPr>
            <a:spLocks noGrp="1"/>
          </p:cNvSpPr>
          <p:nvPr>
            <p:ph type="title"/>
          </p:nvPr>
        </p:nvSpPr>
        <p:spPr>
          <a:xfrm>
            <a:off x="250825" y="457200"/>
            <a:ext cx="8229600" cy="1371600"/>
          </a:xfrm>
          <a:ln/>
        </p:spPr>
        <p:txBody>
          <a:bodyPr vert="horz" wrap="square" lIns="91440" tIns="45720" rIns="91440" bIns="45720" anchor="ctr" anchorCtr="0"/>
          <a:p>
            <a:pPr eaLnBrk="1" hangingPunct="1"/>
            <a:r>
              <a:rPr lang="zh-CN" altLang="en-US">
                <a:ea typeface="宋体" panose="02010600030101010101" pitchFamily="2" charset="-122"/>
              </a:rPr>
              <a:t>关系图</a:t>
            </a:r>
            <a:endParaRPr lang="zh-CN" altLang="en-GB">
              <a:ea typeface="宋体" panose="02010600030101010101" pitchFamily="2" charset="-122"/>
            </a:endParaRPr>
          </a:p>
        </p:txBody>
      </p:sp>
      <p:sp>
        <p:nvSpPr>
          <p:cNvPr id="273412" name="Rectangle 4"/>
          <p:cNvSpPr/>
          <p:nvPr/>
        </p:nvSpPr>
        <p:spPr>
          <a:xfrm>
            <a:off x="2093913" y="3559175"/>
            <a:ext cx="1512887" cy="576263"/>
          </a:xfrm>
          <a:prstGeom prst="rect">
            <a:avLst/>
          </a:prstGeom>
          <a:solidFill>
            <a:srgbClr val="FFCC99"/>
          </a:solidFill>
          <a:ln w="12700" cap="flat" cmpd="sng">
            <a:solidFill>
              <a:srgbClr val="FF0000"/>
            </a:solidFill>
            <a:prstDash val="solid"/>
            <a:miter/>
            <a:headEnd type="none" w="med" len="med"/>
            <a:tailEnd type="none" w="lg" len="lg"/>
          </a:ln>
        </p:spPr>
        <p:txBody>
          <a:bodyPr wrap="none" anchor="ctr" anchorCtr="0"/>
          <a:p>
            <a:pPr algn="ctr">
              <a:buClrTx/>
              <a:buFont typeface="Wingdings" panose="05000000000000000000" pitchFamily="2" charset="2"/>
            </a:pPr>
            <a:r>
              <a:rPr lang="zh-CN" altLang="en-GB" sz="2400">
                <a:solidFill>
                  <a:srgbClr val="3217BB"/>
                </a:solidFill>
                <a:latin typeface="微软雅黑" panose="020B0503020204020204" charset="-122"/>
                <a:ea typeface="宋体" panose="02010600030101010101" pitchFamily="2" charset="-122"/>
              </a:rPr>
              <a:t>正规集</a:t>
            </a:r>
            <a:endParaRPr lang="en-GB" altLang="zh-CN" sz="2400">
              <a:solidFill>
                <a:srgbClr val="3217BB"/>
              </a:solidFill>
              <a:latin typeface="微软雅黑" panose="020B0503020204020204" charset="-122"/>
              <a:ea typeface="宋体" panose="02010600030101010101" pitchFamily="2" charset="-122"/>
            </a:endParaRPr>
          </a:p>
        </p:txBody>
      </p:sp>
      <p:sp>
        <p:nvSpPr>
          <p:cNvPr id="273413" name="Rectangle 5"/>
          <p:cNvSpPr/>
          <p:nvPr/>
        </p:nvSpPr>
        <p:spPr>
          <a:xfrm>
            <a:off x="2093913" y="5287963"/>
            <a:ext cx="1512887" cy="576262"/>
          </a:xfrm>
          <a:prstGeom prst="rect">
            <a:avLst/>
          </a:prstGeom>
          <a:solidFill>
            <a:srgbClr val="FFCC99"/>
          </a:solidFill>
          <a:ln w="12700" cap="flat" cmpd="sng">
            <a:solidFill>
              <a:srgbClr val="FF0000"/>
            </a:solidFill>
            <a:prstDash val="solid"/>
            <a:miter/>
            <a:headEnd type="none" w="med" len="med"/>
            <a:tailEnd type="none" w="lg" len="lg"/>
          </a:ln>
        </p:spPr>
        <p:txBody>
          <a:bodyPr wrap="none" anchor="ctr" anchorCtr="0"/>
          <a:p>
            <a:pPr algn="ctr">
              <a:buClrTx/>
              <a:buFont typeface="Wingdings" panose="05000000000000000000" pitchFamily="2" charset="2"/>
            </a:pPr>
            <a:r>
              <a:rPr lang="zh-CN" altLang="en-GB" sz="2400">
                <a:solidFill>
                  <a:srgbClr val="3217BB"/>
                </a:solidFill>
                <a:latin typeface="微软雅黑" panose="020B0503020204020204" charset="-122"/>
                <a:ea typeface="宋体" panose="02010600030101010101" pitchFamily="2" charset="-122"/>
              </a:rPr>
              <a:t>正规式</a:t>
            </a:r>
            <a:endParaRPr lang="zh-CN" altLang="en-GB" sz="2400">
              <a:solidFill>
                <a:srgbClr val="3217BB"/>
              </a:solidFill>
              <a:latin typeface="微软雅黑" panose="020B0503020204020204" charset="-122"/>
              <a:ea typeface="宋体" panose="02010600030101010101" pitchFamily="2" charset="-122"/>
            </a:endParaRPr>
          </a:p>
        </p:txBody>
      </p:sp>
      <p:sp>
        <p:nvSpPr>
          <p:cNvPr id="273414" name="Rectangle 6"/>
          <p:cNvSpPr/>
          <p:nvPr/>
        </p:nvSpPr>
        <p:spPr>
          <a:xfrm>
            <a:off x="4959350" y="3559175"/>
            <a:ext cx="1512888" cy="576263"/>
          </a:xfrm>
          <a:prstGeom prst="rect">
            <a:avLst/>
          </a:prstGeom>
          <a:solidFill>
            <a:srgbClr val="FFCC99"/>
          </a:solidFill>
          <a:ln w="12700" cap="flat" cmpd="sng">
            <a:solidFill>
              <a:srgbClr val="FF0000"/>
            </a:solidFill>
            <a:prstDash val="solid"/>
            <a:miter/>
            <a:headEnd type="none" w="med" len="med"/>
            <a:tailEnd type="none" w="lg" len="lg"/>
          </a:ln>
        </p:spPr>
        <p:txBody>
          <a:bodyPr wrap="none" anchor="ctr" anchorCtr="0"/>
          <a:p>
            <a:pPr algn="ctr">
              <a:buClrTx/>
              <a:buFont typeface="Wingdings" panose="05000000000000000000" pitchFamily="2" charset="2"/>
            </a:pPr>
            <a:r>
              <a:rPr lang="en-GB" altLang="zh-CN" sz="2400">
                <a:solidFill>
                  <a:srgbClr val="3217BB"/>
                </a:solidFill>
                <a:latin typeface="微软雅黑" panose="020B0503020204020204" charset="-122"/>
                <a:ea typeface="宋体" panose="02010600030101010101" pitchFamily="2" charset="-122"/>
              </a:rPr>
              <a:t>DFA</a:t>
            </a:r>
            <a:endParaRPr lang="en-GB" altLang="zh-CN" sz="2400">
              <a:solidFill>
                <a:srgbClr val="3217BB"/>
              </a:solidFill>
              <a:latin typeface="微软雅黑" panose="020B0503020204020204" charset="-122"/>
              <a:ea typeface="宋体" panose="02010600030101010101" pitchFamily="2" charset="-122"/>
            </a:endParaRPr>
          </a:p>
        </p:txBody>
      </p:sp>
      <p:sp>
        <p:nvSpPr>
          <p:cNvPr id="273415" name="Rectangle 7"/>
          <p:cNvSpPr/>
          <p:nvPr/>
        </p:nvSpPr>
        <p:spPr>
          <a:xfrm>
            <a:off x="4959350" y="5287963"/>
            <a:ext cx="1512888" cy="576262"/>
          </a:xfrm>
          <a:prstGeom prst="rect">
            <a:avLst/>
          </a:prstGeom>
          <a:solidFill>
            <a:srgbClr val="FFCC99"/>
          </a:solidFill>
          <a:ln w="12700" cap="flat" cmpd="sng">
            <a:solidFill>
              <a:srgbClr val="FF0000"/>
            </a:solidFill>
            <a:prstDash val="solid"/>
            <a:miter/>
            <a:headEnd type="none" w="med" len="med"/>
            <a:tailEnd type="none" w="lg" len="lg"/>
          </a:ln>
        </p:spPr>
        <p:txBody>
          <a:bodyPr wrap="none" anchor="ctr" anchorCtr="0"/>
          <a:p>
            <a:pPr algn="ctr">
              <a:buClrTx/>
              <a:buFont typeface="Wingdings" panose="05000000000000000000" pitchFamily="2" charset="2"/>
            </a:pPr>
            <a:r>
              <a:rPr lang="en-GB" altLang="zh-CN" sz="2400">
                <a:solidFill>
                  <a:srgbClr val="3217BB"/>
                </a:solidFill>
                <a:latin typeface="微软雅黑" panose="020B0503020204020204" charset="-122"/>
                <a:ea typeface="宋体" panose="02010600030101010101" pitchFamily="2" charset="-122"/>
              </a:rPr>
              <a:t>NFA</a:t>
            </a:r>
            <a:endParaRPr lang="en-GB" altLang="zh-CN" sz="2400">
              <a:solidFill>
                <a:srgbClr val="3217BB"/>
              </a:solidFill>
              <a:latin typeface="微软雅黑" panose="020B0503020204020204" charset="-122"/>
              <a:ea typeface="宋体" panose="02010600030101010101" pitchFamily="2" charset="-122"/>
            </a:endParaRPr>
          </a:p>
        </p:txBody>
      </p:sp>
      <p:sp>
        <p:nvSpPr>
          <p:cNvPr id="273416" name="AutoShape 8"/>
          <p:cNvSpPr/>
          <p:nvPr/>
        </p:nvSpPr>
        <p:spPr>
          <a:xfrm>
            <a:off x="2741613" y="4148138"/>
            <a:ext cx="360362" cy="1116012"/>
          </a:xfrm>
          <a:prstGeom prst="upDownArrow">
            <a:avLst>
              <a:gd name="adj1" fmla="val 50000"/>
              <a:gd name="adj2" fmla="val 61909"/>
            </a:avLst>
          </a:prstGeom>
          <a:solidFill>
            <a:srgbClr val="3366FF"/>
          </a:solidFill>
          <a:ln w="12700"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0489" name="Text Box 10"/>
          <p:cNvSpPr txBox="1"/>
          <p:nvPr/>
        </p:nvSpPr>
        <p:spPr>
          <a:xfrm>
            <a:off x="4629150" y="4279900"/>
            <a:ext cx="1081088" cy="830263"/>
          </a:xfrm>
          <a:prstGeom prst="rect">
            <a:avLst/>
          </a:prstGeom>
          <a:noFill/>
          <a:ln w="12700">
            <a:noFill/>
          </a:ln>
        </p:spPr>
        <p:txBody>
          <a:bodyPr anchor="t" anchorCtr="0">
            <a:spAutoFit/>
          </a:bodyPr>
          <a:p>
            <a:pPr>
              <a:buClrTx/>
              <a:buFont typeface="Wingdings" panose="05000000000000000000" pitchFamily="2" charset="2"/>
            </a:pPr>
            <a:endParaRPr lang="en-GB" altLang="zh-CN" sz="2400" b="1">
              <a:solidFill>
                <a:srgbClr val="FF3300"/>
              </a:solidFill>
              <a:latin typeface="微软雅黑" panose="020B0503020204020204" charset="-122"/>
              <a:ea typeface="宋体" panose="02010600030101010101" pitchFamily="2" charset="-122"/>
            </a:endParaRPr>
          </a:p>
          <a:p>
            <a:pPr>
              <a:buClrTx/>
              <a:buFont typeface="Wingdings" panose="05000000000000000000" pitchFamily="2" charset="2"/>
            </a:pPr>
            <a:endParaRPr lang="en-GB" altLang="zh-CN" sz="2400" b="1">
              <a:solidFill>
                <a:srgbClr val="FF3300"/>
              </a:solidFill>
              <a:latin typeface="微软雅黑" panose="020B0503020204020204" charset="-122"/>
              <a:ea typeface="宋体" panose="02010600030101010101" pitchFamily="2" charset="-122"/>
            </a:endParaRPr>
          </a:p>
        </p:txBody>
      </p:sp>
      <p:sp>
        <p:nvSpPr>
          <p:cNvPr id="273419" name="Rectangle 11"/>
          <p:cNvSpPr/>
          <p:nvPr/>
        </p:nvSpPr>
        <p:spPr>
          <a:xfrm>
            <a:off x="2411413" y="0"/>
            <a:ext cx="6732587" cy="2781300"/>
          </a:xfrm>
          <a:prstGeom prst="rect">
            <a:avLst/>
          </a:prstGeom>
          <a:solidFill>
            <a:srgbClr val="FFFF99"/>
          </a:solidFill>
          <a:ln w="12700" cap="flat" cmpd="sng">
            <a:solidFill>
              <a:srgbClr val="FF0000"/>
            </a:solidFill>
            <a:prstDash val="solid"/>
            <a:miter/>
            <a:headEnd type="none" w="med" len="med"/>
            <a:tailEnd type="none" w="lg" len="lg"/>
          </a:ln>
        </p:spPr>
        <p:txBody>
          <a:bodyPr wrap="none" lIns="18000" rIns="18000" anchor="ctr" anchorCtr="0"/>
          <a:p>
            <a:pPr>
              <a:spcBef>
                <a:spcPct val="20000"/>
              </a:spcBef>
              <a:buClr>
                <a:schemeClr val="bg2"/>
              </a:buClr>
              <a:buSzPct val="75000"/>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curState = </a:t>
            </a:r>
            <a:r>
              <a:rPr lang="" altLang="en-US" sz="2000">
                <a:solidFill>
                  <a:srgbClr val="3217BB"/>
                </a:solidFill>
                <a:latin typeface="Courier New" panose="02070309020205020404" pitchFamily="49" charset="0"/>
                <a:ea typeface="微软雅黑" panose="020B0503020204020204" charset="-122"/>
              </a:rPr>
              <a:t>初态</a:t>
            </a:r>
            <a:endParaRPr lang="zh-CN" altLang="en-US" sz="2000">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US" altLang="zh-CN" sz="2000" b="1">
                <a:solidFill>
                  <a:srgbClr val="3217BB"/>
                </a:solidFill>
                <a:latin typeface="Courier New" panose="02070309020205020404" pitchFamily="49" charset="0"/>
                <a:ea typeface="宋体" panose="02010600030101010101" pitchFamily="2" charset="-122"/>
              </a:rPr>
              <a:t>GetChar();</a:t>
            </a:r>
            <a:endParaRPr lang="zh-CN" altLang="en-GB" sz="2000" b="1">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while( stateTrans[curState][</a:t>
            </a:r>
            <a:r>
              <a:rPr lang="en-US" altLang="zh-CN" sz="2000" b="1">
                <a:solidFill>
                  <a:srgbClr val="3217BB"/>
                </a:solidFill>
                <a:latin typeface="Courier New" panose="02070309020205020404" pitchFamily="49" charset="0"/>
                <a:ea typeface="宋体" panose="02010600030101010101" pitchFamily="2" charset="-122"/>
              </a:rPr>
              <a:t>ch</a:t>
            </a:r>
            <a:r>
              <a:rPr lang="en-GB" altLang="zh-CN" sz="2000" b="1">
                <a:solidFill>
                  <a:srgbClr val="3217BB"/>
                </a:solidFill>
                <a:latin typeface="Courier New" panose="02070309020205020404" pitchFamily="49" charset="0"/>
                <a:ea typeface="宋体" panose="02010600030101010101" pitchFamily="2" charset="-122"/>
              </a:rPr>
              <a:t>]</a:t>
            </a:r>
            <a:r>
              <a:rPr lang="zh-CN" altLang="en-GB" sz="2000">
                <a:solidFill>
                  <a:srgbClr val="3217BB"/>
                </a:solidFill>
                <a:latin typeface="Courier New" panose="02070309020205020404" pitchFamily="49" charset="0"/>
                <a:ea typeface="宋体" panose="02010600030101010101" pitchFamily="2" charset="-122"/>
              </a:rPr>
              <a:t>有定义</a:t>
            </a:r>
            <a:r>
              <a:rPr lang="en-GB" altLang="zh-CN" sz="2000" b="1">
                <a:solidFill>
                  <a:srgbClr val="3217BB"/>
                </a:solidFill>
                <a:latin typeface="Courier New" panose="02070309020205020404" pitchFamily="49" charset="0"/>
                <a:ea typeface="宋体" panose="02010600030101010101" pitchFamily="2" charset="-122"/>
              </a:rPr>
              <a:t>){</a:t>
            </a:r>
            <a:endParaRPr lang="en-GB" altLang="zh-CN" sz="2000" b="1">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   </a:t>
            </a:r>
            <a:r>
              <a:rPr lang="en-GB" altLang="zh-CN" sz="2000">
                <a:solidFill>
                  <a:srgbClr val="339933"/>
                </a:solidFill>
                <a:latin typeface="Courier New" panose="02070309020205020404" pitchFamily="49" charset="0"/>
                <a:ea typeface="宋体" panose="02010600030101010101" pitchFamily="2" charset="-122"/>
              </a:rPr>
              <a:t>//</a:t>
            </a:r>
            <a:r>
              <a:rPr lang="zh-CN" altLang="en-GB" sz="2000">
                <a:solidFill>
                  <a:srgbClr val="339933"/>
                </a:solidFill>
                <a:latin typeface="Courier New" panose="02070309020205020404" pitchFamily="49" charset="0"/>
                <a:ea typeface="宋体" panose="02010600030101010101" pitchFamily="2" charset="-122"/>
              </a:rPr>
              <a:t>存在后继状态，读入、拼接</a:t>
            </a:r>
            <a:endParaRPr lang="zh-CN" altLang="en-GB" sz="2000">
              <a:solidFill>
                <a:srgbClr val="339933"/>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zh-CN" altLang="en-GB" sz="2000" b="1">
                <a:solidFill>
                  <a:srgbClr val="3217BB"/>
                </a:solidFill>
                <a:latin typeface="Courier New" panose="02070309020205020404" pitchFamily="49" charset="0"/>
                <a:ea typeface="宋体" panose="02010600030101010101" pitchFamily="2" charset="-122"/>
              </a:rPr>
              <a:t>   </a:t>
            </a:r>
            <a:r>
              <a:rPr lang="en-GB" altLang="zh-CN" sz="2000" b="1">
                <a:solidFill>
                  <a:srgbClr val="3217BB"/>
                </a:solidFill>
                <a:latin typeface="Courier New" panose="02070309020205020404" pitchFamily="49" charset="0"/>
                <a:ea typeface="宋体" panose="02010600030101010101" pitchFamily="2" charset="-122"/>
              </a:rPr>
              <a:t>Concat();</a:t>
            </a:r>
            <a:endParaRPr lang="en-GB" altLang="zh-CN" sz="2000" b="1">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   </a:t>
            </a:r>
            <a:r>
              <a:rPr lang="en-GB" altLang="zh-CN" sz="2000">
                <a:solidFill>
                  <a:srgbClr val="339933"/>
                </a:solidFill>
                <a:latin typeface="Courier New" panose="02070309020205020404" pitchFamily="49" charset="0"/>
                <a:ea typeface="宋体" panose="02010600030101010101" pitchFamily="2" charset="-122"/>
              </a:rPr>
              <a:t>//</a:t>
            </a:r>
            <a:r>
              <a:rPr lang="zh-CN" altLang="en-GB" sz="2000">
                <a:solidFill>
                  <a:srgbClr val="339933"/>
                </a:solidFill>
                <a:latin typeface="Courier New" panose="02070309020205020404" pitchFamily="49" charset="0"/>
                <a:ea typeface="宋体" panose="02010600030101010101" pitchFamily="2" charset="-122"/>
              </a:rPr>
              <a:t>转换入下一状态，读入下一字符</a:t>
            </a:r>
            <a:br>
              <a:rPr lang="en-GB" altLang="zh-CN" sz="2000">
                <a:solidFill>
                  <a:srgbClr val="339933"/>
                </a:solidFill>
                <a:latin typeface="Courier New" panose="02070309020205020404" pitchFamily="49" charset="0"/>
                <a:ea typeface="宋体" panose="02010600030101010101" pitchFamily="2" charset="-122"/>
              </a:rPr>
            </a:br>
            <a:r>
              <a:rPr lang="en-GB" altLang="zh-CN" sz="2000" b="1">
                <a:solidFill>
                  <a:srgbClr val="3217BB"/>
                </a:solidFill>
                <a:latin typeface="Courier New" panose="02070309020205020404" pitchFamily="49" charset="0"/>
                <a:ea typeface="宋体" panose="02010600030101010101" pitchFamily="2" charset="-122"/>
              </a:rPr>
              <a:t>   curState= stateTrans[curState][</a:t>
            </a:r>
            <a:r>
              <a:rPr lang="en-US" altLang="zh-CN" sz="2000" b="1">
                <a:solidFill>
                  <a:srgbClr val="3217BB"/>
                </a:solidFill>
                <a:latin typeface="Courier New" panose="02070309020205020404" pitchFamily="49" charset="0"/>
                <a:ea typeface="宋体" panose="02010600030101010101" pitchFamily="2" charset="-122"/>
              </a:rPr>
              <a:t>ch</a:t>
            </a:r>
            <a:r>
              <a:rPr lang="en-GB" altLang="zh-CN" sz="2000" b="1">
                <a:solidFill>
                  <a:srgbClr val="3217BB"/>
                </a:solidFill>
                <a:latin typeface="Courier New" panose="02070309020205020404" pitchFamily="49" charset="0"/>
                <a:ea typeface="宋体" panose="02010600030101010101" pitchFamily="2" charset="-122"/>
              </a:rPr>
              <a:t>];</a:t>
            </a:r>
            <a:endParaRPr lang="en-GB" altLang="zh-CN" sz="2000" b="1">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   if cur_state</a:t>
            </a:r>
            <a:r>
              <a:rPr lang="zh-CN" altLang="en-GB" sz="2000">
                <a:solidFill>
                  <a:srgbClr val="3217BB"/>
                </a:solidFill>
                <a:latin typeface="Courier New" panose="02070309020205020404" pitchFamily="49" charset="0"/>
                <a:ea typeface="宋体" panose="02010600030101010101" pitchFamily="2" charset="-122"/>
              </a:rPr>
              <a:t>是终态</a:t>
            </a:r>
            <a:r>
              <a:rPr lang="zh-CN" altLang="en-GB" sz="2000" b="1">
                <a:solidFill>
                  <a:srgbClr val="3217BB"/>
                </a:solidFill>
                <a:latin typeface="Courier New" panose="02070309020205020404" pitchFamily="49" charset="0"/>
                <a:ea typeface="宋体" panose="02010600030101010101" pitchFamily="2" charset="-122"/>
              </a:rPr>
              <a:t> </a:t>
            </a:r>
            <a:r>
              <a:rPr lang="en-GB" altLang="zh-CN" sz="2000" b="1">
                <a:solidFill>
                  <a:srgbClr val="3217BB"/>
                </a:solidFill>
                <a:latin typeface="Courier New" panose="02070309020205020404" pitchFamily="49" charset="0"/>
                <a:ea typeface="宋体" panose="02010600030101010101" pitchFamily="2" charset="-122"/>
              </a:rPr>
              <a:t>then </a:t>
            </a:r>
            <a:r>
              <a:rPr lang="zh-CN" altLang="en-GB" sz="2000">
                <a:solidFill>
                  <a:srgbClr val="3217BB"/>
                </a:solidFill>
                <a:latin typeface="Courier New" panose="02070309020205020404" pitchFamily="49" charset="0"/>
                <a:ea typeface="宋体" panose="02010600030101010101" pitchFamily="2" charset="-122"/>
              </a:rPr>
              <a:t>返回</a:t>
            </a:r>
            <a:r>
              <a:rPr lang="en-US" altLang="zh-CN" sz="2000" b="1">
                <a:solidFill>
                  <a:srgbClr val="3217BB"/>
                </a:solidFill>
                <a:latin typeface="Courier New" panose="02070309020205020404" pitchFamily="49" charset="0"/>
                <a:ea typeface="宋体" panose="02010600030101010101" pitchFamily="2" charset="-122"/>
              </a:rPr>
              <a:t>strToken</a:t>
            </a:r>
            <a:r>
              <a:rPr lang="zh-CN" altLang="en-US" sz="2000">
                <a:solidFill>
                  <a:srgbClr val="3217BB"/>
                </a:solidFill>
                <a:latin typeface="Courier New" panose="02070309020205020404" pitchFamily="49" charset="0"/>
                <a:ea typeface="宋体" panose="02010600030101010101" pitchFamily="2" charset="-122"/>
              </a:rPr>
              <a:t>中的</a:t>
            </a:r>
            <a:r>
              <a:rPr lang="zh-CN" altLang="en-US" sz="2000">
                <a:solidFill>
                  <a:srgbClr val="CC0000"/>
                </a:solidFill>
                <a:latin typeface="Courier New" panose="02070309020205020404" pitchFamily="49" charset="0"/>
                <a:ea typeface="宋体" panose="02010600030101010101" pitchFamily="2" charset="-122"/>
              </a:rPr>
              <a:t>单词</a:t>
            </a:r>
            <a:endParaRPr lang="zh-CN" altLang="en-GB" sz="2000">
              <a:solidFill>
                <a:srgbClr val="CC0000"/>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   </a:t>
            </a:r>
            <a:r>
              <a:rPr lang="en-GB" altLang="en-GB" sz="2000" b="1">
                <a:solidFill>
                  <a:srgbClr val="3217BB"/>
                </a:solidFill>
                <a:latin typeface="Courier New" panose="02070309020205020404" pitchFamily="49" charset="0"/>
                <a:ea typeface="宋体" panose="02010600030101010101" pitchFamily="2" charset="-122"/>
              </a:rPr>
              <a:t>GetChar( );</a:t>
            </a:r>
            <a:r>
              <a:rPr lang="en-GB" altLang="zh-CN" sz="2000" b="1">
                <a:solidFill>
                  <a:srgbClr val="3217BB"/>
                </a:solidFill>
                <a:latin typeface="Courier New" panose="02070309020205020404" pitchFamily="49" charset="0"/>
                <a:ea typeface="宋体" panose="02010600030101010101" pitchFamily="2" charset="-122"/>
              </a:rPr>
              <a:t> </a:t>
            </a:r>
            <a:endParaRPr lang="zh-CN" altLang="en-GB" sz="2000" b="1">
              <a:solidFill>
                <a:srgbClr val="3217BB"/>
              </a:solidFill>
              <a:latin typeface="Courier New" panose="02070309020205020404" pitchFamily="49" charset="0"/>
              <a:ea typeface="宋体" panose="02010600030101010101" pitchFamily="2" charset="-122"/>
            </a:endParaRPr>
          </a:p>
          <a:p>
            <a:pPr>
              <a:lnSpc>
                <a:spcPct val="90000"/>
              </a:lnSpc>
              <a:buClrTx/>
              <a:buFont typeface="Wingdings" panose="05000000000000000000" pitchFamily="2" charset="2"/>
            </a:pPr>
            <a:r>
              <a:rPr lang="en-GB" altLang="zh-CN" sz="2000" b="1">
                <a:solidFill>
                  <a:srgbClr val="3217BB"/>
                </a:solidFill>
                <a:latin typeface="Courier New" panose="02070309020205020404" pitchFamily="49" charset="0"/>
                <a:ea typeface="宋体" panose="02010600030101010101" pitchFamily="2" charset="-122"/>
              </a:rPr>
              <a:t>}</a:t>
            </a:r>
            <a:endParaRPr lang="en-GB" altLang="zh-CN" sz="2000" b="1">
              <a:solidFill>
                <a:srgbClr val="3217BB"/>
              </a:solidFill>
              <a:latin typeface="Courier New" panose="02070309020205020404" pitchFamily="49" charset="0"/>
              <a:ea typeface="宋体" panose="02010600030101010101" pitchFamily="2" charset="-122"/>
            </a:endParaRPr>
          </a:p>
        </p:txBody>
      </p:sp>
      <p:sp>
        <p:nvSpPr>
          <p:cNvPr id="273420" name="Line 12"/>
          <p:cNvSpPr/>
          <p:nvPr/>
        </p:nvSpPr>
        <p:spPr>
          <a:xfrm flipV="1">
            <a:off x="5895975" y="2781300"/>
            <a:ext cx="720725" cy="720725"/>
          </a:xfrm>
          <a:prstGeom prst="line">
            <a:avLst/>
          </a:prstGeom>
          <a:ln w="57150" cap="flat" cmpd="sng">
            <a:solidFill>
              <a:srgbClr val="FF0000"/>
            </a:solidFill>
            <a:prstDash val="solid"/>
            <a:round/>
            <a:headEnd type="none" w="med" len="med"/>
            <a:tailEnd type="stealth" w="lg" len="lg"/>
          </a:ln>
        </p:spPr>
      </p:sp>
      <p:sp>
        <p:nvSpPr>
          <p:cNvPr id="273421" name="Rectangle 13"/>
          <p:cNvSpPr/>
          <p:nvPr/>
        </p:nvSpPr>
        <p:spPr>
          <a:xfrm>
            <a:off x="0" y="1700213"/>
            <a:ext cx="2374900" cy="1154112"/>
          </a:xfrm>
          <a:prstGeom prst="rect">
            <a:avLst/>
          </a:prstGeom>
          <a:solidFill>
            <a:srgbClr val="FFFF99"/>
          </a:solidFill>
          <a:ln w="12700" cap="flat" cmpd="sng">
            <a:solidFill>
              <a:srgbClr val="FF0000"/>
            </a:solidFill>
            <a:prstDash val="solid"/>
            <a:miter/>
            <a:headEnd type="none" w="med" len="med"/>
            <a:tailEnd type="none" w="lg" len="lg"/>
          </a:ln>
        </p:spPr>
        <p:txBody>
          <a:bodyPr wrap="none" lIns="36000" rIns="36000" anchor="ctr" anchorCtr="0"/>
          <a:p>
            <a:pPr>
              <a:buClrTx/>
              <a:buFont typeface="Wingdings" panose="05000000000000000000" pitchFamily="2" charset="2"/>
            </a:pPr>
            <a:r>
              <a:rPr lang="en-GB" altLang="zh-CN" sz="1700" b="1">
                <a:solidFill>
                  <a:srgbClr val="3217BB"/>
                </a:solidFill>
                <a:latin typeface="Arial" panose="020B0604020202020204" pitchFamily="34" charset="0"/>
                <a:ea typeface="宋体" panose="02010600030101010101" pitchFamily="2" charset="-122"/>
              </a:rPr>
              <a:t>DIM,IF, DO,STOP,END</a:t>
            </a:r>
            <a:endParaRPr lang="en-GB" altLang="zh-CN" sz="1700" b="1">
              <a:solidFill>
                <a:srgbClr val="3217BB"/>
              </a:solidFill>
              <a:latin typeface="Arial" panose="020B0604020202020204" pitchFamily="34" charset="0"/>
              <a:ea typeface="宋体" panose="02010600030101010101" pitchFamily="2" charset="-122"/>
            </a:endParaRPr>
          </a:p>
          <a:p>
            <a:pPr>
              <a:buClrTx/>
              <a:buFont typeface="Wingdings" panose="05000000000000000000" pitchFamily="2" charset="2"/>
            </a:pPr>
            <a:r>
              <a:rPr lang="en-GB" altLang="zh-CN" sz="1700" b="1">
                <a:solidFill>
                  <a:srgbClr val="3217BB"/>
                </a:solidFill>
                <a:latin typeface="Arial" panose="020B0604020202020204" pitchFamily="34" charset="0"/>
                <a:ea typeface="宋体" panose="02010600030101010101" pitchFamily="2" charset="-122"/>
              </a:rPr>
              <a:t>number, name, age</a:t>
            </a:r>
            <a:endParaRPr lang="en-GB" altLang="zh-CN" sz="1700" b="1">
              <a:solidFill>
                <a:srgbClr val="3217BB"/>
              </a:solidFill>
              <a:latin typeface="Arial" panose="020B0604020202020204" pitchFamily="34" charset="0"/>
              <a:ea typeface="宋体" panose="02010600030101010101" pitchFamily="2" charset="-122"/>
            </a:endParaRPr>
          </a:p>
          <a:p>
            <a:pPr>
              <a:buClrTx/>
              <a:buFont typeface="Wingdings" panose="05000000000000000000" pitchFamily="2" charset="2"/>
            </a:pPr>
            <a:r>
              <a:rPr lang="en-GB" altLang="zh-CN" sz="1700" b="1">
                <a:solidFill>
                  <a:srgbClr val="3217BB"/>
                </a:solidFill>
                <a:latin typeface="Arial" panose="020B0604020202020204" pitchFamily="34" charset="0"/>
                <a:ea typeface="宋体" panose="02010600030101010101" pitchFamily="2" charset="-122"/>
              </a:rPr>
              <a:t>125, 2169</a:t>
            </a:r>
            <a:endParaRPr lang="en-GB" altLang="zh-CN" sz="1700" b="1">
              <a:solidFill>
                <a:srgbClr val="3217BB"/>
              </a:solidFill>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1700" b="1">
                <a:solidFill>
                  <a:srgbClr val="3217BB"/>
                </a:solidFill>
                <a:latin typeface="Arial" panose="020B0604020202020204" pitchFamily="34" charset="0"/>
                <a:ea typeface="宋体" panose="02010600030101010101" pitchFamily="2" charset="-122"/>
              </a:rPr>
              <a:t>…</a:t>
            </a:r>
            <a:endParaRPr lang="en-GB" altLang="zh-CN" sz="1700">
              <a:latin typeface="Arial" panose="020B0604020202020204" pitchFamily="34" charset="0"/>
              <a:ea typeface="宋体" panose="02010600030101010101" pitchFamily="2" charset="-122"/>
            </a:endParaRPr>
          </a:p>
        </p:txBody>
      </p:sp>
      <p:sp>
        <p:nvSpPr>
          <p:cNvPr id="273422" name="Rectangle 14"/>
          <p:cNvSpPr/>
          <p:nvPr/>
        </p:nvSpPr>
        <p:spPr>
          <a:xfrm>
            <a:off x="0" y="4868863"/>
            <a:ext cx="2016125" cy="1800225"/>
          </a:xfrm>
          <a:prstGeom prst="rect">
            <a:avLst/>
          </a:prstGeom>
          <a:solidFill>
            <a:srgbClr val="FFFF99"/>
          </a:solidFill>
          <a:ln w="12700" cap="flat" cmpd="sng">
            <a:solidFill>
              <a:srgbClr val="FF0000"/>
            </a:solidFill>
            <a:prstDash val="solid"/>
            <a:miter/>
            <a:headEnd type="none" w="med" len="med"/>
            <a:tailEnd type="none" w="lg" len="lg"/>
          </a:ln>
        </p:spPr>
        <p:txBody>
          <a:bodyPr wrap="none" anchor="ctr" anchorCtr="0"/>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DIM </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IF</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DO</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STOP</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END</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letter(letter|digit)* </a:t>
            </a:r>
            <a:endParaRPr lang="en-GB" altLang="zh-CN" b="1">
              <a:solidFill>
                <a:srgbClr val="3217BB"/>
              </a:solidFill>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GB" altLang="zh-CN" b="1">
                <a:solidFill>
                  <a:srgbClr val="3217BB"/>
                </a:solidFill>
                <a:latin typeface="Arial" panose="020B0604020202020204" pitchFamily="34" charset="0"/>
                <a:ea typeface="宋体" panose="02010600030101010101" pitchFamily="2" charset="-122"/>
              </a:rPr>
              <a:t>digit(digit)*</a:t>
            </a:r>
            <a:endParaRPr lang="en-GB" altLang="zh-CN" b="1">
              <a:solidFill>
                <a:srgbClr val="3217BB"/>
              </a:solidFill>
              <a:latin typeface="Arial" panose="020B0604020202020204" pitchFamily="34" charset="0"/>
              <a:ea typeface="宋体" panose="02010600030101010101" pitchFamily="2" charset="-122"/>
            </a:endParaRPr>
          </a:p>
        </p:txBody>
      </p:sp>
      <p:sp>
        <p:nvSpPr>
          <p:cNvPr id="273423" name="Line 15"/>
          <p:cNvSpPr/>
          <p:nvPr/>
        </p:nvSpPr>
        <p:spPr>
          <a:xfrm flipH="1" flipV="1">
            <a:off x="1733550" y="2852738"/>
            <a:ext cx="581025" cy="647700"/>
          </a:xfrm>
          <a:prstGeom prst="line">
            <a:avLst/>
          </a:prstGeom>
          <a:ln w="57150" cap="flat" cmpd="sng">
            <a:solidFill>
              <a:srgbClr val="FF0000"/>
            </a:solidFill>
            <a:prstDash val="solid"/>
            <a:round/>
            <a:headEnd type="none" w="med" len="med"/>
            <a:tailEnd type="stealth" w="lg" len="lg"/>
          </a:ln>
        </p:spPr>
      </p:sp>
      <p:sp>
        <p:nvSpPr>
          <p:cNvPr id="273424" name="Line 16"/>
          <p:cNvSpPr/>
          <p:nvPr/>
        </p:nvSpPr>
        <p:spPr>
          <a:xfrm flipH="1">
            <a:off x="2036763" y="5876925"/>
            <a:ext cx="576262" cy="504825"/>
          </a:xfrm>
          <a:prstGeom prst="line">
            <a:avLst/>
          </a:prstGeom>
          <a:ln w="57150" cap="flat" cmpd="sng">
            <a:solidFill>
              <a:srgbClr val="FF0000"/>
            </a:solidFill>
            <a:prstDash val="solid"/>
            <a:round/>
            <a:headEnd type="none" w="med" len="med"/>
            <a:tailEnd type="stealth" w="lg" len="lg"/>
          </a:ln>
        </p:spPr>
      </p:sp>
      <p:sp>
        <p:nvSpPr>
          <p:cNvPr id="273425" name="AutoShape 17"/>
          <p:cNvSpPr/>
          <p:nvPr/>
        </p:nvSpPr>
        <p:spPr>
          <a:xfrm>
            <a:off x="5537200" y="4149725"/>
            <a:ext cx="360363" cy="1116013"/>
          </a:xfrm>
          <a:prstGeom prst="upDownArrow">
            <a:avLst>
              <a:gd name="adj1" fmla="val 50000"/>
              <a:gd name="adj2" fmla="val 61909"/>
            </a:avLst>
          </a:prstGeom>
          <a:solidFill>
            <a:srgbClr val="3366FF"/>
          </a:solidFill>
          <a:ln w="12700"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73426" name="Line 18"/>
          <p:cNvSpPr/>
          <p:nvPr/>
        </p:nvSpPr>
        <p:spPr>
          <a:xfrm flipH="1">
            <a:off x="4859338" y="5689600"/>
            <a:ext cx="574675" cy="547688"/>
          </a:xfrm>
          <a:prstGeom prst="line">
            <a:avLst/>
          </a:prstGeom>
          <a:ln w="57150" cap="flat" cmpd="sng">
            <a:solidFill>
              <a:srgbClr val="FF0000"/>
            </a:solidFill>
            <a:prstDash val="solid"/>
            <a:round/>
            <a:headEnd type="none" w="med" len="med"/>
            <a:tailEnd type="stealth" w="lg" len="lg"/>
          </a:ln>
        </p:spPr>
      </p:sp>
      <p:sp>
        <p:nvSpPr>
          <p:cNvPr id="273427" name="Text Box 19"/>
          <p:cNvSpPr txBox="1"/>
          <p:nvPr/>
        </p:nvSpPr>
        <p:spPr>
          <a:xfrm>
            <a:off x="3779838" y="6165850"/>
            <a:ext cx="2317750" cy="519113"/>
          </a:xfrm>
          <a:prstGeom prst="rect">
            <a:avLst/>
          </a:prstGeom>
          <a:noFill/>
          <a:ln w="12700">
            <a:noFill/>
          </a:ln>
        </p:spPr>
        <p:txBody>
          <a:bodyPr wrap="none" anchor="t" anchorCtr="0">
            <a:spAutoFit/>
          </a:bodyPr>
          <a:p>
            <a:pPr>
              <a:buClrTx/>
              <a:buFont typeface="Wingdings" panose="05000000000000000000" pitchFamily="2" charset="2"/>
            </a:pPr>
            <a:r>
              <a:rPr lang="zh-CN" altLang="en-US" sz="2800">
                <a:solidFill>
                  <a:srgbClr val="CC0000"/>
                </a:solidFill>
                <a:latin typeface="Arial" panose="020B0604020202020204" pitchFamily="34" charset="0"/>
                <a:ea typeface="宋体" panose="02010600030101010101" pitchFamily="2" charset="-122"/>
              </a:rPr>
              <a:t>易于人工设计</a:t>
            </a:r>
            <a:endParaRPr lang="en-GB" altLang="zh-CN" sz="2800">
              <a:solidFill>
                <a:srgbClr val="CC0000"/>
              </a:solidFill>
              <a:latin typeface="Arial" panose="020B0604020202020204" pitchFamily="34" charset="0"/>
              <a:ea typeface="宋体" panose="02010600030101010101" pitchFamily="2" charset="-122"/>
            </a:endParaRPr>
          </a:p>
        </p:txBody>
      </p:sp>
      <p:sp>
        <p:nvSpPr>
          <p:cNvPr id="273428" name="AutoShape 20"/>
          <p:cNvSpPr/>
          <p:nvPr/>
        </p:nvSpPr>
        <p:spPr>
          <a:xfrm>
            <a:off x="3606800" y="5445125"/>
            <a:ext cx="971550" cy="288925"/>
          </a:xfrm>
          <a:prstGeom prst="leftRightArrow">
            <a:avLst>
              <a:gd name="adj1" fmla="val 50000"/>
              <a:gd name="adj2" fmla="val 67221"/>
            </a:avLst>
          </a:prstGeom>
          <a:solidFill>
            <a:srgbClr val="3366FF"/>
          </a:solidFill>
          <a:ln w="12700"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73430" name="Rectangle 22"/>
          <p:cNvSpPr/>
          <p:nvPr/>
        </p:nvSpPr>
        <p:spPr>
          <a:xfrm>
            <a:off x="7583488" y="3559175"/>
            <a:ext cx="1512887" cy="576263"/>
          </a:xfrm>
          <a:prstGeom prst="rect">
            <a:avLst/>
          </a:prstGeom>
          <a:solidFill>
            <a:srgbClr val="FFCC99"/>
          </a:solidFill>
          <a:ln w="12700" cap="flat" cmpd="sng">
            <a:solidFill>
              <a:srgbClr val="FF0000"/>
            </a:solidFill>
            <a:prstDash val="solid"/>
            <a:miter/>
            <a:headEnd type="none" w="med" len="med"/>
            <a:tailEnd type="none" w="lg" len="lg"/>
          </a:ln>
        </p:spPr>
        <p:txBody>
          <a:bodyPr wrap="none" anchor="ctr" anchorCtr="0"/>
          <a:p>
            <a:pPr algn="ctr">
              <a:buClrTx/>
              <a:buFont typeface="Wingdings" panose="05000000000000000000" pitchFamily="2" charset="2"/>
            </a:pPr>
            <a:r>
              <a:rPr lang="en-GB" altLang="zh-CN" sz="2000">
                <a:solidFill>
                  <a:srgbClr val="3217BB"/>
                </a:solidFill>
                <a:latin typeface="微软雅黑" panose="020B0503020204020204" charset="-122"/>
                <a:ea typeface="宋体" panose="02010600030101010101" pitchFamily="2" charset="-122"/>
              </a:rPr>
              <a:t>DFA</a:t>
            </a:r>
            <a:endParaRPr lang="en-GB" altLang="zh-CN" sz="2000">
              <a:solidFill>
                <a:srgbClr val="3217BB"/>
              </a:solidFill>
              <a:latin typeface="微软雅黑" panose="020B0503020204020204" charset="-122"/>
              <a:ea typeface="宋体" panose="02010600030101010101" pitchFamily="2" charset="-122"/>
            </a:endParaRPr>
          </a:p>
        </p:txBody>
      </p:sp>
      <p:sp>
        <p:nvSpPr>
          <p:cNvPr id="273432" name="AutoShape 24"/>
          <p:cNvSpPr/>
          <p:nvPr/>
        </p:nvSpPr>
        <p:spPr>
          <a:xfrm>
            <a:off x="6616700" y="3687763"/>
            <a:ext cx="971550" cy="288925"/>
          </a:xfrm>
          <a:prstGeom prst="rightArrow">
            <a:avLst>
              <a:gd name="adj1" fmla="val 50000"/>
              <a:gd name="adj2" fmla="val 84034"/>
            </a:avLst>
          </a:prstGeom>
          <a:solidFill>
            <a:srgbClr val="3366FF"/>
          </a:solidFill>
          <a:ln w="12700"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273433" name="Line 25"/>
          <p:cNvSpPr/>
          <p:nvPr/>
        </p:nvSpPr>
        <p:spPr>
          <a:xfrm flipH="1" flipV="1">
            <a:off x="8101013" y="2781300"/>
            <a:ext cx="142875" cy="719138"/>
          </a:xfrm>
          <a:prstGeom prst="line">
            <a:avLst/>
          </a:prstGeom>
          <a:ln w="57150" cap="flat" cmpd="sng">
            <a:solidFill>
              <a:srgbClr val="FF0000"/>
            </a:solidFill>
            <a:prstDash val="solid"/>
            <a:round/>
            <a:headEnd type="none" w="med" len="med"/>
            <a:tailEnd type="stealth" w="lg" len="lg"/>
          </a:ln>
        </p:spPr>
      </p:sp>
      <p:sp>
        <p:nvSpPr>
          <p:cNvPr id="273434" name="Rectangle 26"/>
          <p:cNvSpPr/>
          <p:nvPr/>
        </p:nvSpPr>
        <p:spPr>
          <a:xfrm>
            <a:off x="7588250" y="5286375"/>
            <a:ext cx="1512888" cy="576263"/>
          </a:xfrm>
          <a:prstGeom prst="rect">
            <a:avLst/>
          </a:prstGeom>
          <a:solidFill>
            <a:srgbClr val="FFCC99"/>
          </a:solidFill>
          <a:ln w="12700" cap="flat" cmpd="sng">
            <a:solidFill>
              <a:srgbClr val="FF0000"/>
            </a:solidFill>
            <a:prstDash val="solid"/>
            <a:miter/>
            <a:headEnd type="none" w="med" len="med"/>
            <a:tailEnd type="none" w="lg" len="lg"/>
          </a:ln>
        </p:spPr>
        <p:txBody>
          <a:bodyPr wrap="none" lIns="0" tIns="0" rIns="0" bIns="0" anchor="ctr" anchorCtr="1"/>
          <a:p>
            <a:pPr algn="ctr">
              <a:buClrTx/>
              <a:buFont typeface="Wingdings" panose="05000000000000000000" pitchFamily="2" charset="2"/>
            </a:pPr>
            <a:r>
              <a:rPr lang="zh-CN" altLang="en-GB" sz="2400">
                <a:solidFill>
                  <a:srgbClr val="3217BB"/>
                </a:solidFill>
                <a:latin typeface="微软雅黑" panose="020B0503020204020204" charset="-122"/>
                <a:ea typeface="宋体" panose="02010600030101010101" pitchFamily="2" charset="-122"/>
              </a:rPr>
              <a:t>正规文法</a:t>
            </a:r>
            <a:endParaRPr lang="zh-CN" altLang="en-GB" sz="2400">
              <a:solidFill>
                <a:srgbClr val="3217BB"/>
              </a:solidFill>
              <a:latin typeface="微软雅黑" panose="020B0503020204020204" charset="-122"/>
              <a:ea typeface="宋体" panose="02010600030101010101" pitchFamily="2" charset="-122"/>
            </a:endParaRPr>
          </a:p>
        </p:txBody>
      </p:sp>
      <p:sp>
        <p:nvSpPr>
          <p:cNvPr id="273435" name="AutoShape 27"/>
          <p:cNvSpPr/>
          <p:nvPr/>
        </p:nvSpPr>
        <p:spPr>
          <a:xfrm>
            <a:off x="6607175" y="5443538"/>
            <a:ext cx="971550" cy="288925"/>
          </a:xfrm>
          <a:prstGeom prst="leftRightArrow">
            <a:avLst>
              <a:gd name="adj1" fmla="val 50000"/>
              <a:gd name="adj2" fmla="val 67221"/>
            </a:avLst>
          </a:prstGeom>
          <a:solidFill>
            <a:srgbClr val="3366FF"/>
          </a:solidFill>
          <a:ln w="12700" cap="flat" cmpd="sng">
            <a:solidFill>
              <a:schemeClr val="tx1"/>
            </a:solidFill>
            <a:prstDash val="solid"/>
            <a:miter/>
            <a:headEnd type="none" w="med" len="med"/>
            <a:tailEnd type="none" w="lg" len="lg"/>
          </a:ln>
        </p:spPr>
        <p:txBody>
          <a:bodyPr wrap="none" lIns="0" tIns="0" rIns="0" bIns="0" anchor="ctr" anchorCtr="1"/>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3412"/>
                                        </p:tgtEl>
                                        <p:attrNameLst>
                                          <p:attrName>style.visibility</p:attrName>
                                        </p:attrNameLst>
                                      </p:cBhvr>
                                      <p:to>
                                        <p:strVal val="visible"/>
                                      </p:to>
                                    </p:set>
                                    <p:animEffect transition="in" filter="blinds(horizontal)">
                                      <p:cBhvr>
                                        <p:cTn id="7" dur="500"/>
                                        <p:tgtEl>
                                          <p:spTgt spid="273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3423"/>
                                        </p:tgtEl>
                                        <p:attrNameLst>
                                          <p:attrName>style.visibility</p:attrName>
                                        </p:attrNameLst>
                                      </p:cBhvr>
                                      <p:to>
                                        <p:strVal val="visible"/>
                                      </p:to>
                                    </p:set>
                                    <p:animEffect transition="in" filter="wipe(down)">
                                      <p:cBhvr>
                                        <p:cTn id="12" dur="500"/>
                                        <p:tgtEl>
                                          <p:spTgt spid="27342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73421"/>
                                        </p:tgtEl>
                                        <p:attrNameLst>
                                          <p:attrName>style.visibility</p:attrName>
                                        </p:attrNameLst>
                                      </p:cBhvr>
                                      <p:to>
                                        <p:strVal val="visible"/>
                                      </p:to>
                                    </p:set>
                                    <p:animEffect transition="in" filter="wipe(down)">
                                      <p:cBhvr>
                                        <p:cTn id="16" dur="500"/>
                                        <p:tgtEl>
                                          <p:spTgt spid="27342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73413"/>
                                        </p:tgtEl>
                                        <p:attrNameLst>
                                          <p:attrName>style.visibility</p:attrName>
                                        </p:attrNameLst>
                                      </p:cBhvr>
                                      <p:to>
                                        <p:strVal val="visible"/>
                                      </p:to>
                                    </p:set>
                                    <p:animEffect transition="in" filter="blinds(horizontal)">
                                      <p:cBhvr>
                                        <p:cTn id="21" dur="500"/>
                                        <p:tgtEl>
                                          <p:spTgt spid="2734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73424"/>
                                        </p:tgtEl>
                                        <p:attrNameLst>
                                          <p:attrName>style.visibility</p:attrName>
                                        </p:attrNameLst>
                                      </p:cBhvr>
                                      <p:to>
                                        <p:strVal val="visible"/>
                                      </p:to>
                                    </p:set>
                                    <p:animEffect transition="in" filter="wipe(right)">
                                      <p:cBhvr>
                                        <p:cTn id="26" dur="500"/>
                                        <p:tgtEl>
                                          <p:spTgt spid="27342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73422"/>
                                        </p:tgtEl>
                                        <p:attrNameLst>
                                          <p:attrName>style.visibility</p:attrName>
                                        </p:attrNameLst>
                                      </p:cBhvr>
                                      <p:to>
                                        <p:strVal val="visible"/>
                                      </p:to>
                                    </p:set>
                                    <p:animEffect transition="in" filter="wipe(right)">
                                      <p:cBhvr>
                                        <p:cTn id="30" dur="500"/>
                                        <p:tgtEl>
                                          <p:spTgt spid="273422"/>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73416"/>
                                        </p:tgtEl>
                                        <p:attrNameLst>
                                          <p:attrName>style.visibility</p:attrName>
                                        </p:attrNameLst>
                                      </p:cBhvr>
                                      <p:to>
                                        <p:strVal val="visible"/>
                                      </p:to>
                                    </p:set>
                                    <p:anim calcmode="lin" valueType="num">
                                      <p:cBhvr>
                                        <p:cTn id="35" dur="500" fill="hold"/>
                                        <p:tgtEl>
                                          <p:spTgt spid="273416"/>
                                        </p:tgtEl>
                                        <p:attrNameLst>
                                          <p:attrName>ppt_w</p:attrName>
                                        </p:attrNameLst>
                                      </p:cBhvr>
                                      <p:tavLst>
                                        <p:tav tm="0">
                                          <p:val>
                                            <p:fltVal val="0.000000"/>
                                          </p:val>
                                        </p:tav>
                                        <p:tav tm="100000">
                                          <p:val>
                                            <p:strVal val="#ppt_w"/>
                                          </p:val>
                                        </p:tav>
                                      </p:tavLst>
                                    </p:anim>
                                    <p:anim calcmode="lin" valueType="num">
                                      <p:cBhvr>
                                        <p:cTn id="36" dur="500" fill="hold"/>
                                        <p:tgtEl>
                                          <p:spTgt spid="273416"/>
                                        </p:tgtEl>
                                        <p:attrNameLst>
                                          <p:attrName>ppt_h</p:attrName>
                                        </p:attrNameLst>
                                      </p:cBhvr>
                                      <p:tavLst>
                                        <p:tav tm="0">
                                          <p:val>
                                            <p:fltVal val="0.00000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73414"/>
                                        </p:tgtEl>
                                        <p:attrNameLst>
                                          <p:attrName>style.visibility</p:attrName>
                                        </p:attrNameLst>
                                      </p:cBhvr>
                                      <p:to>
                                        <p:strVal val="visible"/>
                                      </p:to>
                                    </p:set>
                                    <p:animEffect transition="in" filter="wipe(left)">
                                      <p:cBhvr>
                                        <p:cTn id="41" dur="500"/>
                                        <p:tgtEl>
                                          <p:spTgt spid="2734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73420"/>
                                        </p:tgtEl>
                                        <p:attrNameLst>
                                          <p:attrName>style.visibility</p:attrName>
                                        </p:attrNameLst>
                                      </p:cBhvr>
                                      <p:to>
                                        <p:strVal val="visible"/>
                                      </p:to>
                                    </p:set>
                                    <p:animEffect transition="in" filter="wipe(down)">
                                      <p:cBhvr>
                                        <p:cTn id="46" dur="500"/>
                                        <p:tgtEl>
                                          <p:spTgt spid="273420"/>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273419"/>
                                        </p:tgtEl>
                                        <p:attrNameLst>
                                          <p:attrName>style.visibility</p:attrName>
                                        </p:attrNameLst>
                                      </p:cBhvr>
                                      <p:to>
                                        <p:strVal val="visible"/>
                                      </p:to>
                                    </p:set>
                                    <p:animEffect transition="in" filter="wipe(down)">
                                      <p:cBhvr>
                                        <p:cTn id="50" dur="500"/>
                                        <p:tgtEl>
                                          <p:spTgt spid="27341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73415"/>
                                        </p:tgtEl>
                                        <p:attrNameLst>
                                          <p:attrName>style.visibility</p:attrName>
                                        </p:attrNameLst>
                                      </p:cBhvr>
                                      <p:to>
                                        <p:strVal val="visible"/>
                                      </p:to>
                                    </p:set>
                                    <p:animEffect transition="in" filter="wipe(left)">
                                      <p:cBhvr>
                                        <p:cTn id="53" dur="500"/>
                                        <p:tgtEl>
                                          <p:spTgt spid="27341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341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73410">
                                            <p:txEl>
                                              <p:charRg st="0"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73426"/>
                                        </p:tgtEl>
                                        <p:attrNameLst>
                                          <p:attrName>style.visibility</p:attrName>
                                        </p:attrNameLst>
                                      </p:cBhvr>
                                      <p:to>
                                        <p:strVal val="visible"/>
                                      </p:to>
                                    </p:set>
                                    <p:animEffect transition="in" filter="wipe(up)">
                                      <p:cBhvr>
                                        <p:cTn id="66" dur="500"/>
                                        <p:tgtEl>
                                          <p:spTgt spid="27342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34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273425"/>
                                        </p:tgtEl>
                                        <p:attrNameLst>
                                          <p:attrName>style.visibility</p:attrName>
                                        </p:attrNameLst>
                                      </p:cBhvr>
                                      <p:to>
                                        <p:strVal val="visible"/>
                                      </p:to>
                                    </p:set>
                                    <p:anim calcmode="lin" valueType="num">
                                      <p:cBhvr>
                                        <p:cTn id="75" dur="500" fill="hold"/>
                                        <p:tgtEl>
                                          <p:spTgt spid="273425"/>
                                        </p:tgtEl>
                                        <p:attrNameLst>
                                          <p:attrName>ppt_w</p:attrName>
                                        </p:attrNameLst>
                                      </p:cBhvr>
                                      <p:tavLst>
                                        <p:tav tm="0">
                                          <p:val>
                                            <p:fltVal val="0.000000"/>
                                          </p:val>
                                        </p:tav>
                                        <p:tav tm="100000">
                                          <p:val>
                                            <p:strVal val="#ppt_w"/>
                                          </p:val>
                                        </p:tav>
                                      </p:tavLst>
                                    </p:anim>
                                    <p:anim calcmode="lin" valueType="num">
                                      <p:cBhvr>
                                        <p:cTn id="76" dur="500" fill="hold"/>
                                        <p:tgtEl>
                                          <p:spTgt spid="273425"/>
                                        </p:tgtEl>
                                        <p:attrNameLst>
                                          <p:attrName>ppt_h</p:attrName>
                                        </p:attrNameLst>
                                      </p:cBhvr>
                                      <p:tavLst>
                                        <p:tav tm="0">
                                          <p:val>
                                            <p:fltVal val="0.00000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3" presetClass="entr" presetSubtype="16" fill="hold" grpId="0" nodeType="clickEffect">
                                  <p:stCondLst>
                                    <p:cond delay="0"/>
                                  </p:stCondLst>
                                  <p:childTnLst>
                                    <p:set>
                                      <p:cBhvr>
                                        <p:cTn id="80" dur="1" fill="hold">
                                          <p:stCondLst>
                                            <p:cond delay="0"/>
                                          </p:stCondLst>
                                        </p:cTn>
                                        <p:tgtEl>
                                          <p:spTgt spid="273428"/>
                                        </p:tgtEl>
                                        <p:attrNameLst>
                                          <p:attrName>style.visibility</p:attrName>
                                        </p:attrNameLst>
                                      </p:cBhvr>
                                      <p:to>
                                        <p:strVal val="visible"/>
                                      </p:to>
                                    </p:set>
                                    <p:anim calcmode="lin" valueType="num">
                                      <p:cBhvr>
                                        <p:cTn id="81" dur="500" fill="hold"/>
                                        <p:tgtEl>
                                          <p:spTgt spid="273428"/>
                                        </p:tgtEl>
                                        <p:attrNameLst>
                                          <p:attrName>ppt_w</p:attrName>
                                        </p:attrNameLst>
                                      </p:cBhvr>
                                      <p:tavLst>
                                        <p:tav tm="0">
                                          <p:val>
                                            <p:fltVal val="0.000000"/>
                                          </p:val>
                                        </p:tav>
                                        <p:tav tm="100000">
                                          <p:val>
                                            <p:strVal val="#ppt_w"/>
                                          </p:val>
                                        </p:tav>
                                      </p:tavLst>
                                    </p:anim>
                                    <p:anim calcmode="lin" valueType="num">
                                      <p:cBhvr>
                                        <p:cTn id="82" dur="500" fill="hold"/>
                                        <p:tgtEl>
                                          <p:spTgt spid="273428"/>
                                        </p:tgtEl>
                                        <p:attrNameLst>
                                          <p:attrName>ppt_h</p:attrName>
                                        </p:attrNameLst>
                                      </p:cBhvr>
                                      <p:tavLst>
                                        <p:tav tm="0">
                                          <p:val>
                                            <p:fltVal val="0.00000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73430"/>
                                        </p:tgtEl>
                                        <p:attrNameLst>
                                          <p:attrName>style.visibility</p:attrName>
                                        </p:attrNameLst>
                                      </p:cBhvr>
                                      <p:to>
                                        <p:strVal val="visible"/>
                                      </p:to>
                                    </p:set>
                                    <p:animEffect transition="in" filter="blinds(horizontal)">
                                      <p:cBhvr>
                                        <p:cTn id="87" dur="500"/>
                                        <p:tgtEl>
                                          <p:spTgt spid="2734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73432"/>
                                        </p:tgtEl>
                                        <p:attrNameLst>
                                          <p:attrName>style.visibility</p:attrName>
                                        </p:attrNameLst>
                                      </p:cBhvr>
                                      <p:to>
                                        <p:strVal val="visible"/>
                                      </p:to>
                                    </p:set>
                                    <p:animEffect transition="in" filter="wipe(left)">
                                      <p:cBhvr>
                                        <p:cTn id="92" dur="500"/>
                                        <p:tgtEl>
                                          <p:spTgt spid="27343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273433"/>
                                        </p:tgtEl>
                                        <p:attrNameLst>
                                          <p:attrName>style.visibility</p:attrName>
                                        </p:attrNameLst>
                                      </p:cBhvr>
                                      <p:to>
                                        <p:strVal val="visible"/>
                                      </p:to>
                                    </p:set>
                                    <p:animEffect transition="in" filter="wipe(down)">
                                      <p:cBhvr>
                                        <p:cTn id="97" dur="500"/>
                                        <p:tgtEl>
                                          <p:spTgt spid="27343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73434"/>
                                        </p:tgtEl>
                                        <p:attrNameLst>
                                          <p:attrName>style.visibility</p:attrName>
                                        </p:attrNameLst>
                                      </p:cBhvr>
                                      <p:to>
                                        <p:strVal val="visible"/>
                                      </p:to>
                                    </p:set>
                                    <p:animEffect transition="in" filter="blinds(horizontal)">
                                      <p:cBhvr>
                                        <p:cTn id="102" dur="500"/>
                                        <p:tgtEl>
                                          <p:spTgt spid="273434"/>
                                        </p:tgtEl>
                                      </p:cBhvr>
                                    </p:animEffect>
                                  </p:childTnLst>
                                </p:cTn>
                              </p:par>
                            </p:childTnLst>
                          </p:cTn>
                        </p:par>
                      </p:childTnLst>
                    </p:cTn>
                  </p:par>
                  <p:par>
                    <p:cTn id="103" fill="hold">
                      <p:stCondLst>
                        <p:cond delay="indefinite"/>
                      </p:stCondLst>
                      <p:childTnLst>
                        <p:par>
                          <p:cTn id="104" fill="hold">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273435"/>
                                        </p:tgtEl>
                                        <p:attrNameLst>
                                          <p:attrName>style.visibility</p:attrName>
                                        </p:attrNameLst>
                                      </p:cBhvr>
                                      <p:to>
                                        <p:strVal val="visible"/>
                                      </p:to>
                                    </p:set>
                                    <p:anim calcmode="lin" valueType="num">
                                      <p:cBhvr>
                                        <p:cTn id="107" dur="500" fill="hold"/>
                                        <p:tgtEl>
                                          <p:spTgt spid="273435"/>
                                        </p:tgtEl>
                                        <p:attrNameLst>
                                          <p:attrName>ppt_w</p:attrName>
                                        </p:attrNameLst>
                                      </p:cBhvr>
                                      <p:tavLst>
                                        <p:tav tm="0">
                                          <p:val>
                                            <p:fltVal val="0.000000"/>
                                          </p:val>
                                        </p:tav>
                                        <p:tav tm="100000">
                                          <p:val>
                                            <p:strVal val="#ppt_w"/>
                                          </p:val>
                                        </p:tav>
                                      </p:tavLst>
                                    </p:anim>
                                    <p:anim calcmode="lin" valueType="num">
                                      <p:cBhvr>
                                        <p:cTn id="108" dur="500" fill="hold"/>
                                        <p:tgtEl>
                                          <p:spTgt spid="273435"/>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build="p"/>
      <p:bldP spid="273412" grpId="0" animBg="1"/>
      <p:bldP spid="273413" grpId="0" animBg="1"/>
      <p:bldP spid="273414" grpId="0" animBg="1"/>
      <p:bldP spid="273415" grpId="0" animBg="1"/>
      <p:bldP spid="273416" grpId="0" animBg="1"/>
      <p:bldP spid="273419" grpId="0" animBg="1"/>
      <p:bldP spid="273421" grpId="0" animBg="1"/>
      <p:bldP spid="273422" grpId="0" animBg="1"/>
      <p:bldP spid="273425" grpId="0" animBg="1"/>
      <p:bldP spid="273427" grpId="0"/>
      <p:bldP spid="273428" grpId="0" animBg="1"/>
      <p:bldP spid="273430" grpId="0" animBg="1"/>
      <p:bldP spid="273432" grpId="0" animBg="1"/>
      <p:bldP spid="273434" grpId="0" animBg="1"/>
      <p:bldP spid="2734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2530" name="Rectangle 2"/>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要点</a:t>
            </a:r>
            <a:endParaRPr lang="zh-CN" altLang="en-GB">
              <a:ea typeface="宋体" panose="02010600030101010101" pitchFamily="2" charset="-122"/>
            </a:endParaRPr>
          </a:p>
        </p:txBody>
      </p:sp>
      <p:sp>
        <p:nvSpPr>
          <p:cNvPr id="22531" name="Rectangle 3"/>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几个转换算法</a:t>
            </a:r>
            <a:endParaRPr lang="zh-CN" altLang="en-US">
              <a:ea typeface="宋体" panose="02010600030101010101" pitchFamily="2" charset="-122"/>
            </a:endParaRPr>
          </a:p>
          <a:p>
            <a:pPr lvl="1" eaLnBrk="1" hangingPunct="1"/>
            <a:r>
              <a:rPr lang="zh-CN" altLang="en-US">
                <a:ea typeface="宋体" panose="02010600030101010101" pitchFamily="2" charset="-122"/>
              </a:rPr>
              <a:t>正规式 </a:t>
            </a:r>
            <a:r>
              <a:rPr lang="zh-CN" altLang="en-US">
                <a:latin typeface="Batang" pitchFamily="18" charset="-127"/>
                <a:ea typeface="Batang" pitchFamily="18" charset="-127"/>
              </a:rPr>
              <a:t>⇔</a:t>
            </a:r>
            <a:r>
              <a:rPr lang="zh-CN" altLang="en-US">
                <a:ea typeface="宋体" panose="02010600030101010101" pitchFamily="2" charset="-122"/>
              </a:rPr>
              <a:t> </a:t>
            </a:r>
            <a:r>
              <a:rPr lang="en-US" altLang="zh-CN">
                <a:ea typeface="宋体" panose="02010600030101010101" pitchFamily="2" charset="-122"/>
              </a:rPr>
              <a:t>NFA</a:t>
            </a:r>
            <a:endParaRPr lang="en-US" altLang="zh-CN">
              <a:ea typeface="宋体" panose="02010600030101010101" pitchFamily="2" charset="-122"/>
            </a:endParaRPr>
          </a:p>
          <a:p>
            <a:pPr lvl="1" eaLnBrk="1" hangingPunct="1"/>
            <a:r>
              <a:rPr lang="en-US" altLang="zh-CN">
                <a:ea typeface="宋体" panose="02010600030101010101" pitchFamily="2" charset="-122"/>
              </a:rPr>
              <a:t>NFA </a:t>
            </a:r>
            <a:r>
              <a:rPr lang="en-US" altLang="zh-CN">
                <a:ea typeface="宋体" panose="02010600030101010101" pitchFamily="2" charset="-122"/>
                <a:sym typeface="Symbol" panose="05050102010706020507" pitchFamily="18" charset="2"/>
              </a:rPr>
              <a:t> DFA</a:t>
            </a:r>
            <a:endParaRPr lang="en-US" altLang="zh-CN">
              <a:ea typeface="宋体" panose="02010600030101010101" pitchFamily="2" charset="-122"/>
            </a:endParaRPr>
          </a:p>
          <a:p>
            <a:pPr lvl="1" eaLnBrk="1" hangingPunct="1"/>
            <a:r>
              <a:rPr lang="en-US" altLang="zh-CN">
                <a:ea typeface="宋体" panose="02010600030101010101" pitchFamily="2" charset="-122"/>
              </a:rPr>
              <a:t>DFA</a:t>
            </a:r>
            <a:r>
              <a:rPr lang="zh-CN" altLang="en-US">
                <a:ea typeface="宋体" panose="02010600030101010101" pitchFamily="2" charset="-122"/>
              </a:rPr>
              <a:t>化简算法</a:t>
            </a:r>
            <a:endParaRPr lang="zh-CN" altLang="en-US">
              <a:ea typeface="宋体" panose="02010600030101010101" pitchFamily="2" charset="-122"/>
            </a:endParaRPr>
          </a:p>
          <a:p>
            <a:pPr eaLnBrk="1" hangingPunct="1"/>
            <a:endParaRPr lang="zh-CN" altLang="en-GB">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3554" name="Rectangle 8"/>
          <p:cNvSpPr>
            <a:spLocks noGrp="1"/>
          </p:cNvSpPr>
          <p:nvPr>
            <p:ph type="title"/>
          </p:nvPr>
        </p:nvSpPr>
        <p:spPr>
          <a:ln/>
        </p:spPr>
        <p:txBody>
          <a:bodyPr vert="horz" wrap="square" lIns="91440" tIns="45720" rIns="91440" bIns="45720" anchor="ctr" anchorCtr="0"/>
          <a:p>
            <a:pPr eaLnBrk="1" hangingPunct="1"/>
            <a:r>
              <a:rPr lang="zh-CN" altLang="en-US" sz="4000">
                <a:ea typeface="宋体" panose="02010600030101010101" pitchFamily="2" charset="-122"/>
              </a:rPr>
              <a:t>构造下列正规式相应的</a:t>
            </a:r>
            <a:r>
              <a:rPr lang="en-US" altLang="zh-CN" sz="4000">
                <a:ea typeface="宋体" panose="02010600030101010101" pitchFamily="2" charset="-122"/>
              </a:rPr>
              <a:t>DFA</a:t>
            </a:r>
            <a:br>
              <a:rPr lang="en-US" altLang="zh-CN" sz="4000">
                <a:ea typeface="宋体" panose="02010600030101010101" pitchFamily="2" charset="-122"/>
              </a:rPr>
            </a:br>
            <a:r>
              <a:rPr lang="en-US" altLang="zh-CN" sz="4000">
                <a:ea typeface="宋体" panose="02010600030101010101" pitchFamily="2" charset="-122"/>
              </a:rPr>
              <a:t>		1(0 | 1)*101</a:t>
            </a:r>
            <a:endParaRPr lang="en-GB" altLang="zh-CN" sz="4000">
              <a:ea typeface="宋体" panose="02010600030101010101" pitchFamily="2" charset="-122"/>
            </a:endParaRPr>
          </a:p>
        </p:txBody>
      </p:sp>
      <p:sp>
        <p:nvSpPr>
          <p:cNvPr id="23555" name="Rectangle 9"/>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思路：正规式</a:t>
            </a:r>
            <a:r>
              <a:rPr lang="zh-CN" altLang="en-US">
                <a:ea typeface="宋体" panose="02010600030101010101" pitchFamily="2" charset="-122"/>
                <a:sym typeface="Symbol" panose="05050102010706020507" pitchFamily="18" charset="2"/>
              </a:rPr>
              <a:t></a:t>
            </a:r>
            <a:r>
              <a:rPr lang="en-US" altLang="zh-CN">
                <a:ea typeface="宋体" panose="02010600030101010101" pitchFamily="2" charset="-122"/>
                <a:sym typeface="Symbol" panose="05050102010706020507" pitchFamily="18" charset="2"/>
              </a:rPr>
              <a:t>NFA DFA</a:t>
            </a:r>
            <a:endParaRPr lang="zh-CN" altLang="en-GB">
              <a:ea typeface="宋体" panose="02010600030101010101" pitchFamily="2" charset="-122"/>
              <a:sym typeface="Symbol" panose="05050102010706020507" pitchFamily="18" charset="2"/>
            </a:endParaRPr>
          </a:p>
        </p:txBody>
      </p:sp>
      <p:grpSp>
        <p:nvGrpSpPr>
          <p:cNvPr id="272394" name="Group 10"/>
          <p:cNvGrpSpPr/>
          <p:nvPr/>
        </p:nvGrpSpPr>
        <p:grpSpPr>
          <a:xfrm>
            <a:off x="2555875" y="2997200"/>
            <a:ext cx="3276600" cy="685800"/>
            <a:chOff x="816" y="1248"/>
            <a:chExt cx="2064" cy="432"/>
          </a:xfrm>
        </p:grpSpPr>
        <p:sp>
          <p:nvSpPr>
            <p:cNvPr id="23557" name="Oval 11"/>
            <p:cNvSpPr/>
            <p:nvPr/>
          </p:nvSpPr>
          <p:spPr>
            <a:xfrm>
              <a:off x="816" y="1392"/>
              <a:ext cx="288" cy="288"/>
            </a:xfrm>
            <a:prstGeom prst="ellipse">
              <a:avLst/>
            </a:prstGeom>
            <a:noFill/>
            <a:ln w="28575" cap="sq" cmpd="sng">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X</a:t>
              </a:r>
              <a:endParaRPr lang="en-US" altLang="zh-CN" sz="2400" b="1">
                <a:latin typeface="Times New Roman" panose="02020603050405020304" pitchFamily="18" charset="0"/>
                <a:ea typeface="宋体" panose="02010600030101010101" pitchFamily="2" charset="-122"/>
              </a:endParaRPr>
            </a:p>
          </p:txBody>
        </p:sp>
        <p:sp>
          <p:nvSpPr>
            <p:cNvPr id="23558" name="Oval 12"/>
            <p:cNvSpPr/>
            <p:nvPr/>
          </p:nvSpPr>
          <p:spPr>
            <a:xfrm>
              <a:off x="2592" y="1392"/>
              <a:ext cx="288" cy="288"/>
            </a:xfrm>
            <a:prstGeom prst="ellipse">
              <a:avLst/>
            </a:prstGeom>
            <a:noFill/>
            <a:ln w="63500" cap="sq" cmpd="dbl">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Y</a:t>
              </a:r>
              <a:endParaRPr lang="en-US" altLang="zh-CN" sz="2400" b="1">
                <a:latin typeface="Times New Roman" panose="02020603050405020304" pitchFamily="18" charset="0"/>
                <a:ea typeface="宋体" panose="02010600030101010101" pitchFamily="2" charset="-122"/>
              </a:endParaRPr>
            </a:p>
          </p:txBody>
        </p:sp>
        <p:sp>
          <p:nvSpPr>
            <p:cNvPr id="23559" name="Line 13"/>
            <p:cNvSpPr/>
            <p:nvPr/>
          </p:nvSpPr>
          <p:spPr>
            <a:xfrm>
              <a:off x="1104" y="1536"/>
              <a:ext cx="1488" cy="0"/>
            </a:xfrm>
            <a:prstGeom prst="line">
              <a:avLst/>
            </a:prstGeom>
            <a:ln w="28575" cap="sq" cmpd="sng">
              <a:solidFill>
                <a:schemeClr val="tx1"/>
              </a:solidFill>
              <a:prstDash val="solid"/>
              <a:round/>
              <a:headEnd type="none" w="med" len="med"/>
              <a:tailEnd type="stealth" w="lg" len="lg"/>
            </a:ln>
          </p:spPr>
        </p:sp>
        <p:sp>
          <p:nvSpPr>
            <p:cNvPr id="23560" name="Rectangle 14"/>
            <p:cNvSpPr/>
            <p:nvPr/>
          </p:nvSpPr>
          <p:spPr>
            <a:xfrm>
              <a:off x="1200" y="1248"/>
              <a:ext cx="1344" cy="288"/>
            </a:xfrm>
            <a:prstGeom prst="rect">
              <a:avLst/>
            </a:prstGeom>
            <a:noFill/>
            <a:ln w="12700">
              <a:noFill/>
            </a:ln>
          </p:spPr>
          <p:txBody>
            <a:bodyPr wrap="none" lIns="90000" tIns="46800" rIns="90000" bIns="46800" anchor="ctr" anchorCtr="0"/>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1 ( 0 | 1)* 1 0 1</a:t>
              </a:r>
              <a:endParaRPr lang="en-US" altLang="zh-CN" sz="2400">
                <a:latin typeface="Arial" panose="020B0604020202020204" pitchFamily="34" charset="0"/>
                <a:ea typeface="宋体" panose="02010600030101010101" pitchFamily="2" charset="-122"/>
              </a:endParaRPr>
            </a:p>
          </p:txBody>
        </p:sp>
      </p:grpSp>
      <p:grpSp>
        <p:nvGrpSpPr>
          <p:cNvPr id="272424" name="Group 40"/>
          <p:cNvGrpSpPr/>
          <p:nvPr/>
        </p:nvGrpSpPr>
        <p:grpSpPr>
          <a:xfrm>
            <a:off x="1258888" y="3908425"/>
            <a:ext cx="6985000" cy="2041525"/>
            <a:chOff x="793" y="2462"/>
            <a:chExt cx="4400" cy="1286"/>
          </a:xfrm>
        </p:grpSpPr>
        <p:sp>
          <p:nvSpPr>
            <p:cNvPr id="23562" name="Oval 16"/>
            <p:cNvSpPr/>
            <p:nvPr/>
          </p:nvSpPr>
          <p:spPr>
            <a:xfrm>
              <a:off x="793"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X</a:t>
              </a:r>
              <a:endParaRPr lang="en-GB" altLang="zh-CN" sz="2400">
                <a:latin typeface="Arial" panose="020B0604020202020204" pitchFamily="34" charset="0"/>
                <a:ea typeface="宋体" panose="02010600030101010101" pitchFamily="2" charset="-122"/>
              </a:endParaRPr>
            </a:p>
          </p:txBody>
        </p:sp>
        <p:sp>
          <p:nvSpPr>
            <p:cNvPr id="23563" name="Oval 17"/>
            <p:cNvSpPr/>
            <p:nvPr/>
          </p:nvSpPr>
          <p:spPr>
            <a:xfrm>
              <a:off x="1476"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3564" name="Oval 18"/>
            <p:cNvSpPr/>
            <p:nvPr/>
          </p:nvSpPr>
          <p:spPr>
            <a:xfrm>
              <a:off x="2159"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2</a:t>
              </a:r>
              <a:endParaRPr lang="en-GB" altLang="zh-CN" sz="2400">
                <a:latin typeface="Arial" panose="020B0604020202020204" pitchFamily="34" charset="0"/>
                <a:ea typeface="宋体" panose="02010600030101010101" pitchFamily="2" charset="-122"/>
              </a:endParaRPr>
            </a:p>
          </p:txBody>
        </p:sp>
        <p:sp>
          <p:nvSpPr>
            <p:cNvPr id="23565" name="Oval 19"/>
            <p:cNvSpPr/>
            <p:nvPr/>
          </p:nvSpPr>
          <p:spPr>
            <a:xfrm>
              <a:off x="2917" y="2916"/>
              <a:ext cx="304"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3</a:t>
              </a:r>
              <a:endParaRPr lang="en-GB" altLang="zh-CN" sz="2400">
                <a:latin typeface="Arial" panose="020B0604020202020204" pitchFamily="34" charset="0"/>
                <a:ea typeface="宋体" panose="02010600030101010101" pitchFamily="2" charset="-122"/>
              </a:endParaRPr>
            </a:p>
          </p:txBody>
        </p:sp>
        <p:sp>
          <p:nvSpPr>
            <p:cNvPr id="23566" name="Oval 20"/>
            <p:cNvSpPr/>
            <p:nvPr/>
          </p:nvSpPr>
          <p:spPr>
            <a:xfrm>
              <a:off x="3600"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4</a:t>
              </a:r>
              <a:endParaRPr lang="en-GB" altLang="zh-CN" sz="2400">
                <a:latin typeface="Arial" panose="020B0604020202020204" pitchFamily="34" charset="0"/>
                <a:ea typeface="宋体" panose="02010600030101010101" pitchFamily="2" charset="-122"/>
              </a:endParaRPr>
            </a:p>
          </p:txBody>
        </p:sp>
        <p:sp>
          <p:nvSpPr>
            <p:cNvPr id="23567" name="Oval 21"/>
            <p:cNvSpPr/>
            <p:nvPr/>
          </p:nvSpPr>
          <p:spPr>
            <a:xfrm>
              <a:off x="4890" y="2916"/>
              <a:ext cx="303" cy="327"/>
            </a:xfrm>
            <a:prstGeom prst="ellipse">
              <a:avLst/>
            </a:prstGeom>
            <a:solidFill>
              <a:srgbClr val="FFFFFF"/>
            </a:solidFill>
            <a:ln w="63500" cap="flat" cmpd="dbl">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Y</a:t>
              </a:r>
              <a:endParaRPr lang="en-GB" altLang="zh-CN" sz="2400">
                <a:latin typeface="Arial" panose="020B0604020202020204" pitchFamily="34" charset="0"/>
                <a:ea typeface="宋体" panose="02010600030101010101" pitchFamily="2" charset="-122"/>
              </a:endParaRPr>
            </a:p>
          </p:txBody>
        </p:sp>
        <p:sp>
          <p:nvSpPr>
            <p:cNvPr id="23568" name="Oval 22"/>
            <p:cNvSpPr/>
            <p:nvPr/>
          </p:nvSpPr>
          <p:spPr>
            <a:xfrm>
              <a:off x="4283"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5</a:t>
              </a:r>
              <a:endParaRPr lang="en-GB" altLang="zh-CN" sz="2400">
                <a:latin typeface="Arial" panose="020B0604020202020204" pitchFamily="34" charset="0"/>
                <a:ea typeface="宋体" panose="02010600030101010101" pitchFamily="2" charset="-122"/>
              </a:endParaRPr>
            </a:p>
          </p:txBody>
        </p:sp>
        <p:sp>
          <p:nvSpPr>
            <p:cNvPr id="23569" name="Line 23"/>
            <p:cNvSpPr/>
            <p:nvPr/>
          </p:nvSpPr>
          <p:spPr>
            <a:xfrm>
              <a:off x="1096" y="3075"/>
              <a:ext cx="380" cy="0"/>
            </a:xfrm>
            <a:prstGeom prst="line">
              <a:avLst/>
            </a:prstGeom>
            <a:ln w="28575" cap="flat" cmpd="sng">
              <a:solidFill>
                <a:srgbClr val="000000"/>
              </a:solidFill>
              <a:prstDash val="solid"/>
              <a:round/>
              <a:headEnd type="none" w="med" len="med"/>
              <a:tailEnd type="stealth" w="lg" len="lg"/>
            </a:ln>
          </p:spPr>
        </p:sp>
        <p:sp>
          <p:nvSpPr>
            <p:cNvPr id="23570" name="Line 24"/>
            <p:cNvSpPr/>
            <p:nvPr/>
          </p:nvSpPr>
          <p:spPr>
            <a:xfrm>
              <a:off x="1779" y="3075"/>
              <a:ext cx="380" cy="0"/>
            </a:xfrm>
            <a:prstGeom prst="line">
              <a:avLst/>
            </a:prstGeom>
            <a:ln w="28575" cap="flat" cmpd="sng">
              <a:solidFill>
                <a:srgbClr val="000000"/>
              </a:solidFill>
              <a:prstDash val="solid"/>
              <a:round/>
              <a:headEnd type="none" w="med" len="med"/>
              <a:tailEnd type="stealth" w="lg" len="lg"/>
            </a:ln>
          </p:spPr>
        </p:sp>
        <p:sp>
          <p:nvSpPr>
            <p:cNvPr id="23571" name="Line 25"/>
            <p:cNvSpPr/>
            <p:nvPr/>
          </p:nvSpPr>
          <p:spPr>
            <a:xfrm>
              <a:off x="2462" y="3075"/>
              <a:ext cx="455" cy="0"/>
            </a:xfrm>
            <a:prstGeom prst="line">
              <a:avLst/>
            </a:prstGeom>
            <a:ln w="28575" cap="flat" cmpd="sng">
              <a:solidFill>
                <a:srgbClr val="000000"/>
              </a:solidFill>
              <a:prstDash val="solid"/>
              <a:round/>
              <a:headEnd type="none" w="med" len="med"/>
              <a:tailEnd type="stealth" w="lg" len="lg"/>
            </a:ln>
          </p:spPr>
        </p:sp>
        <p:sp>
          <p:nvSpPr>
            <p:cNvPr id="23572" name="Line 26"/>
            <p:cNvSpPr/>
            <p:nvPr/>
          </p:nvSpPr>
          <p:spPr>
            <a:xfrm>
              <a:off x="3221" y="3075"/>
              <a:ext cx="379" cy="0"/>
            </a:xfrm>
            <a:prstGeom prst="line">
              <a:avLst/>
            </a:prstGeom>
            <a:ln w="28575" cap="flat" cmpd="sng">
              <a:solidFill>
                <a:srgbClr val="000000"/>
              </a:solidFill>
              <a:prstDash val="solid"/>
              <a:round/>
              <a:headEnd type="none" w="med" len="med"/>
              <a:tailEnd type="stealth" w="lg" len="lg"/>
            </a:ln>
          </p:spPr>
        </p:sp>
        <p:sp>
          <p:nvSpPr>
            <p:cNvPr id="23573" name="Line 27"/>
            <p:cNvSpPr/>
            <p:nvPr/>
          </p:nvSpPr>
          <p:spPr>
            <a:xfrm>
              <a:off x="3903" y="3075"/>
              <a:ext cx="380" cy="0"/>
            </a:xfrm>
            <a:prstGeom prst="line">
              <a:avLst/>
            </a:prstGeom>
            <a:ln w="28575" cap="flat" cmpd="sng">
              <a:solidFill>
                <a:srgbClr val="000000"/>
              </a:solidFill>
              <a:prstDash val="solid"/>
              <a:round/>
              <a:headEnd type="none" w="med" len="med"/>
              <a:tailEnd type="stealth" w="lg" len="lg"/>
            </a:ln>
          </p:spPr>
        </p:sp>
        <p:sp>
          <p:nvSpPr>
            <p:cNvPr id="23574" name="Line 28"/>
            <p:cNvSpPr/>
            <p:nvPr/>
          </p:nvSpPr>
          <p:spPr>
            <a:xfrm>
              <a:off x="4586" y="3075"/>
              <a:ext cx="304" cy="0"/>
            </a:xfrm>
            <a:prstGeom prst="line">
              <a:avLst/>
            </a:prstGeom>
            <a:ln w="28575" cap="flat" cmpd="sng">
              <a:solidFill>
                <a:srgbClr val="000000"/>
              </a:solidFill>
              <a:prstDash val="solid"/>
              <a:round/>
              <a:headEnd type="none" w="med" len="med"/>
              <a:tailEnd type="stealth" w="lg" len="lg"/>
            </a:ln>
          </p:spPr>
        </p:sp>
        <p:sp>
          <p:nvSpPr>
            <p:cNvPr id="23575" name="Freeform 29"/>
            <p:cNvSpPr/>
            <p:nvPr/>
          </p:nvSpPr>
          <p:spPr>
            <a:xfrm>
              <a:off x="2159" y="2598"/>
              <a:ext cx="303" cy="397"/>
            </a:xfrm>
            <a:custGeom>
              <a:avLst/>
              <a:gdLst/>
              <a:ahLst/>
              <a:cxnLst>
                <a:cxn ang="0">
                  <a:pos x="12" y="22"/>
                </a:cxn>
                <a:cxn ang="0">
                  <a:pos x="6" y="0"/>
                </a:cxn>
                <a:cxn ang="0">
                  <a:pos x="0" y="22"/>
                </a:cxn>
              </a:cxnLst>
              <a:pathLst>
                <a:path w="480" h="600">
                  <a:moveTo>
                    <a:pt x="480" y="600"/>
                  </a:moveTo>
                  <a:cubicBezTo>
                    <a:pt x="400" y="300"/>
                    <a:pt x="320" y="0"/>
                    <a:pt x="240" y="0"/>
                  </a:cubicBezTo>
                  <a:cubicBezTo>
                    <a:pt x="160" y="0"/>
                    <a:pt x="80" y="300"/>
                    <a:pt x="0" y="60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3576" name="Freeform 30"/>
            <p:cNvSpPr/>
            <p:nvPr/>
          </p:nvSpPr>
          <p:spPr>
            <a:xfrm>
              <a:off x="2159" y="3154"/>
              <a:ext cx="303" cy="397"/>
            </a:xfrm>
            <a:custGeom>
              <a:avLst/>
              <a:gdLst/>
              <a:ahLst/>
              <a:cxnLst>
                <a:cxn ang="0">
                  <a:pos x="12" y="0"/>
                </a:cxn>
                <a:cxn ang="0">
                  <a:pos x="6" y="22"/>
                </a:cxn>
                <a:cxn ang="0">
                  <a:pos x="0" y="0"/>
                </a:cxn>
              </a:cxnLst>
              <a:pathLst>
                <a:path w="480" h="600">
                  <a:moveTo>
                    <a:pt x="480" y="0"/>
                  </a:moveTo>
                  <a:cubicBezTo>
                    <a:pt x="400" y="300"/>
                    <a:pt x="320" y="600"/>
                    <a:pt x="240" y="600"/>
                  </a:cubicBezTo>
                  <a:cubicBezTo>
                    <a:pt x="160" y="600"/>
                    <a:pt x="80" y="300"/>
                    <a:pt x="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3577" name="Text Box 31"/>
            <p:cNvSpPr txBox="1"/>
            <p:nvPr/>
          </p:nvSpPr>
          <p:spPr>
            <a:xfrm>
              <a:off x="1111"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3578" name="Text Box 32"/>
            <p:cNvSpPr txBox="1"/>
            <p:nvPr/>
          </p:nvSpPr>
          <p:spPr>
            <a:xfrm>
              <a:off x="1795" y="2809"/>
              <a:ext cx="200"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sym typeface="Symbol" panose="05050102010706020507" pitchFamily="18" charset="2"/>
                </a:rPr>
                <a:t></a:t>
              </a:r>
              <a:endParaRPr lang="en-GB" altLang="zh-CN" sz="2400">
                <a:latin typeface="Arial" panose="020B0604020202020204" pitchFamily="34" charset="0"/>
                <a:ea typeface="宋体" panose="02010600030101010101" pitchFamily="2" charset="-122"/>
                <a:sym typeface="Symbol" panose="05050102010706020507" pitchFamily="18" charset="2"/>
              </a:endParaRPr>
            </a:p>
          </p:txBody>
        </p:sp>
        <p:sp>
          <p:nvSpPr>
            <p:cNvPr id="23579" name="Text Box 33"/>
            <p:cNvSpPr txBox="1"/>
            <p:nvPr/>
          </p:nvSpPr>
          <p:spPr>
            <a:xfrm>
              <a:off x="2517" y="2809"/>
              <a:ext cx="200"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sym typeface="Symbol" panose="05050102010706020507" pitchFamily="18" charset="2"/>
                </a:rPr>
                <a:t></a:t>
              </a:r>
              <a:endParaRPr lang="en-GB" altLang="zh-CN" sz="2400">
                <a:latin typeface="Arial" panose="020B0604020202020204" pitchFamily="34" charset="0"/>
                <a:ea typeface="宋体" panose="02010600030101010101" pitchFamily="2" charset="-122"/>
                <a:sym typeface="Symbol" panose="05050102010706020507" pitchFamily="18" charset="2"/>
              </a:endParaRPr>
            </a:p>
          </p:txBody>
        </p:sp>
        <p:sp>
          <p:nvSpPr>
            <p:cNvPr id="23580" name="Text Box 34"/>
            <p:cNvSpPr txBox="1"/>
            <p:nvPr/>
          </p:nvSpPr>
          <p:spPr>
            <a:xfrm>
              <a:off x="3201"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3581" name="Text Box 35"/>
            <p:cNvSpPr txBox="1"/>
            <p:nvPr/>
          </p:nvSpPr>
          <p:spPr>
            <a:xfrm>
              <a:off x="3878"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3582" name="Text Box 36"/>
            <p:cNvSpPr txBox="1"/>
            <p:nvPr/>
          </p:nvSpPr>
          <p:spPr>
            <a:xfrm>
              <a:off x="4562"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3583" name="Text Box 37"/>
            <p:cNvSpPr txBox="1"/>
            <p:nvPr/>
          </p:nvSpPr>
          <p:spPr>
            <a:xfrm>
              <a:off x="2336" y="3460"/>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3584" name="Text Box 38"/>
            <p:cNvSpPr txBox="1"/>
            <p:nvPr/>
          </p:nvSpPr>
          <p:spPr>
            <a:xfrm>
              <a:off x="2381" y="2462"/>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72394"/>
                                        </p:tgtEl>
                                        <p:attrNameLst>
                                          <p:attrName>style.visibility</p:attrName>
                                        </p:attrNameLst>
                                      </p:cBhvr>
                                      <p:to>
                                        <p:strVal val="visible"/>
                                      </p:to>
                                    </p:set>
                                    <p:animEffect transition="in" filter="slide(fromTop)">
                                      <p:cBhvr>
                                        <p:cTn id="7" dur="500"/>
                                        <p:tgtEl>
                                          <p:spTgt spid="2723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2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71714" name="Rectangle 2"/>
          <p:cNvSpPr>
            <a:spLocks noGrp="1"/>
          </p:cNvSpPr>
          <p:nvPr>
            <p:ph idx="1"/>
          </p:nvPr>
        </p:nvSpPr>
        <p:spPr>
          <a:xfrm>
            <a:off x="468313" y="1484313"/>
            <a:ext cx="7772400" cy="1389062"/>
          </a:xfrm>
          <a:ln/>
        </p:spPr>
        <p:txBody>
          <a:bodyPr vert="horz" wrap="square" lIns="91440" tIns="45720" rIns="91440" bIns="45720" anchor="t" anchorCtr="0"/>
          <a:p>
            <a:pPr eaLnBrk="1" hangingPunct="1"/>
            <a:r>
              <a:rPr lang="zh-CN" altLang="en-US">
                <a:latin typeface="微软雅黑" panose="020B0503020204020204" charset="-122"/>
                <a:ea typeface="宋体" panose="02010600030101010101" pitchFamily="2" charset="-122"/>
              </a:rPr>
              <a:t>不失一般性，设字母表只包含两个 </a:t>
            </a:r>
            <a:r>
              <a:rPr lang="en-US" altLang="zh-CN" i="1">
                <a:latin typeface="微软雅黑" panose="020B0503020204020204" charset="-122"/>
                <a:ea typeface="宋体" panose="02010600030101010101" pitchFamily="2" charset="-122"/>
              </a:rPr>
              <a:t>a </a:t>
            </a:r>
            <a:r>
              <a:rPr lang="zh-CN" altLang="en-US">
                <a:latin typeface="微软雅黑" panose="020B0503020204020204" charset="-122"/>
                <a:ea typeface="宋体" panose="02010600030101010101" pitchFamily="2" charset="-122"/>
              </a:rPr>
              <a:t>和</a:t>
            </a:r>
            <a:r>
              <a:rPr lang="en-US" altLang="zh-CN" i="1">
                <a:latin typeface="微软雅黑" panose="020B0503020204020204" charset="-122"/>
                <a:ea typeface="宋体" panose="02010600030101010101" pitchFamily="2" charset="-122"/>
              </a:rPr>
              <a:t>b</a:t>
            </a:r>
            <a:r>
              <a:rPr lang="zh-CN" altLang="en-US">
                <a:latin typeface="微软雅黑" panose="020B0503020204020204" charset="-122"/>
                <a:ea typeface="宋体" panose="02010600030101010101" pitchFamily="2" charset="-122"/>
              </a:rPr>
              <a:t>，我们构造一张表</a:t>
            </a:r>
            <a:r>
              <a:rPr lang="en-US" altLang="zh-CN">
                <a:latin typeface="微软雅黑" panose="020B0503020204020204" charset="-122"/>
                <a:ea typeface="宋体" panose="02010600030101010101" pitchFamily="2" charset="-122"/>
              </a:rPr>
              <a:t>:</a:t>
            </a:r>
            <a:endParaRPr lang="en-US" altLang="zh-CN">
              <a:latin typeface="微软雅黑" panose="020B0503020204020204" charset="-122"/>
              <a:ea typeface="宋体" panose="02010600030101010101" pitchFamily="2" charset="-122"/>
            </a:endParaRPr>
          </a:p>
        </p:txBody>
      </p:sp>
      <p:sp>
        <p:nvSpPr>
          <p:cNvPr id="371715" name="Text Box 3"/>
          <p:cNvSpPr txBox="1"/>
          <p:nvPr/>
        </p:nvSpPr>
        <p:spPr>
          <a:xfrm>
            <a:off x="2916238" y="3552825"/>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solidFill>
                  <a:srgbClr val="CC0000"/>
                </a:solidFill>
                <a:latin typeface="微软雅黑" panose="020B0503020204020204" charset="-122"/>
                <a:ea typeface="宋体" panose="02010600030101010101" pitchFamily="2" charset="-122"/>
              </a:rPr>
              <a:t>{...}</a:t>
            </a:r>
            <a:endParaRPr lang="en-GB" altLang="zh-CN" sz="2800">
              <a:solidFill>
                <a:srgbClr val="CC0000"/>
              </a:solidFill>
              <a:latin typeface="微软雅黑" panose="020B0503020204020204" charset="-122"/>
              <a:ea typeface="宋体" panose="02010600030101010101" pitchFamily="2" charset="-122"/>
            </a:endParaRPr>
          </a:p>
        </p:txBody>
      </p:sp>
      <p:sp>
        <p:nvSpPr>
          <p:cNvPr id="371716" name="Text Box 4"/>
          <p:cNvSpPr txBox="1"/>
          <p:nvPr/>
        </p:nvSpPr>
        <p:spPr>
          <a:xfrm>
            <a:off x="4211638" y="3552825"/>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solidFill>
                  <a:srgbClr val="3217BB"/>
                </a:solidFill>
                <a:latin typeface="微软雅黑" panose="020B0503020204020204" charset="-122"/>
                <a:ea typeface="宋体" panose="02010600030101010101" pitchFamily="2" charset="-122"/>
              </a:rPr>
              <a:t>{...}</a:t>
            </a:r>
            <a:endParaRPr lang="en-GB" altLang="zh-CN" sz="2800">
              <a:solidFill>
                <a:srgbClr val="3217BB"/>
              </a:solidFill>
              <a:latin typeface="微软雅黑" panose="020B0503020204020204" charset="-122"/>
              <a:ea typeface="宋体" panose="02010600030101010101" pitchFamily="2" charset="-122"/>
            </a:endParaRPr>
          </a:p>
        </p:txBody>
      </p:sp>
      <p:sp>
        <p:nvSpPr>
          <p:cNvPr id="371717" name="Text Box 5"/>
          <p:cNvSpPr txBox="1"/>
          <p:nvPr/>
        </p:nvSpPr>
        <p:spPr>
          <a:xfrm>
            <a:off x="936625" y="4133850"/>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solidFill>
                  <a:srgbClr val="CC0000"/>
                </a:solidFill>
                <a:latin typeface="微软雅黑" panose="020B0503020204020204" charset="-122"/>
                <a:ea typeface="宋体" panose="02010600030101010101" pitchFamily="2" charset="-122"/>
              </a:rPr>
              <a:t>{...}</a:t>
            </a:r>
            <a:endParaRPr lang="en-GB" altLang="zh-CN" sz="2800">
              <a:solidFill>
                <a:srgbClr val="CC0000"/>
              </a:solidFill>
              <a:latin typeface="微软雅黑" panose="020B0503020204020204" charset="-122"/>
              <a:ea typeface="宋体" panose="02010600030101010101" pitchFamily="2" charset="-122"/>
            </a:endParaRPr>
          </a:p>
        </p:txBody>
      </p:sp>
      <p:sp>
        <p:nvSpPr>
          <p:cNvPr id="371718" name="Text Box 6"/>
          <p:cNvSpPr txBox="1"/>
          <p:nvPr/>
        </p:nvSpPr>
        <p:spPr>
          <a:xfrm>
            <a:off x="2917825" y="4133850"/>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a:t>
            </a:r>
            <a:endParaRPr lang="en-GB" altLang="zh-CN" sz="2800">
              <a:latin typeface="微软雅黑" panose="020B0503020204020204" charset="-122"/>
              <a:ea typeface="宋体" panose="02010600030101010101" pitchFamily="2" charset="-122"/>
            </a:endParaRPr>
          </a:p>
        </p:txBody>
      </p:sp>
      <p:sp>
        <p:nvSpPr>
          <p:cNvPr id="371719" name="Text Box 7"/>
          <p:cNvSpPr txBox="1"/>
          <p:nvPr/>
        </p:nvSpPr>
        <p:spPr>
          <a:xfrm>
            <a:off x="4213225" y="4133850"/>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a:t>
            </a:r>
            <a:endParaRPr lang="en-GB" altLang="zh-CN" sz="2800">
              <a:latin typeface="微软雅黑" panose="020B0503020204020204" charset="-122"/>
              <a:ea typeface="宋体" panose="02010600030101010101" pitchFamily="2" charset="-122"/>
            </a:endParaRPr>
          </a:p>
        </p:txBody>
      </p:sp>
      <p:sp>
        <p:nvSpPr>
          <p:cNvPr id="371720" name="Text Box 8"/>
          <p:cNvSpPr txBox="1"/>
          <p:nvPr/>
        </p:nvSpPr>
        <p:spPr>
          <a:xfrm>
            <a:off x="936625" y="4638675"/>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solidFill>
                  <a:srgbClr val="3217BB"/>
                </a:solidFill>
                <a:latin typeface="微软雅黑" panose="020B0503020204020204" charset="-122"/>
                <a:ea typeface="宋体" panose="02010600030101010101" pitchFamily="2" charset="-122"/>
              </a:rPr>
              <a:t>{...}</a:t>
            </a:r>
            <a:endParaRPr lang="en-GB" altLang="zh-CN" sz="2800">
              <a:solidFill>
                <a:srgbClr val="3217BB"/>
              </a:solidFill>
              <a:latin typeface="微软雅黑" panose="020B0503020204020204" charset="-122"/>
              <a:ea typeface="宋体" panose="02010600030101010101" pitchFamily="2" charset="-122"/>
            </a:endParaRPr>
          </a:p>
        </p:txBody>
      </p:sp>
      <p:sp>
        <p:nvSpPr>
          <p:cNvPr id="371721" name="Text Box 9"/>
          <p:cNvSpPr txBox="1"/>
          <p:nvPr/>
        </p:nvSpPr>
        <p:spPr>
          <a:xfrm>
            <a:off x="2917825" y="4638675"/>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a:t>
            </a:r>
            <a:endParaRPr lang="en-GB" altLang="zh-CN" sz="2800">
              <a:latin typeface="微软雅黑" panose="020B0503020204020204" charset="-122"/>
              <a:ea typeface="宋体" panose="02010600030101010101" pitchFamily="2" charset="-122"/>
            </a:endParaRPr>
          </a:p>
        </p:txBody>
      </p:sp>
      <p:sp>
        <p:nvSpPr>
          <p:cNvPr id="371722" name="Text Box 10"/>
          <p:cNvSpPr txBox="1"/>
          <p:nvPr/>
        </p:nvSpPr>
        <p:spPr>
          <a:xfrm>
            <a:off x="4213225" y="4638675"/>
            <a:ext cx="679450" cy="519113"/>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a:t>
            </a:r>
            <a:endParaRPr lang="en-GB" altLang="zh-CN" sz="2800">
              <a:latin typeface="微软雅黑" panose="020B0503020204020204" charset="-122"/>
              <a:ea typeface="宋体" panose="02010600030101010101" pitchFamily="2" charset="-122"/>
            </a:endParaRPr>
          </a:p>
        </p:txBody>
      </p:sp>
      <p:sp>
        <p:nvSpPr>
          <p:cNvPr id="371723" name="Rectangle 11"/>
          <p:cNvSpPr/>
          <p:nvPr/>
        </p:nvSpPr>
        <p:spPr>
          <a:xfrm>
            <a:off x="323850" y="3578225"/>
            <a:ext cx="2217738" cy="427038"/>
          </a:xfrm>
          <a:prstGeom prst="rect">
            <a:avLst/>
          </a:prstGeom>
          <a:noFill/>
          <a:ln w="9525">
            <a:noFill/>
          </a:ln>
        </p:spPr>
        <p:txBody>
          <a:bodyPr wrap="none" lIns="0" tIns="0" rIns="0" bIns="0" anchor="t" anchorCtr="0">
            <a:spAutoFit/>
          </a:bodyPr>
          <a:p>
            <a:pPr>
              <a:buClrTx/>
              <a:buFont typeface="Wingdings" panose="05000000000000000000" pitchFamily="2" charset="2"/>
            </a:pPr>
            <a:r>
              <a:rPr lang="en-GB" altLang="zh-CN" sz="2800" b="1" i="1">
                <a:solidFill>
                  <a:srgbClr val="000000"/>
                </a:solidFill>
                <a:latin typeface="Symbol" panose="05050102010706020507" pitchFamily="18" charset="2"/>
                <a:ea typeface="宋体" panose="02010600030101010101" pitchFamily="2" charset="-122"/>
              </a:rPr>
              <a:t>e-</a:t>
            </a:r>
            <a:r>
              <a:rPr lang="en-GB" altLang="zh-CN" sz="2800" b="1" i="1">
                <a:solidFill>
                  <a:srgbClr val="000000"/>
                </a:solidFill>
                <a:latin typeface="Times New Roman" panose="02020603050405020304" pitchFamily="18" charset="0"/>
                <a:ea typeface="宋体" panose="02010600030101010101" pitchFamily="2" charset="-122"/>
              </a:rPr>
              <a:t>Closure({X})</a:t>
            </a:r>
            <a:endParaRPr lang="en-GB" altLang="zh-CN" sz="2800" b="1" i="1">
              <a:solidFill>
                <a:srgbClr val="000000"/>
              </a:solidFill>
              <a:latin typeface="Times New Roman" panose="02020603050405020304" pitchFamily="18" charset="0"/>
              <a:ea typeface="宋体" panose="02010600030101010101" pitchFamily="2" charset="-122"/>
            </a:endParaRPr>
          </a:p>
        </p:txBody>
      </p:sp>
      <p:grpSp>
        <p:nvGrpSpPr>
          <p:cNvPr id="371724" name="Group 12"/>
          <p:cNvGrpSpPr/>
          <p:nvPr/>
        </p:nvGrpSpPr>
        <p:grpSpPr>
          <a:xfrm>
            <a:off x="395288" y="2952750"/>
            <a:ext cx="4679950" cy="2205038"/>
            <a:chOff x="476" y="1860"/>
            <a:chExt cx="2948" cy="1389"/>
          </a:xfrm>
        </p:grpSpPr>
        <p:sp>
          <p:nvSpPr>
            <p:cNvPr id="24589" name="Text Box 13"/>
            <p:cNvSpPr txBox="1"/>
            <p:nvPr/>
          </p:nvSpPr>
          <p:spPr>
            <a:xfrm>
              <a:off x="2131" y="1862"/>
              <a:ext cx="266" cy="327"/>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I</a:t>
              </a:r>
              <a:r>
                <a:rPr lang="en-US" altLang="zh-CN" sz="2800" baseline="-25000">
                  <a:latin typeface="微软雅黑" panose="020B0503020204020204" charset="-122"/>
                  <a:ea typeface="宋体" panose="02010600030101010101" pitchFamily="2" charset="-122"/>
                </a:rPr>
                <a:t>a</a:t>
              </a:r>
              <a:endParaRPr lang="en-GB" altLang="zh-CN" sz="2800" baseline="-25000">
                <a:latin typeface="微软雅黑" panose="020B0503020204020204" charset="-122"/>
                <a:ea typeface="宋体" panose="02010600030101010101" pitchFamily="2" charset="-122"/>
              </a:endParaRPr>
            </a:p>
          </p:txBody>
        </p:sp>
        <p:sp>
          <p:nvSpPr>
            <p:cNvPr id="24590" name="Text Box 14"/>
            <p:cNvSpPr txBox="1"/>
            <p:nvPr/>
          </p:nvSpPr>
          <p:spPr>
            <a:xfrm>
              <a:off x="2947" y="1862"/>
              <a:ext cx="279" cy="327"/>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I</a:t>
              </a:r>
              <a:r>
                <a:rPr lang="en-US" altLang="zh-CN" sz="2800" baseline="-25000">
                  <a:latin typeface="微软雅黑" panose="020B0503020204020204" charset="-122"/>
                  <a:ea typeface="宋体" panose="02010600030101010101" pitchFamily="2" charset="-122"/>
                </a:rPr>
                <a:t>b</a:t>
              </a:r>
              <a:endParaRPr lang="en-GB" altLang="zh-CN" sz="2800" baseline="-25000">
                <a:latin typeface="微软雅黑" panose="020B0503020204020204" charset="-122"/>
                <a:ea typeface="宋体" panose="02010600030101010101" pitchFamily="2" charset="-122"/>
              </a:endParaRPr>
            </a:p>
          </p:txBody>
        </p:sp>
        <p:sp>
          <p:nvSpPr>
            <p:cNvPr id="24591" name="Text Box 15"/>
            <p:cNvSpPr txBox="1"/>
            <p:nvPr/>
          </p:nvSpPr>
          <p:spPr>
            <a:xfrm>
              <a:off x="918" y="1860"/>
              <a:ext cx="182" cy="327"/>
            </a:xfrm>
            <a:prstGeom prst="rect">
              <a:avLst/>
            </a:prstGeom>
            <a:noFill/>
            <a:ln w="12700">
              <a:noFill/>
            </a:ln>
          </p:spPr>
          <p:txBody>
            <a:bodyPr wrap="none" anchor="t" anchorCtr="0">
              <a:spAutoFit/>
            </a:bodyPr>
            <a:p>
              <a:pPr>
                <a:buClrTx/>
                <a:buFont typeface="Wingdings" panose="05000000000000000000" pitchFamily="2" charset="2"/>
              </a:pPr>
              <a:r>
                <a:rPr lang="en-US" altLang="zh-CN" sz="2800">
                  <a:latin typeface="微软雅黑" panose="020B0503020204020204" charset="-122"/>
                  <a:ea typeface="宋体" panose="02010600030101010101" pitchFamily="2" charset="-122"/>
                </a:rPr>
                <a:t>I</a:t>
              </a:r>
              <a:endParaRPr lang="en-GB" altLang="zh-CN" sz="2800" baseline="-25000">
                <a:latin typeface="微软雅黑" panose="020B0503020204020204" charset="-122"/>
                <a:ea typeface="宋体" panose="02010600030101010101" pitchFamily="2" charset="-122"/>
              </a:endParaRPr>
            </a:p>
          </p:txBody>
        </p:sp>
        <p:sp>
          <p:nvSpPr>
            <p:cNvPr id="24592" name="Line 16"/>
            <p:cNvSpPr/>
            <p:nvPr/>
          </p:nvSpPr>
          <p:spPr>
            <a:xfrm>
              <a:off x="476" y="2160"/>
              <a:ext cx="2948" cy="0"/>
            </a:xfrm>
            <a:prstGeom prst="line">
              <a:avLst/>
            </a:prstGeom>
            <a:ln w="19050" cap="flat" cmpd="sng">
              <a:solidFill>
                <a:schemeClr val="tx1"/>
              </a:solidFill>
              <a:prstDash val="solid"/>
              <a:round/>
              <a:headEnd type="none" w="med" len="med"/>
              <a:tailEnd type="none" w="lg" len="lg"/>
            </a:ln>
          </p:spPr>
        </p:sp>
        <p:sp>
          <p:nvSpPr>
            <p:cNvPr id="24593" name="Line 17"/>
            <p:cNvSpPr/>
            <p:nvPr/>
          </p:nvSpPr>
          <p:spPr>
            <a:xfrm>
              <a:off x="1928" y="1889"/>
              <a:ext cx="0" cy="1360"/>
            </a:xfrm>
            <a:prstGeom prst="line">
              <a:avLst/>
            </a:prstGeom>
            <a:ln w="19050" cap="flat" cmpd="sng">
              <a:solidFill>
                <a:schemeClr val="tx1"/>
              </a:solidFill>
              <a:prstDash val="solid"/>
              <a:round/>
              <a:headEnd type="none" w="med" len="med"/>
              <a:tailEnd type="none" w="lg" len="lg"/>
            </a:ln>
          </p:spPr>
        </p:sp>
        <p:sp>
          <p:nvSpPr>
            <p:cNvPr id="24594" name="Line 18"/>
            <p:cNvSpPr/>
            <p:nvPr/>
          </p:nvSpPr>
          <p:spPr>
            <a:xfrm>
              <a:off x="2653" y="1888"/>
              <a:ext cx="0" cy="1360"/>
            </a:xfrm>
            <a:prstGeom prst="line">
              <a:avLst/>
            </a:prstGeom>
            <a:ln w="19050" cap="flat" cmpd="sng">
              <a:solidFill>
                <a:schemeClr val="tx1"/>
              </a:solidFill>
              <a:prstDash val="solid"/>
              <a:round/>
              <a:headEnd type="none" w="med" len="med"/>
              <a:tailEnd type="none" w="lg" len="lg"/>
            </a:ln>
          </p:spPr>
        </p:sp>
      </p:grpSp>
      <p:sp>
        <p:nvSpPr>
          <p:cNvPr id="24595" name="Rectangle 19"/>
          <p:cNvSpPr>
            <a:spLocks noGrp="1"/>
          </p:cNvSpPr>
          <p:nvPr>
            <p:ph type="title"/>
          </p:nvPr>
        </p:nvSpPr>
        <p:spPr>
          <a:xfrm>
            <a:off x="457200" y="457200"/>
            <a:ext cx="8229600" cy="811213"/>
          </a:xfrm>
          <a:ln/>
        </p:spPr>
        <p:txBody>
          <a:bodyPr vert="horz" wrap="square" lIns="91440" tIns="45720" rIns="91440" bIns="45720" anchor="ctr" anchorCtr="0"/>
          <a:p>
            <a:pPr eaLnBrk="1" hangingPunct="1"/>
            <a:r>
              <a:rPr lang="zh-CN" altLang="en-GB">
                <a:ea typeface="宋体" panose="02010600030101010101" pitchFamily="2" charset="-122"/>
              </a:rPr>
              <a:t>确定化的过程</a:t>
            </a:r>
            <a:endParaRPr lang="zh-CN" altLang="en-GB">
              <a:ea typeface="宋体" panose="02010600030101010101" pitchFamily="2" charset="-122"/>
            </a:endParaRPr>
          </a:p>
        </p:txBody>
      </p:sp>
      <p:sp>
        <p:nvSpPr>
          <p:cNvPr id="371732" name="Rectangle 20"/>
          <p:cNvSpPr/>
          <p:nvPr/>
        </p:nvSpPr>
        <p:spPr>
          <a:xfrm>
            <a:off x="5219700" y="2205038"/>
            <a:ext cx="3924300" cy="3886200"/>
          </a:xfrm>
          <a:prstGeom prst="rect">
            <a:avLst/>
          </a:prstGeom>
          <a:noFill/>
          <a:ln w="9525">
            <a:noFill/>
          </a:ln>
        </p:spPr>
        <p:txBody>
          <a:bodyPr anchor="t" anchorCtr="0"/>
          <a:p>
            <a:pPr marL="342900" indent="-342900">
              <a:lnSpc>
                <a:spcPct val="90000"/>
              </a:lnSpc>
              <a:spcBef>
                <a:spcPct val="20000"/>
              </a:spcBef>
              <a:buClr>
                <a:schemeClr val="bg2"/>
              </a:buClr>
              <a:buSzPct val="75000"/>
              <a:buFont typeface="Wingdings" panose="05000000000000000000" pitchFamily="2" charset="2"/>
              <a:buChar char="n"/>
            </a:pPr>
            <a:r>
              <a:rPr lang="zh-CN" altLang="en-US" sz="2400">
                <a:latin typeface="微软雅黑" panose="020B0503020204020204" charset="-122"/>
                <a:ea typeface="宋体" panose="02010600030101010101" pitchFamily="2" charset="-122"/>
              </a:rPr>
              <a:t>首先，置第</a:t>
            </a: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行第</a:t>
            </a: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列为</a:t>
            </a:r>
            <a:r>
              <a:rPr lang="zh-CN" altLang="en-US" sz="2400">
                <a:latin typeface="微软雅黑" panose="020B0503020204020204" charset="-122"/>
                <a:ea typeface="宋体" panose="02010600030101010101" pitchFamily="2" charset="-122"/>
                <a:sym typeface="Symbol" panose="05050102010706020507" pitchFamily="18" charset="2"/>
              </a:rPr>
              <a:t></a:t>
            </a:r>
            <a:r>
              <a:rPr lang="en-US" altLang="zh-CN" sz="2400">
                <a:latin typeface="微软雅黑" panose="020B0503020204020204" charset="-122"/>
                <a:ea typeface="宋体" panose="02010600030101010101" pitchFamily="2" charset="-122"/>
                <a:sym typeface="Symbol" panose="05050102010706020507" pitchFamily="18" charset="2"/>
              </a:rPr>
              <a:t>-closure({X})</a:t>
            </a:r>
            <a:r>
              <a:rPr lang="zh-CN" altLang="en-US" sz="2400">
                <a:latin typeface="微软雅黑" panose="020B0503020204020204" charset="-122"/>
                <a:ea typeface="宋体" panose="02010600030101010101" pitchFamily="2" charset="-122"/>
              </a:rPr>
              <a:t>求出这一列的</a:t>
            </a:r>
            <a:r>
              <a:rPr lang="en-US" altLang="zh-CN" sz="2400">
                <a:latin typeface="微软雅黑" panose="020B0503020204020204" charset="-122"/>
                <a:ea typeface="宋体" panose="02010600030101010101" pitchFamily="2" charset="-122"/>
              </a:rPr>
              <a:t>I</a:t>
            </a:r>
            <a:r>
              <a:rPr lang="en-US" altLang="zh-CN" sz="2400" baseline="-25000">
                <a:latin typeface="微软雅黑" panose="020B0503020204020204" charset="-122"/>
                <a:ea typeface="宋体" panose="02010600030101010101" pitchFamily="2" charset="-122"/>
              </a:rPr>
              <a:t>a</a:t>
            </a:r>
            <a:r>
              <a:rPr lang="zh-CN" altLang="en-US" sz="2400">
                <a:latin typeface="微软雅黑" panose="020B0503020204020204" charset="-122"/>
                <a:ea typeface="宋体" panose="02010600030101010101" pitchFamily="2" charset="-122"/>
              </a:rPr>
              <a:t>，</a:t>
            </a:r>
            <a:r>
              <a:rPr lang="en-US" altLang="zh-CN" sz="2400">
                <a:latin typeface="微软雅黑" panose="020B0503020204020204" charset="-122"/>
                <a:ea typeface="宋体" panose="02010600030101010101" pitchFamily="2" charset="-122"/>
              </a:rPr>
              <a:t>I</a:t>
            </a:r>
            <a:r>
              <a:rPr lang="en-US" altLang="zh-CN" sz="2400" baseline="-25000">
                <a:latin typeface="微软雅黑" panose="020B0503020204020204" charset="-122"/>
                <a:ea typeface="宋体" panose="02010600030101010101" pitchFamily="2" charset="-122"/>
              </a:rPr>
              <a:t>b</a:t>
            </a:r>
            <a:r>
              <a:rPr lang="zh-CN" altLang="en-US" sz="2400">
                <a:latin typeface="微软雅黑" panose="020B0503020204020204" charset="-122"/>
                <a:ea typeface="宋体" panose="02010600030101010101" pitchFamily="2" charset="-122"/>
              </a:rPr>
              <a:t>；</a:t>
            </a:r>
            <a:endParaRPr lang="zh-CN" altLang="en-US" sz="2400">
              <a:latin typeface="微软雅黑" panose="020B0503020204020204" charset="-122"/>
              <a:ea typeface="宋体" panose="02010600030101010101" pitchFamily="2" charset="-122"/>
            </a:endParaRPr>
          </a:p>
          <a:p>
            <a:pPr marL="342900" indent="-342900">
              <a:lnSpc>
                <a:spcPct val="90000"/>
              </a:lnSpc>
              <a:spcBef>
                <a:spcPct val="20000"/>
              </a:spcBef>
              <a:buClr>
                <a:schemeClr val="bg2"/>
              </a:buClr>
              <a:buSzPct val="75000"/>
              <a:buFont typeface="Wingdings" panose="05000000000000000000" pitchFamily="2" charset="2"/>
              <a:buChar char="n"/>
            </a:pPr>
            <a:r>
              <a:rPr lang="zh-CN" altLang="en-US" sz="2400">
                <a:latin typeface="微软雅黑" panose="020B0503020204020204" charset="-122"/>
                <a:ea typeface="宋体" panose="02010600030101010101" pitchFamily="2" charset="-122"/>
              </a:rPr>
              <a:t>然后，检查这两个</a:t>
            </a:r>
            <a:r>
              <a:rPr lang="en-US" altLang="zh-CN" sz="2400">
                <a:latin typeface="微软雅黑" panose="020B0503020204020204" charset="-122"/>
                <a:ea typeface="宋体" panose="02010600030101010101" pitchFamily="2" charset="-122"/>
              </a:rPr>
              <a:t>I</a:t>
            </a:r>
            <a:r>
              <a:rPr lang="en-US" altLang="zh-CN" sz="2400" baseline="-25000">
                <a:latin typeface="微软雅黑" panose="020B0503020204020204" charset="-122"/>
                <a:ea typeface="宋体" panose="02010600030101010101" pitchFamily="2" charset="-122"/>
              </a:rPr>
              <a:t>a</a:t>
            </a:r>
            <a:r>
              <a:rPr lang="zh-CN" altLang="en-US" sz="2400">
                <a:latin typeface="微软雅黑" panose="020B0503020204020204" charset="-122"/>
                <a:ea typeface="宋体" panose="02010600030101010101" pitchFamily="2" charset="-122"/>
              </a:rPr>
              <a:t>，</a:t>
            </a:r>
            <a:r>
              <a:rPr lang="en-US" altLang="zh-CN" sz="2400">
                <a:latin typeface="微软雅黑" panose="020B0503020204020204" charset="-122"/>
                <a:ea typeface="宋体" panose="02010600030101010101" pitchFamily="2" charset="-122"/>
              </a:rPr>
              <a:t>I</a:t>
            </a:r>
            <a:r>
              <a:rPr lang="en-US" altLang="zh-CN" sz="2400" baseline="-25000">
                <a:latin typeface="微软雅黑" panose="020B0503020204020204" charset="-122"/>
                <a:ea typeface="宋体" panose="02010600030101010101" pitchFamily="2" charset="-122"/>
              </a:rPr>
              <a:t>b</a:t>
            </a:r>
            <a:r>
              <a:rPr lang="zh-CN" altLang="en-US" sz="2400">
                <a:latin typeface="微软雅黑" panose="020B0503020204020204" charset="-122"/>
                <a:ea typeface="宋体" panose="02010600030101010101" pitchFamily="2" charset="-122"/>
              </a:rPr>
              <a:t>，看它们是否已在表中的第一列中出现，把未曾出现的填入后面的空行的第</a:t>
            </a: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列上，求出每行第</a:t>
            </a:r>
            <a:r>
              <a:rPr lang="en-US" altLang="zh-CN" sz="2400">
                <a:latin typeface="微软雅黑" panose="020B0503020204020204" charset="-122"/>
                <a:ea typeface="宋体" panose="02010600030101010101" pitchFamily="2" charset="-122"/>
              </a:rPr>
              <a:t>2</a:t>
            </a:r>
            <a:r>
              <a:rPr lang="zh-CN" altLang="en-US" sz="2400">
                <a:latin typeface="微软雅黑" panose="020B0503020204020204" charset="-122"/>
                <a:ea typeface="宋体" panose="02010600030101010101" pitchFamily="2" charset="-122"/>
              </a:rPr>
              <a:t>，</a:t>
            </a:r>
            <a:r>
              <a:rPr lang="en-US" altLang="zh-CN" sz="2400">
                <a:latin typeface="微软雅黑" panose="020B0503020204020204" charset="-122"/>
                <a:ea typeface="宋体" panose="02010600030101010101" pitchFamily="2" charset="-122"/>
              </a:rPr>
              <a:t>3</a:t>
            </a:r>
            <a:r>
              <a:rPr lang="zh-CN" altLang="en-US" sz="2400">
                <a:latin typeface="微软雅黑" panose="020B0503020204020204" charset="-122"/>
                <a:ea typeface="宋体" panose="02010600030101010101" pitchFamily="2" charset="-122"/>
              </a:rPr>
              <a:t>列上的集合</a:t>
            </a:r>
            <a:r>
              <a:rPr lang="en-US" altLang="zh-CN" sz="2400">
                <a:latin typeface="微软雅黑" panose="020B0503020204020204" charset="-122"/>
                <a:ea typeface="宋体" panose="02010600030101010101" pitchFamily="2" charset="-122"/>
              </a:rPr>
              <a:t>...</a:t>
            </a:r>
            <a:endParaRPr lang="en-US" altLang="zh-CN" sz="2400">
              <a:latin typeface="微软雅黑" panose="020B0503020204020204" charset="-122"/>
              <a:ea typeface="宋体" panose="02010600030101010101" pitchFamily="2" charset="-122"/>
            </a:endParaRPr>
          </a:p>
          <a:p>
            <a:pPr marL="342900" indent="-342900">
              <a:lnSpc>
                <a:spcPct val="90000"/>
              </a:lnSpc>
              <a:spcBef>
                <a:spcPct val="20000"/>
              </a:spcBef>
              <a:buClr>
                <a:schemeClr val="bg2"/>
              </a:buClr>
              <a:buSzPct val="75000"/>
              <a:buFont typeface="Wingdings" panose="05000000000000000000" pitchFamily="2" charset="2"/>
              <a:buChar char="n"/>
            </a:pPr>
            <a:r>
              <a:rPr lang="zh-CN" altLang="en-US" sz="2400">
                <a:latin typeface="微软雅黑" panose="020B0503020204020204" charset="-122"/>
                <a:ea typeface="宋体" panose="02010600030101010101" pitchFamily="2" charset="-122"/>
              </a:rPr>
              <a:t>重复上述过程，直到所有第</a:t>
            </a:r>
            <a:r>
              <a:rPr lang="en-US" altLang="zh-CN" sz="2400">
                <a:latin typeface="微软雅黑" panose="020B0503020204020204" charset="-122"/>
                <a:ea typeface="宋体" panose="02010600030101010101" pitchFamily="2" charset="-122"/>
              </a:rPr>
              <a:t>2</a:t>
            </a:r>
            <a:r>
              <a:rPr lang="zh-CN" altLang="en-US" sz="2400">
                <a:latin typeface="微软雅黑" panose="020B0503020204020204" charset="-122"/>
                <a:ea typeface="宋体" panose="02010600030101010101" pitchFamily="2" charset="-122"/>
              </a:rPr>
              <a:t>，</a:t>
            </a:r>
            <a:r>
              <a:rPr lang="en-US" altLang="zh-CN" sz="2400">
                <a:latin typeface="微软雅黑" panose="020B0503020204020204" charset="-122"/>
                <a:ea typeface="宋体" panose="02010600030101010101" pitchFamily="2" charset="-122"/>
              </a:rPr>
              <a:t>3</a:t>
            </a:r>
            <a:r>
              <a:rPr lang="zh-CN" altLang="en-US" sz="2400">
                <a:latin typeface="微软雅黑" panose="020B0503020204020204" charset="-122"/>
                <a:ea typeface="宋体" panose="02010600030101010101" pitchFamily="2" charset="-122"/>
              </a:rPr>
              <a:t>列子集全部出现在第一列为止</a:t>
            </a:r>
            <a:endParaRPr lang="en-GB" altLang="zh-CN" sz="2400">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1714">
                                            <p:txEl>
                                              <p:charRg st="0" end="30"/>
                                            </p:txEl>
                                          </p:spTgt>
                                        </p:tgtEl>
                                        <p:attrNameLst>
                                          <p:attrName>style.visibility</p:attrName>
                                        </p:attrNameLst>
                                      </p:cBhvr>
                                      <p:to>
                                        <p:strVal val="visible"/>
                                      </p:to>
                                    </p:set>
                                    <p:animEffect transition="in" filter="wipe(left)">
                                      <p:cBhvr>
                                        <p:cTn id="7" dur="500"/>
                                        <p:tgtEl>
                                          <p:spTgt spid="371714">
                                            <p:txEl>
                                              <p:charRg st="0"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17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1732">
                                            <p:txEl>
                                              <p:charRg st="0" end="3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17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17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717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1732">
                                            <p:txEl>
                                              <p:charRg st="38" end="10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717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717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717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1732">
                                            <p:txEl>
                                              <p:charRg st="105" end="13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17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717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71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build="p"/>
      <p:bldP spid="371715" grpId="0"/>
      <p:bldP spid="371716" grpId="0"/>
      <p:bldP spid="371717" grpId="0"/>
      <p:bldP spid="371718" grpId="0"/>
      <p:bldP spid="371719" grpId="0"/>
      <p:bldP spid="371720" grpId="0"/>
      <p:bldP spid="371721" grpId="0"/>
      <p:bldP spid="371722" grpId="0"/>
      <p:bldP spid="371723" grpId="0"/>
      <p:bldP spid="37173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5602" name="Rectangle 42"/>
          <p:cNvSpPr>
            <a:spLocks noGrp="1"/>
          </p:cNvSpPr>
          <p:nvPr>
            <p:ph type="title"/>
          </p:nvPr>
        </p:nvSpPr>
        <p:spPr>
          <a:xfrm>
            <a:off x="457200" y="457200"/>
            <a:ext cx="8229600" cy="884238"/>
          </a:xfrm>
          <a:ln/>
        </p:spPr>
        <p:txBody>
          <a:bodyPr vert="horz" wrap="square" lIns="91440" tIns="45720" rIns="91440" bIns="45720" anchor="ctr" anchorCtr="0"/>
          <a:p>
            <a:pPr eaLnBrk="1" hangingPunct="1"/>
            <a:r>
              <a:rPr lang="zh-CN" altLang="en-US">
                <a:ea typeface="宋体" panose="02010600030101010101" pitchFamily="2" charset="-122"/>
              </a:rPr>
              <a:t>确定化</a:t>
            </a:r>
            <a:endParaRPr lang="zh-CN" altLang="en-US">
              <a:ea typeface="宋体" panose="02010600030101010101" pitchFamily="2" charset="-122"/>
            </a:endParaRPr>
          </a:p>
        </p:txBody>
      </p:sp>
      <p:graphicFrame>
        <p:nvGraphicFramePr>
          <p:cNvPr id="277612" name="Group 108"/>
          <p:cNvGraphicFramePr>
            <a:graphicFrameLocks noGrp="1"/>
          </p:cNvGraphicFramePr>
          <p:nvPr/>
        </p:nvGraphicFramePr>
        <p:xfrm>
          <a:off x="2700338" y="3357563"/>
          <a:ext cx="3887788" cy="2957513"/>
        </p:xfrm>
        <a:graphic>
          <a:graphicData uri="http://schemas.openxmlformats.org/drawingml/2006/table">
            <a:tbl>
              <a:tblPr/>
              <a:tblGrid>
                <a:gridCol w="1511300"/>
                <a:gridCol w="1152525"/>
                <a:gridCol w="1223962"/>
              </a:tblGrid>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GB"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0</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{X}</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{2,3,4,Y}</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91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{2,3,4,Y}</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77588" name="Group 84"/>
          <p:cNvGrpSpPr/>
          <p:nvPr/>
        </p:nvGrpSpPr>
        <p:grpSpPr>
          <a:xfrm>
            <a:off x="1258888" y="1125538"/>
            <a:ext cx="6985000" cy="2041525"/>
            <a:chOff x="793" y="2462"/>
            <a:chExt cx="4400" cy="1286"/>
          </a:xfrm>
        </p:grpSpPr>
        <p:sp>
          <p:nvSpPr>
            <p:cNvPr id="25642" name="Oval 85"/>
            <p:cNvSpPr/>
            <p:nvPr/>
          </p:nvSpPr>
          <p:spPr>
            <a:xfrm>
              <a:off x="793"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X</a:t>
              </a:r>
              <a:endParaRPr lang="en-GB" altLang="zh-CN" sz="2400">
                <a:latin typeface="Arial" panose="020B0604020202020204" pitchFamily="34" charset="0"/>
                <a:ea typeface="宋体" panose="02010600030101010101" pitchFamily="2" charset="-122"/>
              </a:endParaRPr>
            </a:p>
          </p:txBody>
        </p:sp>
        <p:sp>
          <p:nvSpPr>
            <p:cNvPr id="25643" name="Oval 86"/>
            <p:cNvSpPr/>
            <p:nvPr/>
          </p:nvSpPr>
          <p:spPr>
            <a:xfrm>
              <a:off x="1476"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5644" name="Oval 87"/>
            <p:cNvSpPr/>
            <p:nvPr/>
          </p:nvSpPr>
          <p:spPr>
            <a:xfrm>
              <a:off x="2159"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2</a:t>
              </a:r>
              <a:endParaRPr lang="en-GB" altLang="zh-CN" sz="2400">
                <a:latin typeface="Arial" panose="020B0604020202020204" pitchFamily="34" charset="0"/>
                <a:ea typeface="宋体" panose="02010600030101010101" pitchFamily="2" charset="-122"/>
              </a:endParaRPr>
            </a:p>
          </p:txBody>
        </p:sp>
        <p:sp>
          <p:nvSpPr>
            <p:cNvPr id="25645" name="Oval 88"/>
            <p:cNvSpPr/>
            <p:nvPr/>
          </p:nvSpPr>
          <p:spPr>
            <a:xfrm>
              <a:off x="2917" y="2916"/>
              <a:ext cx="304"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3</a:t>
              </a:r>
              <a:endParaRPr lang="en-GB" altLang="zh-CN" sz="2400">
                <a:latin typeface="Arial" panose="020B0604020202020204" pitchFamily="34" charset="0"/>
                <a:ea typeface="宋体" panose="02010600030101010101" pitchFamily="2" charset="-122"/>
              </a:endParaRPr>
            </a:p>
          </p:txBody>
        </p:sp>
        <p:sp>
          <p:nvSpPr>
            <p:cNvPr id="25646" name="Oval 89"/>
            <p:cNvSpPr/>
            <p:nvPr/>
          </p:nvSpPr>
          <p:spPr>
            <a:xfrm>
              <a:off x="3600"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4</a:t>
              </a:r>
              <a:endParaRPr lang="en-GB" altLang="zh-CN" sz="2400">
                <a:latin typeface="Arial" panose="020B0604020202020204" pitchFamily="34" charset="0"/>
                <a:ea typeface="宋体" panose="02010600030101010101" pitchFamily="2" charset="-122"/>
              </a:endParaRPr>
            </a:p>
          </p:txBody>
        </p:sp>
        <p:sp>
          <p:nvSpPr>
            <p:cNvPr id="25647" name="Oval 90"/>
            <p:cNvSpPr/>
            <p:nvPr/>
          </p:nvSpPr>
          <p:spPr>
            <a:xfrm>
              <a:off x="4890" y="2916"/>
              <a:ext cx="303" cy="327"/>
            </a:xfrm>
            <a:prstGeom prst="ellipse">
              <a:avLst/>
            </a:prstGeom>
            <a:solidFill>
              <a:srgbClr val="FFFFFF"/>
            </a:solidFill>
            <a:ln w="63500" cap="flat" cmpd="dbl">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Y</a:t>
              </a:r>
              <a:endParaRPr lang="en-GB" altLang="zh-CN" sz="2400">
                <a:latin typeface="Arial" panose="020B0604020202020204" pitchFamily="34" charset="0"/>
                <a:ea typeface="宋体" panose="02010600030101010101" pitchFamily="2" charset="-122"/>
              </a:endParaRPr>
            </a:p>
          </p:txBody>
        </p:sp>
        <p:sp>
          <p:nvSpPr>
            <p:cNvPr id="25648" name="Oval 91"/>
            <p:cNvSpPr/>
            <p:nvPr/>
          </p:nvSpPr>
          <p:spPr>
            <a:xfrm>
              <a:off x="4283" y="2916"/>
              <a:ext cx="303" cy="317"/>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5</a:t>
              </a:r>
              <a:endParaRPr lang="en-GB" altLang="zh-CN" sz="2400">
                <a:latin typeface="Arial" panose="020B0604020202020204" pitchFamily="34" charset="0"/>
                <a:ea typeface="宋体" panose="02010600030101010101" pitchFamily="2" charset="-122"/>
              </a:endParaRPr>
            </a:p>
          </p:txBody>
        </p:sp>
        <p:sp>
          <p:nvSpPr>
            <p:cNvPr id="25649" name="Line 92"/>
            <p:cNvSpPr/>
            <p:nvPr/>
          </p:nvSpPr>
          <p:spPr>
            <a:xfrm>
              <a:off x="1096" y="3075"/>
              <a:ext cx="380" cy="0"/>
            </a:xfrm>
            <a:prstGeom prst="line">
              <a:avLst/>
            </a:prstGeom>
            <a:ln w="28575" cap="flat" cmpd="sng">
              <a:solidFill>
                <a:srgbClr val="000000"/>
              </a:solidFill>
              <a:prstDash val="solid"/>
              <a:round/>
              <a:headEnd type="none" w="med" len="med"/>
              <a:tailEnd type="stealth" w="lg" len="lg"/>
            </a:ln>
          </p:spPr>
        </p:sp>
        <p:sp>
          <p:nvSpPr>
            <p:cNvPr id="25650" name="Line 93"/>
            <p:cNvSpPr/>
            <p:nvPr/>
          </p:nvSpPr>
          <p:spPr>
            <a:xfrm>
              <a:off x="1779" y="3075"/>
              <a:ext cx="380" cy="0"/>
            </a:xfrm>
            <a:prstGeom prst="line">
              <a:avLst/>
            </a:prstGeom>
            <a:ln w="28575" cap="flat" cmpd="sng">
              <a:solidFill>
                <a:srgbClr val="000000"/>
              </a:solidFill>
              <a:prstDash val="solid"/>
              <a:round/>
              <a:headEnd type="none" w="med" len="med"/>
              <a:tailEnd type="stealth" w="lg" len="lg"/>
            </a:ln>
          </p:spPr>
        </p:sp>
        <p:sp>
          <p:nvSpPr>
            <p:cNvPr id="25651" name="Line 94"/>
            <p:cNvSpPr/>
            <p:nvPr/>
          </p:nvSpPr>
          <p:spPr>
            <a:xfrm>
              <a:off x="2462" y="3075"/>
              <a:ext cx="455" cy="0"/>
            </a:xfrm>
            <a:prstGeom prst="line">
              <a:avLst/>
            </a:prstGeom>
            <a:ln w="28575" cap="flat" cmpd="sng">
              <a:solidFill>
                <a:srgbClr val="000000"/>
              </a:solidFill>
              <a:prstDash val="solid"/>
              <a:round/>
              <a:headEnd type="none" w="med" len="med"/>
              <a:tailEnd type="stealth" w="lg" len="lg"/>
            </a:ln>
          </p:spPr>
        </p:sp>
        <p:sp>
          <p:nvSpPr>
            <p:cNvPr id="25652" name="Line 95"/>
            <p:cNvSpPr/>
            <p:nvPr/>
          </p:nvSpPr>
          <p:spPr>
            <a:xfrm>
              <a:off x="3221" y="3075"/>
              <a:ext cx="379" cy="0"/>
            </a:xfrm>
            <a:prstGeom prst="line">
              <a:avLst/>
            </a:prstGeom>
            <a:ln w="28575" cap="flat" cmpd="sng">
              <a:solidFill>
                <a:srgbClr val="000000"/>
              </a:solidFill>
              <a:prstDash val="solid"/>
              <a:round/>
              <a:headEnd type="none" w="med" len="med"/>
              <a:tailEnd type="stealth" w="lg" len="lg"/>
            </a:ln>
          </p:spPr>
        </p:sp>
        <p:sp>
          <p:nvSpPr>
            <p:cNvPr id="25653" name="Line 96"/>
            <p:cNvSpPr/>
            <p:nvPr/>
          </p:nvSpPr>
          <p:spPr>
            <a:xfrm>
              <a:off x="3903" y="3075"/>
              <a:ext cx="380" cy="0"/>
            </a:xfrm>
            <a:prstGeom prst="line">
              <a:avLst/>
            </a:prstGeom>
            <a:ln w="28575" cap="flat" cmpd="sng">
              <a:solidFill>
                <a:srgbClr val="000000"/>
              </a:solidFill>
              <a:prstDash val="solid"/>
              <a:round/>
              <a:headEnd type="none" w="med" len="med"/>
              <a:tailEnd type="stealth" w="lg" len="lg"/>
            </a:ln>
          </p:spPr>
        </p:sp>
        <p:sp>
          <p:nvSpPr>
            <p:cNvPr id="25654" name="Line 97"/>
            <p:cNvSpPr/>
            <p:nvPr/>
          </p:nvSpPr>
          <p:spPr>
            <a:xfrm>
              <a:off x="4586" y="3075"/>
              <a:ext cx="304" cy="0"/>
            </a:xfrm>
            <a:prstGeom prst="line">
              <a:avLst/>
            </a:prstGeom>
            <a:ln w="28575" cap="flat" cmpd="sng">
              <a:solidFill>
                <a:srgbClr val="000000"/>
              </a:solidFill>
              <a:prstDash val="solid"/>
              <a:round/>
              <a:headEnd type="none" w="med" len="med"/>
              <a:tailEnd type="stealth" w="lg" len="lg"/>
            </a:ln>
          </p:spPr>
        </p:sp>
        <p:sp>
          <p:nvSpPr>
            <p:cNvPr id="25655" name="Freeform 98"/>
            <p:cNvSpPr/>
            <p:nvPr/>
          </p:nvSpPr>
          <p:spPr>
            <a:xfrm>
              <a:off x="2159" y="2598"/>
              <a:ext cx="303" cy="397"/>
            </a:xfrm>
            <a:custGeom>
              <a:avLst/>
              <a:gdLst/>
              <a:ahLst/>
              <a:cxnLst>
                <a:cxn ang="0">
                  <a:pos x="12" y="22"/>
                </a:cxn>
                <a:cxn ang="0">
                  <a:pos x="6" y="0"/>
                </a:cxn>
                <a:cxn ang="0">
                  <a:pos x="0" y="22"/>
                </a:cxn>
              </a:cxnLst>
              <a:pathLst>
                <a:path w="480" h="600">
                  <a:moveTo>
                    <a:pt x="480" y="600"/>
                  </a:moveTo>
                  <a:cubicBezTo>
                    <a:pt x="400" y="300"/>
                    <a:pt x="320" y="0"/>
                    <a:pt x="240" y="0"/>
                  </a:cubicBezTo>
                  <a:cubicBezTo>
                    <a:pt x="160" y="0"/>
                    <a:pt x="80" y="300"/>
                    <a:pt x="0" y="60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5656" name="Freeform 99"/>
            <p:cNvSpPr/>
            <p:nvPr/>
          </p:nvSpPr>
          <p:spPr>
            <a:xfrm>
              <a:off x="2159" y="3154"/>
              <a:ext cx="303" cy="397"/>
            </a:xfrm>
            <a:custGeom>
              <a:avLst/>
              <a:gdLst/>
              <a:ahLst/>
              <a:cxnLst>
                <a:cxn ang="0">
                  <a:pos x="12" y="0"/>
                </a:cxn>
                <a:cxn ang="0">
                  <a:pos x="6" y="22"/>
                </a:cxn>
                <a:cxn ang="0">
                  <a:pos x="0" y="0"/>
                </a:cxn>
              </a:cxnLst>
              <a:pathLst>
                <a:path w="480" h="600">
                  <a:moveTo>
                    <a:pt x="480" y="0"/>
                  </a:moveTo>
                  <a:cubicBezTo>
                    <a:pt x="400" y="300"/>
                    <a:pt x="320" y="600"/>
                    <a:pt x="240" y="600"/>
                  </a:cubicBezTo>
                  <a:cubicBezTo>
                    <a:pt x="160" y="600"/>
                    <a:pt x="80" y="300"/>
                    <a:pt x="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5657" name="Text Box 100"/>
            <p:cNvSpPr txBox="1"/>
            <p:nvPr/>
          </p:nvSpPr>
          <p:spPr>
            <a:xfrm>
              <a:off x="1111"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5658" name="Text Box 101"/>
            <p:cNvSpPr txBox="1"/>
            <p:nvPr/>
          </p:nvSpPr>
          <p:spPr>
            <a:xfrm>
              <a:off x="1795" y="2809"/>
              <a:ext cx="200"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sym typeface="Symbol" panose="05050102010706020507" pitchFamily="18" charset="2"/>
                </a:rPr>
                <a:t></a:t>
              </a:r>
              <a:endParaRPr lang="en-GB" altLang="zh-CN" sz="2400">
                <a:latin typeface="Arial" panose="020B0604020202020204" pitchFamily="34" charset="0"/>
                <a:ea typeface="宋体" panose="02010600030101010101" pitchFamily="2" charset="-122"/>
                <a:sym typeface="Symbol" panose="05050102010706020507" pitchFamily="18" charset="2"/>
              </a:endParaRPr>
            </a:p>
          </p:txBody>
        </p:sp>
        <p:sp>
          <p:nvSpPr>
            <p:cNvPr id="25659" name="Text Box 102"/>
            <p:cNvSpPr txBox="1"/>
            <p:nvPr/>
          </p:nvSpPr>
          <p:spPr>
            <a:xfrm>
              <a:off x="2517" y="2809"/>
              <a:ext cx="200"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sym typeface="Symbol" panose="05050102010706020507" pitchFamily="18" charset="2"/>
                </a:rPr>
                <a:t></a:t>
              </a:r>
              <a:endParaRPr lang="en-GB" altLang="zh-CN" sz="2400">
                <a:latin typeface="Arial" panose="020B0604020202020204" pitchFamily="34" charset="0"/>
                <a:ea typeface="宋体" panose="02010600030101010101" pitchFamily="2" charset="-122"/>
                <a:sym typeface="Symbol" panose="05050102010706020507" pitchFamily="18" charset="2"/>
              </a:endParaRPr>
            </a:p>
          </p:txBody>
        </p:sp>
        <p:sp>
          <p:nvSpPr>
            <p:cNvPr id="25660" name="Text Box 103"/>
            <p:cNvSpPr txBox="1"/>
            <p:nvPr/>
          </p:nvSpPr>
          <p:spPr>
            <a:xfrm>
              <a:off x="3201"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5661" name="Text Box 104"/>
            <p:cNvSpPr txBox="1"/>
            <p:nvPr/>
          </p:nvSpPr>
          <p:spPr>
            <a:xfrm>
              <a:off x="3878"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5662" name="Text Box 105"/>
            <p:cNvSpPr txBox="1"/>
            <p:nvPr/>
          </p:nvSpPr>
          <p:spPr>
            <a:xfrm>
              <a:off x="4562" y="280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5663" name="Text Box 106"/>
            <p:cNvSpPr txBox="1"/>
            <p:nvPr/>
          </p:nvSpPr>
          <p:spPr>
            <a:xfrm>
              <a:off x="2336" y="3460"/>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5664" name="Text Box 107"/>
            <p:cNvSpPr txBox="1"/>
            <p:nvPr/>
          </p:nvSpPr>
          <p:spPr>
            <a:xfrm>
              <a:off x="2381" y="2462"/>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6626" name="Rectangle 2"/>
          <p:cNvSpPr>
            <a:spLocks noGrp="1"/>
          </p:cNvSpPr>
          <p:nvPr>
            <p:ph type="title"/>
          </p:nvPr>
        </p:nvSpPr>
        <p:spPr>
          <a:xfrm>
            <a:off x="457200" y="457200"/>
            <a:ext cx="8229600" cy="884238"/>
          </a:xfrm>
          <a:ln/>
        </p:spPr>
        <p:txBody>
          <a:bodyPr vert="horz" wrap="square" lIns="91440" tIns="45720" rIns="91440" bIns="45720" anchor="ctr" anchorCtr="0"/>
          <a:p>
            <a:pPr eaLnBrk="1" hangingPunct="1"/>
            <a:r>
              <a:rPr lang="zh-CN" altLang="en-US">
                <a:ea typeface="宋体" panose="02010600030101010101" pitchFamily="2" charset="-122"/>
              </a:rPr>
              <a:t>确定化</a:t>
            </a:r>
            <a:endParaRPr lang="zh-CN" altLang="en-US">
              <a:ea typeface="宋体" panose="02010600030101010101" pitchFamily="2" charset="-122"/>
            </a:endParaRPr>
          </a:p>
        </p:txBody>
      </p:sp>
      <p:graphicFrame>
        <p:nvGraphicFramePr>
          <p:cNvPr id="368643" name="Group 3"/>
          <p:cNvGraphicFramePr>
            <a:graphicFrameLocks noGrp="1"/>
          </p:cNvGraphicFramePr>
          <p:nvPr/>
        </p:nvGraphicFramePr>
        <p:xfrm>
          <a:off x="4284663" y="765175"/>
          <a:ext cx="3887788" cy="2957513"/>
        </p:xfrm>
        <a:graphic>
          <a:graphicData uri="http://schemas.openxmlformats.org/drawingml/2006/table">
            <a:tbl>
              <a:tblPr/>
              <a:tblGrid>
                <a:gridCol w="1511300"/>
                <a:gridCol w="1152525"/>
                <a:gridCol w="1223962"/>
              </a:tblGrid>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GB"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0</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{X}</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rPr>
                        <a:t></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sym typeface="Symbol" panose="05050102010706020507" pitchFamily="18" charset="2"/>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{1,2,3}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{2,3,4,Y}</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91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{2,3,4,Y}</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{2,3,5}</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rPr>
                        <a:t>{2,3,4,}</a:t>
                      </a:r>
                      <a:endParaRPr kumimoji="0" lang="zh-CN" altLang="zh-CN" sz="2400" b="0" i="0" u="none" strike="noStrike" cap="none" normalizeH="0" baseline="0">
                        <a:ln>
                          <a:noFill/>
                        </a:ln>
                        <a:solidFill>
                          <a:schemeClr val="tx1"/>
                        </a:solidFill>
                        <a:effectLst/>
                        <a:latin typeface="微软雅黑" panose="020B0503020204020204" charset="-122"/>
                        <a:ea typeface="宋体" panose="02010600030101010101" pitchFamily="2" charset="-122"/>
                        <a:cs typeface="Times New Roman" panose="02020603050405020304" pitchFamily="18" charset="0"/>
                      </a:endParaRPr>
                    </a:p>
                  </a:txBody>
                  <a:tcPr marL="17780" marR="177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368681" name="Group 41"/>
          <p:cNvGrpSpPr/>
          <p:nvPr/>
        </p:nvGrpSpPr>
        <p:grpSpPr>
          <a:xfrm>
            <a:off x="2195513" y="3810000"/>
            <a:ext cx="6769100" cy="3048000"/>
            <a:chOff x="431" y="2069"/>
            <a:chExt cx="4264" cy="1920"/>
          </a:xfrm>
        </p:grpSpPr>
        <p:sp>
          <p:nvSpPr>
            <p:cNvPr id="26666" name="Oval 42"/>
            <p:cNvSpPr/>
            <p:nvPr/>
          </p:nvSpPr>
          <p:spPr>
            <a:xfrm>
              <a:off x="4121" y="3173"/>
              <a:ext cx="328" cy="321"/>
            </a:xfrm>
            <a:prstGeom prst="ellipse">
              <a:avLst/>
            </a:prstGeom>
            <a:solidFill>
              <a:srgbClr val="FFFFFF"/>
            </a:solidFill>
            <a:ln w="63500" cap="flat" cmpd="dbl">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6</a:t>
              </a:r>
              <a:endParaRPr lang="en-GB" altLang="zh-CN" sz="2400">
                <a:latin typeface="Tahoma" panose="020B0604030504040204" pitchFamily="34" charset="0"/>
                <a:ea typeface="宋体" panose="02010600030101010101" pitchFamily="2" charset="-122"/>
              </a:endParaRPr>
            </a:p>
          </p:txBody>
        </p:sp>
        <p:sp>
          <p:nvSpPr>
            <p:cNvPr id="26667" name="Oval 43"/>
            <p:cNvSpPr/>
            <p:nvPr/>
          </p:nvSpPr>
          <p:spPr>
            <a:xfrm>
              <a:off x="431"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0</a:t>
              </a:r>
              <a:endParaRPr lang="en-GB" altLang="zh-CN" sz="2400">
                <a:latin typeface="Tahoma" panose="020B0604030504040204" pitchFamily="34" charset="0"/>
                <a:ea typeface="宋体" panose="02010600030101010101" pitchFamily="2" charset="-122"/>
              </a:endParaRPr>
            </a:p>
          </p:txBody>
        </p:sp>
        <p:sp>
          <p:nvSpPr>
            <p:cNvPr id="26668" name="Oval 44"/>
            <p:cNvSpPr/>
            <p:nvPr/>
          </p:nvSpPr>
          <p:spPr>
            <a:xfrm>
              <a:off x="759" y="3098"/>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1</a:t>
              </a:r>
              <a:endParaRPr lang="en-GB" altLang="zh-CN" sz="2400">
                <a:latin typeface="Tahoma" panose="020B0604030504040204" pitchFamily="34" charset="0"/>
                <a:ea typeface="宋体" panose="02010600030101010101" pitchFamily="2" charset="-122"/>
              </a:endParaRPr>
            </a:p>
          </p:txBody>
        </p:sp>
        <p:sp>
          <p:nvSpPr>
            <p:cNvPr id="26669" name="Oval 45"/>
            <p:cNvSpPr/>
            <p:nvPr/>
          </p:nvSpPr>
          <p:spPr>
            <a:xfrm>
              <a:off x="1333"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2</a:t>
              </a:r>
              <a:endParaRPr lang="en-GB" altLang="zh-CN" sz="2400">
                <a:latin typeface="Tahoma" panose="020B0604030504040204" pitchFamily="34" charset="0"/>
                <a:ea typeface="宋体" panose="02010600030101010101" pitchFamily="2" charset="-122"/>
              </a:endParaRPr>
            </a:p>
          </p:txBody>
        </p:sp>
        <p:sp>
          <p:nvSpPr>
            <p:cNvPr id="26670" name="Oval 46"/>
            <p:cNvSpPr/>
            <p:nvPr/>
          </p:nvSpPr>
          <p:spPr>
            <a:xfrm>
              <a:off x="2235"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3</a:t>
              </a:r>
              <a:endParaRPr lang="en-GB" altLang="zh-CN" sz="2400">
                <a:latin typeface="Tahoma" panose="020B0604030504040204" pitchFamily="34" charset="0"/>
                <a:ea typeface="宋体" panose="02010600030101010101" pitchFamily="2" charset="-122"/>
              </a:endParaRPr>
            </a:p>
          </p:txBody>
        </p:sp>
        <p:sp>
          <p:nvSpPr>
            <p:cNvPr id="26671" name="Oval 47"/>
            <p:cNvSpPr/>
            <p:nvPr/>
          </p:nvSpPr>
          <p:spPr>
            <a:xfrm>
              <a:off x="3219" y="3173"/>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5</a:t>
              </a:r>
              <a:endParaRPr lang="en-GB" altLang="zh-CN" sz="2400">
                <a:latin typeface="Tahoma" panose="020B0604030504040204" pitchFamily="34" charset="0"/>
                <a:ea typeface="宋体" panose="02010600030101010101" pitchFamily="2" charset="-122"/>
              </a:endParaRPr>
            </a:p>
          </p:txBody>
        </p:sp>
        <p:sp>
          <p:nvSpPr>
            <p:cNvPr id="26672" name="Oval 48"/>
            <p:cNvSpPr/>
            <p:nvPr/>
          </p:nvSpPr>
          <p:spPr>
            <a:xfrm>
              <a:off x="2235" y="3173"/>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4</a:t>
              </a:r>
              <a:endParaRPr lang="en-GB" altLang="zh-CN" sz="2400">
                <a:latin typeface="Tahoma" panose="020B0604030504040204" pitchFamily="34" charset="0"/>
                <a:ea typeface="宋体" panose="02010600030101010101" pitchFamily="2" charset="-122"/>
              </a:endParaRPr>
            </a:p>
          </p:txBody>
        </p:sp>
        <p:sp>
          <p:nvSpPr>
            <p:cNvPr id="26673" name="Line 49"/>
            <p:cNvSpPr/>
            <p:nvPr/>
          </p:nvSpPr>
          <p:spPr>
            <a:xfrm>
              <a:off x="759" y="2713"/>
              <a:ext cx="574" cy="0"/>
            </a:xfrm>
            <a:prstGeom prst="line">
              <a:avLst/>
            </a:prstGeom>
            <a:ln w="28575" cap="flat" cmpd="sng">
              <a:solidFill>
                <a:srgbClr val="000000"/>
              </a:solidFill>
              <a:prstDash val="solid"/>
              <a:round/>
              <a:headEnd type="none" w="med" len="med"/>
              <a:tailEnd type="stealth" w="lg" len="lg"/>
            </a:ln>
          </p:spPr>
        </p:sp>
        <p:sp>
          <p:nvSpPr>
            <p:cNvPr id="26674" name="Line 50"/>
            <p:cNvSpPr/>
            <p:nvPr/>
          </p:nvSpPr>
          <p:spPr>
            <a:xfrm>
              <a:off x="1661" y="2713"/>
              <a:ext cx="574" cy="0"/>
            </a:xfrm>
            <a:prstGeom prst="line">
              <a:avLst/>
            </a:prstGeom>
            <a:ln w="28575" cap="flat" cmpd="sng">
              <a:solidFill>
                <a:srgbClr val="000000"/>
              </a:solidFill>
              <a:prstDash val="solid"/>
              <a:round/>
              <a:headEnd type="none" w="med" len="med"/>
              <a:tailEnd type="stealth" w="lg" len="lg"/>
            </a:ln>
          </p:spPr>
        </p:sp>
        <p:sp>
          <p:nvSpPr>
            <p:cNvPr id="26675" name="Line 51"/>
            <p:cNvSpPr/>
            <p:nvPr/>
          </p:nvSpPr>
          <p:spPr>
            <a:xfrm>
              <a:off x="677" y="2867"/>
              <a:ext cx="164" cy="233"/>
            </a:xfrm>
            <a:prstGeom prst="line">
              <a:avLst/>
            </a:prstGeom>
            <a:ln w="28575" cap="flat" cmpd="sng">
              <a:solidFill>
                <a:srgbClr val="000000"/>
              </a:solidFill>
              <a:prstDash val="solid"/>
              <a:round/>
              <a:headEnd type="none" w="med" len="med"/>
              <a:tailEnd type="stealth" w="lg" len="lg"/>
            </a:ln>
          </p:spPr>
        </p:sp>
        <p:sp>
          <p:nvSpPr>
            <p:cNvPr id="26676" name="Line 52"/>
            <p:cNvSpPr/>
            <p:nvPr/>
          </p:nvSpPr>
          <p:spPr>
            <a:xfrm>
              <a:off x="1579" y="2867"/>
              <a:ext cx="656" cy="388"/>
            </a:xfrm>
            <a:prstGeom prst="line">
              <a:avLst/>
            </a:prstGeom>
            <a:ln w="28575" cap="flat" cmpd="sng">
              <a:solidFill>
                <a:srgbClr val="000000"/>
              </a:solidFill>
              <a:prstDash val="solid"/>
              <a:round/>
              <a:headEnd type="none" w="med" len="med"/>
              <a:tailEnd type="stealth" w="lg" len="lg"/>
            </a:ln>
          </p:spPr>
        </p:sp>
        <p:sp>
          <p:nvSpPr>
            <p:cNvPr id="26677" name="Line 53"/>
            <p:cNvSpPr/>
            <p:nvPr/>
          </p:nvSpPr>
          <p:spPr>
            <a:xfrm>
              <a:off x="2563" y="3328"/>
              <a:ext cx="656" cy="0"/>
            </a:xfrm>
            <a:prstGeom prst="line">
              <a:avLst/>
            </a:prstGeom>
            <a:ln w="28575" cap="flat" cmpd="sng">
              <a:solidFill>
                <a:srgbClr val="000000"/>
              </a:solidFill>
              <a:prstDash val="solid"/>
              <a:round/>
              <a:headEnd type="none" w="med" len="med"/>
              <a:tailEnd type="stealth" w="lg" len="lg"/>
            </a:ln>
          </p:spPr>
        </p:sp>
        <p:sp>
          <p:nvSpPr>
            <p:cNvPr id="26678" name="Line 54"/>
            <p:cNvSpPr/>
            <p:nvPr/>
          </p:nvSpPr>
          <p:spPr>
            <a:xfrm>
              <a:off x="3547" y="3328"/>
              <a:ext cx="574" cy="0"/>
            </a:xfrm>
            <a:prstGeom prst="line">
              <a:avLst/>
            </a:prstGeom>
            <a:ln w="28575" cap="flat" cmpd="sng">
              <a:solidFill>
                <a:srgbClr val="000000"/>
              </a:solidFill>
              <a:prstDash val="solid"/>
              <a:round/>
              <a:headEnd type="none" w="med" len="med"/>
              <a:tailEnd type="stealth" w="lg" len="lg"/>
            </a:ln>
          </p:spPr>
        </p:sp>
        <p:sp>
          <p:nvSpPr>
            <p:cNvPr id="26679" name="Line 55"/>
            <p:cNvSpPr/>
            <p:nvPr/>
          </p:nvSpPr>
          <p:spPr>
            <a:xfrm flipH="1" flipV="1">
              <a:off x="2563" y="2713"/>
              <a:ext cx="820" cy="466"/>
            </a:xfrm>
            <a:prstGeom prst="line">
              <a:avLst/>
            </a:prstGeom>
            <a:ln w="28575" cap="flat" cmpd="sng">
              <a:solidFill>
                <a:srgbClr val="000000"/>
              </a:solidFill>
              <a:prstDash val="solid"/>
              <a:round/>
              <a:headEnd type="none" w="med" len="med"/>
              <a:tailEnd type="stealth" w="lg" len="lg"/>
            </a:ln>
          </p:spPr>
        </p:sp>
        <p:sp>
          <p:nvSpPr>
            <p:cNvPr id="26680" name="Line 56"/>
            <p:cNvSpPr/>
            <p:nvPr/>
          </p:nvSpPr>
          <p:spPr>
            <a:xfrm>
              <a:off x="2399" y="2867"/>
              <a:ext cx="0" cy="311"/>
            </a:xfrm>
            <a:prstGeom prst="line">
              <a:avLst/>
            </a:prstGeom>
            <a:ln w="28575" cap="flat" cmpd="sng">
              <a:solidFill>
                <a:srgbClr val="000000"/>
              </a:solidFill>
              <a:prstDash val="solid"/>
              <a:round/>
              <a:headEnd type="none" w="med" len="med"/>
              <a:tailEnd type="stealth" w="lg" len="lg"/>
            </a:ln>
          </p:spPr>
        </p:sp>
        <p:sp>
          <p:nvSpPr>
            <p:cNvPr id="26681" name="Line 57"/>
            <p:cNvSpPr/>
            <p:nvPr/>
          </p:nvSpPr>
          <p:spPr>
            <a:xfrm flipH="1">
              <a:off x="3547" y="3404"/>
              <a:ext cx="574" cy="0"/>
            </a:xfrm>
            <a:prstGeom prst="line">
              <a:avLst/>
            </a:prstGeom>
            <a:ln w="28575" cap="flat" cmpd="sng">
              <a:solidFill>
                <a:srgbClr val="000000"/>
              </a:solidFill>
              <a:prstDash val="solid"/>
              <a:round/>
              <a:headEnd type="none" w="med" len="med"/>
              <a:tailEnd type="stealth" w="lg" len="lg"/>
            </a:ln>
          </p:spPr>
        </p:sp>
        <p:sp>
          <p:nvSpPr>
            <p:cNvPr id="26682" name="Freeform 58"/>
            <p:cNvSpPr/>
            <p:nvPr/>
          </p:nvSpPr>
          <p:spPr>
            <a:xfrm>
              <a:off x="2399" y="3404"/>
              <a:ext cx="2296" cy="337"/>
            </a:xfrm>
            <a:custGeom>
              <a:avLst/>
              <a:gdLst/>
              <a:ahLst/>
              <a:cxnLst>
                <a:cxn ang="0">
                  <a:pos x="123" y="0"/>
                </a:cxn>
                <a:cxn ang="0">
                  <a:pos x="118" y="11"/>
                </a:cxn>
                <a:cxn ang="0">
                  <a:pos x="19" y="15"/>
                </a:cxn>
                <a:cxn ang="0">
                  <a:pos x="5" y="4"/>
                </a:cxn>
              </a:cxnLst>
              <a:pathLst>
                <a:path w="3440" h="520">
                  <a:moveTo>
                    <a:pt x="3120" y="0"/>
                  </a:moveTo>
                  <a:cubicBezTo>
                    <a:pt x="3280" y="140"/>
                    <a:pt x="3440" y="280"/>
                    <a:pt x="3000" y="360"/>
                  </a:cubicBezTo>
                  <a:cubicBezTo>
                    <a:pt x="2560" y="440"/>
                    <a:pt x="960" y="520"/>
                    <a:pt x="480" y="480"/>
                  </a:cubicBezTo>
                  <a:cubicBezTo>
                    <a:pt x="0" y="440"/>
                    <a:pt x="60" y="280"/>
                    <a:pt x="120" y="12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6683" name="Freeform 59"/>
            <p:cNvSpPr/>
            <p:nvPr/>
          </p:nvSpPr>
          <p:spPr>
            <a:xfrm>
              <a:off x="2235" y="2250"/>
              <a:ext cx="328" cy="389"/>
            </a:xfrm>
            <a:custGeom>
              <a:avLst/>
              <a:gdLst/>
              <a:ahLst/>
              <a:cxnLst>
                <a:cxn ang="0">
                  <a:pos x="23" y="19"/>
                </a:cxn>
                <a:cxn ang="0">
                  <a:pos x="17" y="0"/>
                </a:cxn>
                <a:cxn ang="0">
                  <a:pos x="0" y="19"/>
                </a:cxn>
              </a:cxnLst>
              <a:pathLst>
                <a:path w="480" h="600">
                  <a:moveTo>
                    <a:pt x="480" y="600"/>
                  </a:moveTo>
                  <a:cubicBezTo>
                    <a:pt x="460" y="300"/>
                    <a:pt x="440" y="0"/>
                    <a:pt x="360" y="0"/>
                  </a:cubicBezTo>
                  <a:cubicBezTo>
                    <a:pt x="280" y="0"/>
                    <a:pt x="140" y="300"/>
                    <a:pt x="0" y="60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6684" name="Freeform 60"/>
            <p:cNvSpPr/>
            <p:nvPr/>
          </p:nvSpPr>
          <p:spPr>
            <a:xfrm>
              <a:off x="2044" y="3404"/>
              <a:ext cx="355" cy="402"/>
            </a:xfrm>
            <a:custGeom>
              <a:avLst/>
              <a:gdLst/>
              <a:ahLst/>
              <a:cxnLst>
                <a:cxn ang="0">
                  <a:pos x="25" y="4"/>
                </a:cxn>
                <a:cxn ang="0">
                  <a:pos x="1" y="19"/>
                </a:cxn>
                <a:cxn ang="0">
                  <a:pos x="14" y="0"/>
                </a:cxn>
              </a:cxnLst>
              <a:pathLst>
                <a:path w="520" h="620">
                  <a:moveTo>
                    <a:pt x="520" y="120"/>
                  </a:moveTo>
                  <a:cubicBezTo>
                    <a:pt x="300" y="370"/>
                    <a:pt x="80" y="620"/>
                    <a:pt x="40" y="600"/>
                  </a:cubicBezTo>
                  <a:cubicBezTo>
                    <a:pt x="0" y="580"/>
                    <a:pt x="140" y="290"/>
                    <a:pt x="28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6685" name="Freeform 61"/>
            <p:cNvSpPr/>
            <p:nvPr/>
          </p:nvSpPr>
          <p:spPr>
            <a:xfrm>
              <a:off x="841" y="3404"/>
              <a:ext cx="244" cy="311"/>
            </a:xfrm>
            <a:custGeom>
              <a:avLst/>
              <a:gdLst/>
              <a:ahLst/>
              <a:cxnLst>
                <a:cxn ang="0">
                  <a:pos x="2" y="0"/>
                </a:cxn>
                <a:cxn ang="0">
                  <a:pos x="1" y="3"/>
                </a:cxn>
                <a:cxn ang="0">
                  <a:pos x="0" y="0"/>
                </a:cxn>
              </a:cxnLst>
              <a:pathLst>
                <a:path w="480" h="600">
                  <a:moveTo>
                    <a:pt x="480" y="0"/>
                  </a:moveTo>
                  <a:cubicBezTo>
                    <a:pt x="400" y="300"/>
                    <a:pt x="320" y="600"/>
                    <a:pt x="240" y="600"/>
                  </a:cubicBezTo>
                  <a:cubicBezTo>
                    <a:pt x="160" y="600"/>
                    <a:pt x="80" y="300"/>
                    <a:pt x="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6686" name="Freeform 62"/>
            <p:cNvSpPr/>
            <p:nvPr/>
          </p:nvSpPr>
          <p:spPr>
            <a:xfrm>
              <a:off x="923" y="2919"/>
              <a:ext cx="437" cy="336"/>
            </a:xfrm>
            <a:custGeom>
              <a:avLst/>
              <a:gdLst/>
              <a:ahLst/>
              <a:cxnLst>
                <a:cxn ang="0">
                  <a:pos x="12" y="16"/>
                </a:cxn>
                <a:cxn ang="0">
                  <a:pos x="29" y="1"/>
                </a:cxn>
                <a:cxn ang="0">
                  <a:pos x="0" y="9"/>
                </a:cxn>
              </a:cxnLst>
              <a:pathLst>
                <a:path w="640" h="520">
                  <a:moveTo>
                    <a:pt x="240" y="520"/>
                  </a:moveTo>
                  <a:cubicBezTo>
                    <a:pt x="440" y="300"/>
                    <a:pt x="640" y="80"/>
                    <a:pt x="600" y="40"/>
                  </a:cubicBezTo>
                  <a:cubicBezTo>
                    <a:pt x="560" y="0"/>
                    <a:pt x="280" y="140"/>
                    <a:pt x="0" y="28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6687" name="Text Box 63"/>
            <p:cNvSpPr txBox="1"/>
            <p:nvPr/>
          </p:nvSpPr>
          <p:spPr>
            <a:xfrm>
              <a:off x="884" y="2444"/>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88" name="Text Box 64"/>
            <p:cNvSpPr txBox="1"/>
            <p:nvPr/>
          </p:nvSpPr>
          <p:spPr>
            <a:xfrm>
              <a:off x="1792" y="244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89" name="Text Box 65"/>
            <p:cNvSpPr txBox="1"/>
            <p:nvPr/>
          </p:nvSpPr>
          <p:spPr>
            <a:xfrm>
              <a:off x="2517" y="206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90" name="Text Box 66"/>
            <p:cNvSpPr txBox="1"/>
            <p:nvPr/>
          </p:nvSpPr>
          <p:spPr>
            <a:xfrm>
              <a:off x="2971" y="274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91" name="Text Box 67"/>
            <p:cNvSpPr txBox="1"/>
            <p:nvPr/>
          </p:nvSpPr>
          <p:spPr>
            <a:xfrm>
              <a:off x="3697" y="3384"/>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92" name="Text Box 68"/>
            <p:cNvSpPr txBox="1"/>
            <p:nvPr/>
          </p:nvSpPr>
          <p:spPr>
            <a:xfrm>
              <a:off x="1247" y="2976"/>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93" name="Text Box 69"/>
            <p:cNvSpPr txBox="1"/>
            <p:nvPr/>
          </p:nvSpPr>
          <p:spPr>
            <a:xfrm>
              <a:off x="522" y="288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694" name="Text Box 70"/>
            <p:cNvSpPr txBox="1"/>
            <p:nvPr/>
          </p:nvSpPr>
          <p:spPr>
            <a:xfrm>
              <a:off x="975" y="356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95" name="Text Box 71"/>
            <p:cNvSpPr txBox="1"/>
            <p:nvPr/>
          </p:nvSpPr>
          <p:spPr>
            <a:xfrm>
              <a:off x="2381" y="288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96" name="Text Box 72"/>
            <p:cNvSpPr txBox="1"/>
            <p:nvPr/>
          </p:nvSpPr>
          <p:spPr>
            <a:xfrm>
              <a:off x="1792" y="2840"/>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97" name="Text Box 73"/>
            <p:cNvSpPr txBox="1"/>
            <p:nvPr/>
          </p:nvSpPr>
          <p:spPr>
            <a:xfrm>
              <a:off x="2154" y="361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98" name="Text Box 74"/>
            <p:cNvSpPr txBox="1"/>
            <p:nvPr/>
          </p:nvSpPr>
          <p:spPr>
            <a:xfrm>
              <a:off x="3107" y="370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6699" name="Text Box 75"/>
            <p:cNvSpPr txBox="1"/>
            <p:nvPr/>
          </p:nvSpPr>
          <p:spPr>
            <a:xfrm>
              <a:off x="2653" y="306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6700" name="Text Box 76"/>
            <p:cNvSpPr txBox="1"/>
            <p:nvPr/>
          </p:nvSpPr>
          <p:spPr>
            <a:xfrm>
              <a:off x="3696" y="309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69666" name="Rectangle 2"/>
          <p:cNvSpPr>
            <a:spLocks noGrp="1"/>
          </p:cNvSpPr>
          <p:nvPr>
            <p:ph idx="1"/>
          </p:nvPr>
        </p:nvSpPr>
        <p:spPr>
          <a:xfrm>
            <a:off x="539750" y="1628775"/>
            <a:ext cx="8070850" cy="4772025"/>
          </a:xfrm>
          <a:ln/>
        </p:spPr>
        <p:txBody>
          <a:bodyPr vert="horz" wrap="square" lIns="91440" tIns="45720" rIns="91440" bIns="45720" anchor="t" anchorCtr="0"/>
          <a:p>
            <a:pPr eaLnBrk="1" hangingPunct="1"/>
            <a:r>
              <a:rPr lang="zh-CN" altLang="en-US">
                <a:ea typeface="宋体" panose="02010600030101010101" pitchFamily="2" charset="-122"/>
              </a:rPr>
              <a:t>首先，把</a:t>
            </a:r>
            <a:r>
              <a:rPr lang="en-US" altLang="zh-CN">
                <a:ea typeface="宋体" panose="02010600030101010101" pitchFamily="2" charset="-122"/>
              </a:rPr>
              <a:t>S</a:t>
            </a:r>
            <a:r>
              <a:rPr lang="zh-CN" altLang="en-US">
                <a:ea typeface="宋体" panose="02010600030101010101" pitchFamily="2" charset="-122"/>
              </a:rPr>
              <a:t>划分为</a:t>
            </a:r>
            <a:r>
              <a:rPr lang="zh-CN" altLang="en-US">
                <a:solidFill>
                  <a:srgbClr val="3217BB"/>
                </a:solidFill>
                <a:ea typeface="宋体" panose="02010600030101010101" pitchFamily="2" charset="-122"/>
              </a:rPr>
              <a:t>终态</a:t>
            </a:r>
            <a:r>
              <a:rPr lang="zh-CN" altLang="en-US">
                <a:ea typeface="宋体" panose="02010600030101010101" pitchFamily="2" charset="-122"/>
              </a:rPr>
              <a:t>和</a:t>
            </a:r>
            <a:r>
              <a:rPr lang="zh-CN" altLang="en-US">
                <a:solidFill>
                  <a:srgbClr val="CC0000"/>
                </a:solidFill>
                <a:ea typeface="宋体" panose="02010600030101010101" pitchFamily="2" charset="-122"/>
              </a:rPr>
              <a:t>非终态</a:t>
            </a:r>
            <a:r>
              <a:rPr lang="zh-CN" altLang="en-US">
                <a:ea typeface="宋体" panose="02010600030101010101" pitchFamily="2" charset="-122"/>
              </a:rPr>
              <a:t>两个子集，形成基本划分</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 </a:t>
            </a:r>
            <a:endParaRPr lang="zh-CN" altLang="en-US">
              <a:ea typeface="宋体" panose="02010600030101010101" pitchFamily="2" charset="-122"/>
            </a:endParaRPr>
          </a:p>
          <a:p>
            <a:pPr eaLnBrk="1" hangingPunct="1">
              <a:spcBef>
                <a:spcPct val="30000"/>
              </a:spcBef>
            </a:pPr>
            <a:r>
              <a:rPr lang="zh-CN" altLang="en-US">
                <a:ea typeface="宋体" panose="02010600030101010101" pitchFamily="2" charset="-122"/>
              </a:rPr>
              <a:t>假定到某个时候，</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已含</a:t>
            </a:r>
            <a:r>
              <a:rPr lang="en-US" altLang="zh-CN">
                <a:ea typeface="宋体" panose="02010600030101010101" pitchFamily="2" charset="-122"/>
              </a:rPr>
              <a:t>m</a:t>
            </a:r>
            <a:r>
              <a:rPr lang="zh-CN" altLang="en-US">
                <a:ea typeface="宋体" panose="02010600030101010101" pitchFamily="2" charset="-122"/>
              </a:rPr>
              <a:t>个子集，记为</a:t>
            </a:r>
            <a:r>
              <a:rPr lang="zh-CN" altLang="en-US">
                <a:ea typeface="宋体" panose="02010600030101010101" pitchFamily="2" charset="-122"/>
                <a:sym typeface="Symbol" panose="05050102010706020507" pitchFamily="18" charset="2"/>
              </a:rPr>
              <a:t></a:t>
            </a:r>
            <a:r>
              <a:rPr lang="en-US" altLang="zh-CN">
                <a:ea typeface="宋体" panose="02010600030101010101" pitchFamily="2" charset="-122"/>
              </a:rPr>
              <a:t>={I</a:t>
            </a:r>
            <a:r>
              <a:rPr lang="en-US" altLang="zh-CN" baseline="30000">
                <a:ea typeface="宋体" panose="02010600030101010101" pitchFamily="2" charset="-122"/>
              </a:rPr>
              <a:t>(1)</a:t>
            </a:r>
            <a:r>
              <a:rPr lang="zh-CN" altLang="en-US">
                <a:ea typeface="宋体" panose="02010600030101010101" pitchFamily="2" charset="-122"/>
              </a:rPr>
              <a:t>，</a:t>
            </a:r>
            <a:r>
              <a:rPr lang="en-US" altLang="zh-CN">
                <a:ea typeface="宋体" panose="02010600030101010101" pitchFamily="2" charset="-122"/>
              </a:rPr>
              <a:t>I</a:t>
            </a:r>
            <a:r>
              <a:rPr lang="en-US" altLang="zh-CN" baseline="30000">
                <a:ea typeface="宋体" panose="02010600030101010101" pitchFamily="2" charset="-122"/>
              </a:rPr>
              <a:t>(2)</a:t>
            </a:r>
            <a:r>
              <a:rPr lang="zh-CN" altLang="en-US">
                <a:ea typeface="宋体" panose="02010600030101010101" pitchFamily="2" charset="-122"/>
              </a:rPr>
              <a:t>，</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a:t>
            </a:r>
            <a:r>
              <a:rPr lang="en-US" altLang="zh-CN">
                <a:ea typeface="宋体" panose="02010600030101010101" pitchFamily="2" charset="-122"/>
              </a:rPr>
              <a:t>I</a:t>
            </a:r>
            <a:r>
              <a:rPr lang="en-US" altLang="zh-CN" baseline="30000">
                <a:ea typeface="宋体" panose="02010600030101010101" pitchFamily="2" charset="-122"/>
              </a:rPr>
              <a:t>(m)</a:t>
            </a:r>
            <a:r>
              <a:rPr lang="en-US" altLang="zh-CN">
                <a:ea typeface="宋体" panose="02010600030101010101" pitchFamily="2" charset="-122"/>
              </a:rPr>
              <a:t>}</a:t>
            </a:r>
            <a:r>
              <a:rPr lang="zh-CN" altLang="en-US">
                <a:ea typeface="宋体" panose="02010600030101010101" pitchFamily="2" charset="-122"/>
              </a:rPr>
              <a:t>，检查</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中的每个子集看是否能进一步划分：</a:t>
            </a:r>
            <a:endParaRPr lang="zh-CN" altLang="en-US">
              <a:ea typeface="宋体" panose="02010600030101010101" pitchFamily="2" charset="-122"/>
            </a:endParaRPr>
          </a:p>
          <a:p>
            <a:pPr lvl="1" eaLnBrk="1" hangingPunct="1">
              <a:spcBef>
                <a:spcPct val="30000"/>
              </a:spcBef>
            </a:pPr>
            <a:r>
              <a:rPr lang="zh-CN" altLang="en-US" sz="3200">
                <a:ea typeface="宋体" panose="02010600030101010101" pitchFamily="2" charset="-122"/>
              </a:rPr>
              <a:t>对某个</a:t>
            </a:r>
            <a:r>
              <a:rPr lang="en-US" altLang="zh-CN" sz="3200">
                <a:ea typeface="宋体" panose="02010600030101010101" pitchFamily="2" charset="-122"/>
              </a:rPr>
              <a:t>I</a:t>
            </a:r>
            <a:r>
              <a:rPr lang="en-US" altLang="zh-CN" sz="3200" baseline="30000">
                <a:ea typeface="宋体" panose="02010600030101010101" pitchFamily="2" charset="-122"/>
              </a:rPr>
              <a:t>(i)</a:t>
            </a:r>
            <a:r>
              <a:rPr lang="zh-CN" altLang="en-US" sz="3200">
                <a:ea typeface="宋体" panose="02010600030101010101" pitchFamily="2" charset="-122"/>
              </a:rPr>
              <a:t>，令</a:t>
            </a:r>
            <a:r>
              <a:rPr lang="en-US" altLang="zh-CN" sz="3200">
                <a:ea typeface="宋体" panose="02010600030101010101" pitchFamily="2" charset="-122"/>
              </a:rPr>
              <a:t>I</a:t>
            </a:r>
            <a:r>
              <a:rPr lang="en-US" altLang="zh-CN" sz="3200" baseline="30000">
                <a:ea typeface="宋体" panose="02010600030101010101" pitchFamily="2" charset="-122"/>
              </a:rPr>
              <a:t>(i)</a:t>
            </a:r>
            <a:r>
              <a:rPr lang="en-US" altLang="zh-CN" sz="3200">
                <a:ea typeface="宋体" panose="02010600030101010101" pitchFamily="2" charset="-122"/>
              </a:rPr>
              <a:t>={s</a:t>
            </a:r>
            <a:r>
              <a:rPr lang="en-US" altLang="zh-CN" sz="3200" baseline="-25000">
                <a:ea typeface="宋体" panose="02010600030101010101" pitchFamily="2" charset="-122"/>
              </a:rPr>
              <a:t>1</a:t>
            </a:r>
            <a:r>
              <a:rPr lang="en-US" altLang="zh-CN" sz="3200">
                <a:ea typeface="宋体" panose="02010600030101010101" pitchFamily="2" charset="-122"/>
              </a:rPr>
              <a:t>,s</a:t>
            </a:r>
            <a:r>
              <a:rPr lang="en-US" altLang="zh-CN" sz="3200" baseline="-25000">
                <a:ea typeface="宋体" panose="02010600030101010101" pitchFamily="2" charset="-122"/>
              </a:rPr>
              <a:t>2</a:t>
            </a:r>
            <a:r>
              <a:rPr lang="en-US" altLang="zh-CN" sz="3200">
                <a:ea typeface="宋体" panose="02010600030101010101" pitchFamily="2" charset="-122"/>
              </a:rPr>
              <a:t>,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,s</a:t>
            </a:r>
            <a:r>
              <a:rPr lang="en-US" altLang="zh-CN" sz="3200" baseline="-25000">
                <a:ea typeface="宋体" panose="02010600030101010101" pitchFamily="2" charset="-122"/>
              </a:rPr>
              <a:t>k</a:t>
            </a:r>
            <a:r>
              <a:rPr lang="en-US" altLang="zh-CN" sz="3200">
                <a:ea typeface="宋体" panose="02010600030101010101" pitchFamily="2" charset="-122"/>
              </a:rPr>
              <a:t>}</a:t>
            </a:r>
            <a:r>
              <a:rPr lang="zh-CN" altLang="en-US" sz="3200">
                <a:ea typeface="宋体" panose="02010600030101010101" pitchFamily="2" charset="-122"/>
              </a:rPr>
              <a:t>，若存在一个输入字符</a:t>
            </a:r>
            <a:r>
              <a:rPr lang="en-US" altLang="zh-CN" sz="3200">
                <a:ea typeface="宋体" panose="02010600030101010101" pitchFamily="2" charset="-122"/>
              </a:rPr>
              <a:t>a</a:t>
            </a:r>
            <a:r>
              <a:rPr lang="zh-CN" altLang="en-US" sz="3200">
                <a:ea typeface="宋体" panose="02010600030101010101" pitchFamily="2" charset="-122"/>
              </a:rPr>
              <a:t>使得</a:t>
            </a:r>
            <a:r>
              <a:rPr lang="en-US" altLang="zh-CN" sz="3200">
                <a:ea typeface="宋体" panose="02010600030101010101" pitchFamily="2" charset="-122"/>
              </a:rPr>
              <a:t>I</a:t>
            </a:r>
            <a:r>
              <a:rPr lang="en-US" altLang="zh-CN" sz="3200" baseline="-25000">
                <a:ea typeface="宋体" panose="02010600030101010101" pitchFamily="2" charset="-122"/>
              </a:rPr>
              <a:t>a</a:t>
            </a:r>
            <a:r>
              <a:rPr lang="en-US" altLang="zh-CN" sz="3200" baseline="30000">
                <a:ea typeface="宋体" panose="02010600030101010101" pitchFamily="2" charset="-122"/>
              </a:rPr>
              <a:t>(i)</a:t>
            </a:r>
            <a:r>
              <a:rPr lang="en-US" altLang="zh-CN" sz="3200" baseline="-25000">
                <a:ea typeface="宋体" panose="02010600030101010101" pitchFamily="2" charset="-122"/>
              </a:rPr>
              <a:t> </a:t>
            </a:r>
            <a:r>
              <a:rPr lang="zh-CN" altLang="en-US" sz="3200">
                <a:ea typeface="宋体" panose="02010600030101010101" pitchFamily="2" charset="-122"/>
              </a:rPr>
              <a:t>不会包含在现行</a:t>
            </a:r>
            <a:r>
              <a:rPr lang="zh-CN" altLang="en-US" sz="3200">
                <a:ea typeface="宋体" panose="02010600030101010101" pitchFamily="2" charset="-122"/>
                <a:sym typeface="Symbol" panose="05050102010706020507" pitchFamily="18" charset="2"/>
              </a:rPr>
              <a:t></a:t>
            </a:r>
            <a:r>
              <a:rPr lang="zh-CN" altLang="en-US" sz="3200">
                <a:ea typeface="宋体" panose="02010600030101010101" pitchFamily="2" charset="-122"/>
              </a:rPr>
              <a:t>的某个子集</a:t>
            </a:r>
            <a:r>
              <a:rPr lang="en-US" altLang="zh-CN" sz="3200">
                <a:ea typeface="宋体" panose="02010600030101010101" pitchFamily="2" charset="-122"/>
              </a:rPr>
              <a:t>I</a:t>
            </a:r>
            <a:r>
              <a:rPr lang="en-US" altLang="zh-CN" sz="3200" baseline="30000">
                <a:ea typeface="宋体" panose="02010600030101010101" pitchFamily="2" charset="-122"/>
              </a:rPr>
              <a:t>(j)</a:t>
            </a:r>
            <a:r>
              <a:rPr lang="zh-CN" altLang="en-US" sz="3200">
                <a:ea typeface="宋体" panose="02010600030101010101" pitchFamily="2" charset="-122"/>
              </a:rPr>
              <a:t>中，则至少应把</a:t>
            </a:r>
            <a:r>
              <a:rPr lang="en-US" altLang="zh-CN" sz="3200">
                <a:ea typeface="宋体" panose="02010600030101010101" pitchFamily="2" charset="-122"/>
              </a:rPr>
              <a:t>I</a:t>
            </a:r>
            <a:r>
              <a:rPr lang="en-US" altLang="zh-CN" sz="3200" baseline="30000">
                <a:ea typeface="宋体" panose="02010600030101010101" pitchFamily="2" charset="-122"/>
              </a:rPr>
              <a:t>(i)</a:t>
            </a:r>
            <a:r>
              <a:rPr lang="zh-CN" altLang="en-US" sz="3200">
                <a:ea typeface="宋体" panose="02010600030101010101" pitchFamily="2" charset="-122"/>
              </a:rPr>
              <a:t>分为两个部分。</a:t>
            </a:r>
            <a:endParaRPr lang="zh-CN" altLang="en-US" sz="3200">
              <a:ea typeface="宋体" panose="02010600030101010101" pitchFamily="2" charset="-122"/>
            </a:endParaRPr>
          </a:p>
        </p:txBody>
      </p:sp>
      <p:sp>
        <p:nvSpPr>
          <p:cNvPr id="27651" name="Rectangle 3"/>
          <p:cNvSpPr>
            <a:spLocks noGrp="1"/>
          </p:cNvSpPr>
          <p:nvPr>
            <p:ph type="title"/>
          </p:nvPr>
        </p:nvSpPr>
        <p:spPr>
          <a:xfrm>
            <a:off x="457200" y="457200"/>
            <a:ext cx="8229600" cy="1100138"/>
          </a:xfrm>
          <a:ln/>
        </p:spPr>
        <p:txBody>
          <a:bodyPr vert="horz" wrap="square" lIns="91440" tIns="45720" rIns="91440" bIns="45720" anchor="ctr" anchorCtr="0"/>
          <a:p>
            <a:pPr eaLnBrk="1" hangingPunct="1"/>
            <a:r>
              <a:rPr lang="zh-CN" altLang="en-US">
                <a:ea typeface="宋体" panose="02010600030101010101" pitchFamily="2" charset="-122"/>
              </a:rPr>
              <a:t>最小化：对状态集进行划分</a:t>
            </a:r>
            <a:endParaRPr lang="en-GB"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9666">
                                            <p:txEl>
                                              <p:charRg st="0" end="29"/>
                                            </p:txEl>
                                          </p:spTgt>
                                        </p:tgtEl>
                                        <p:attrNameLst>
                                          <p:attrName>style.visibility</p:attrName>
                                        </p:attrNameLst>
                                      </p:cBhvr>
                                      <p:to>
                                        <p:strVal val="visible"/>
                                      </p:to>
                                    </p:set>
                                    <p:animEffect transition="in" filter="wipe(left)">
                                      <p:cBhvr>
                                        <p:cTn id="7" dur="500"/>
                                        <p:tgtEl>
                                          <p:spTgt spid="369666">
                                            <p:txEl>
                                              <p:charRg st="0"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9666">
                                            <p:txEl>
                                              <p:charRg st="29" end="88"/>
                                            </p:txEl>
                                          </p:spTgt>
                                        </p:tgtEl>
                                        <p:attrNameLst>
                                          <p:attrName>style.visibility</p:attrName>
                                        </p:attrNameLst>
                                      </p:cBhvr>
                                      <p:to>
                                        <p:strVal val="visible"/>
                                      </p:to>
                                    </p:set>
                                    <p:animEffect transition="in" filter="wipe(left)">
                                      <p:cBhvr>
                                        <p:cTn id="12" dur="500"/>
                                        <p:tgtEl>
                                          <p:spTgt spid="369666">
                                            <p:txEl>
                                              <p:charRg st="29" end="8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9666">
                                            <p:txEl>
                                              <p:charRg st="88" end="170"/>
                                            </p:txEl>
                                          </p:spTgt>
                                        </p:tgtEl>
                                        <p:attrNameLst>
                                          <p:attrName>style.visibility</p:attrName>
                                        </p:attrNameLst>
                                      </p:cBhvr>
                                      <p:to>
                                        <p:strVal val="visible"/>
                                      </p:to>
                                    </p:set>
                                    <p:animEffect transition="in" filter="wipe(left)">
                                      <p:cBhvr>
                                        <p:cTn id="17" dur="500"/>
                                        <p:tgtEl>
                                          <p:spTgt spid="369666">
                                            <p:txEl>
                                              <p:charRg st="88" end="1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bldLvl="2"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itle 46081"/>
          <p:cNvSpPr>
            <a:spLocks noGrp="1"/>
          </p:cNvSpPr>
          <p:nvPr>
            <p:ph type="title"/>
          </p:nvPr>
        </p:nvSpPr>
        <p:spPr>
          <a:ln/>
        </p:spPr>
        <p:txBody>
          <a:bodyPr vert="horz" wrap="square" lIns="91440" tIns="45720" rIns="91440" bIns="45720" anchor="ctr" anchorCtr="0"/>
          <a:p>
            <a:pPr eaLnBrk="1" hangingPunct="1"/>
            <a:r>
              <a:rPr lang="zh-CN" altLang="en-US">
                <a:latin typeface="Times New Roman" panose="02020603050405020304" pitchFamily="18" charset="0"/>
              </a:rPr>
              <a:t>第一章 编译程序概论</a:t>
            </a:r>
            <a:r>
              <a:rPr lang="zh-CN" altLang="en-US"/>
              <a:t>小结</a:t>
            </a:r>
            <a:endParaRPr lang="zh-CN" altLang="en-US"/>
          </a:p>
        </p:txBody>
      </p:sp>
      <p:sp>
        <p:nvSpPr>
          <p:cNvPr id="7170" name="Text Placeholder 46082"/>
          <p:cNvSpPr>
            <a:spLocks noGrp="1"/>
          </p:cNvSpPr>
          <p:nvPr>
            <p:ph idx="1"/>
          </p:nvPr>
        </p:nvSpPr>
        <p:spPr>
          <a:xfrm>
            <a:off x="1066800" y="1981200"/>
            <a:ext cx="7969250" cy="4976813"/>
          </a:xfrm>
          <a:ln/>
        </p:spPr>
        <p:txBody>
          <a:bodyPr vert="horz" wrap="square" lIns="91440" tIns="45720" rIns="91440" bIns="45720" anchor="t" anchorCtr="0"/>
          <a:p>
            <a:pPr eaLnBrk="1" hangingPunct="1"/>
            <a:r>
              <a:rPr lang="zh-CN" altLang="en-US"/>
              <a:t>内容：</a:t>
            </a:r>
            <a:endParaRPr lang="zh-CN" altLang="en-US"/>
          </a:p>
          <a:p>
            <a:pPr lvl="1" eaLnBrk="1" hangingPunct="1"/>
            <a:r>
              <a:rPr lang="zh-CN" altLang="en-US"/>
              <a:t>什么是编译程序</a:t>
            </a:r>
            <a:endParaRPr lang="zh-CN" altLang="en-US"/>
          </a:p>
          <a:p>
            <a:pPr lvl="1" eaLnBrk="1" hangingPunct="1"/>
            <a:r>
              <a:rPr lang="zh-CN" altLang="en-US"/>
              <a:t>编译的各个阶段</a:t>
            </a:r>
            <a:endParaRPr lang="zh-CN" altLang="en-US"/>
          </a:p>
          <a:p>
            <a:pPr lvl="1" eaLnBrk="1" hangingPunct="1"/>
            <a:r>
              <a:rPr lang="zh-CN" altLang="en-US"/>
              <a:t>为什么要学习编译程序</a:t>
            </a:r>
            <a:endParaRPr lang="zh-CN" altLang="en-US"/>
          </a:p>
          <a:p>
            <a:pPr eaLnBrk="1" hangingPunct="1"/>
            <a:r>
              <a:rPr lang="zh-CN" altLang="en-US" sz="2800"/>
              <a:t>重点是对编译程序的功能和结构有总体认识，理解编译程序各个阶段的逻辑关系以及他们怎样作为一个整体完成编译任务</a:t>
            </a:r>
            <a:endParaRPr lang="en-US" altLang="zh-CN"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9698" name="Rectangle 2"/>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最小化</a:t>
            </a:r>
            <a:endParaRPr lang="en-GB" altLang="zh-CN">
              <a:ea typeface="宋体" panose="02010600030101010101" pitchFamily="2" charset="-122"/>
            </a:endParaRPr>
          </a:p>
        </p:txBody>
      </p:sp>
      <p:graphicFrame>
        <p:nvGraphicFramePr>
          <p:cNvPr id="29699" name="Object 1"/>
          <p:cNvGraphicFramePr>
            <a:graphicFrameLocks noChangeAspect="1"/>
          </p:cNvGraphicFramePr>
          <p:nvPr/>
        </p:nvGraphicFramePr>
        <p:xfrm>
          <a:off x="323850" y="1557338"/>
          <a:ext cx="6105525" cy="4938712"/>
        </p:xfrm>
        <a:graphic>
          <a:graphicData uri="http://schemas.openxmlformats.org/presentationml/2006/ole">
            <mc:AlternateContent xmlns:mc="http://schemas.openxmlformats.org/markup-compatibility/2006">
              <mc:Choice xmlns:v="urn:schemas-microsoft-com:vml" Requires="v">
                <p:oleObj spid="_x0000_s3076" name="" r:id="rId1" imgW="50025300" imgH="39500175" progId="Equation.3">
                  <p:embed/>
                </p:oleObj>
              </mc:Choice>
              <mc:Fallback>
                <p:oleObj name="" r:id="rId1" imgW="50025300" imgH="39500175" progId="Equation.3">
                  <p:embed/>
                  <p:pic>
                    <p:nvPicPr>
                      <p:cNvPr id="0" name="图片 3075"/>
                      <p:cNvPicPr/>
                      <p:nvPr/>
                    </p:nvPicPr>
                    <p:blipFill>
                      <a:blip r:embed="rId2"/>
                      <a:stretch>
                        <a:fillRect/>
                      </a:stretch>
                    </p:blipFill>
                    <p:spPr>
                      <a:xfrm>
                        <a:off x="323850" y="1557338"/>
                        <a:ext cx="6105525" cy="4938712"/>
                      </a:xfrm>
                      <a:prstGeom prst="rect">
                        <a:avLst/>
                      </a:prstGeom>
                      <a:noFill/>
                      <a:ln w="38100">
                        <a:noFill/>
                        <a:miter/>
                      </a:ln>
                    </p:spPr>
                  </p:pic>
                </p:oleObj>
              </mc:Fallback>
            </mc:AlternateContent>
          </a:graphicData>
        </a:graphic>
      </p:graphicFrame>
      <p:grpSp>
        <p:nvGrpSpPr>
          <p:cNvPr id="280612" name="Group 36"/>
          <p:cNvGrpSpPr/>
          <p:nvPr/>
        </p:nvGrpSpPr>
        <p:grpSpPr>
          <a:xfrm>
            <a:off x="3995738" y="4076700"/>
            <a:ext cx="4968875" cy="2576513"/>
            <a:chOff x="2517" y="2568"/>
            <a:chExt cx="3130" cy="1623"/>
          </a:xfrm>
        </p:grpSpPr>
        <p:sp>
          <p:nvSpPr>
            <p:cNvPr id="29701" name="Oval 6"/>
            <p:cNvSpPr/>
            <p:nvPr/>
          </p:nvSpPr>
          <p:spPr>
            <a:xfrm>
              <a:off x="5157" y="3471"/>
              <a:ext cx="280" cy="262"/>
            </a:xfrm>
            <a:prstGeom prst="ellipse">
              <a:avLst/>
            </a:prstGeom>
            <a:solidFill>
              <a:srgbClr val="FFFFFF"/>
            </a:solidFill>
            <a:ln w="63500" cap="flat" cmpd="dbl">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6</a:t>
              </a:r>
              <a:endParaRPr lang="en-GB" altLang="zh-CN" sz="2400">
                <a:latin typeface="Tahoma" panose="020B0604030504040204" pitchFamily="34" charset="0"/>
                <a:ea typeface="宋体" panose="02010600030101010101" pitchFamily="2" charset="-122"/>
              </a:endParaRPr>
            </a:p>
          </p:txBody>
        </p:sp>
        <p:sp>
          <p:nvSpPr>
            <p:cNvPr id="29702" name="Oval 7"/>
            <p:cNvSpPr/>
            <p:nvPr/>
          </p:nvSpPr>
          <p:spPr>
            <a:xfrm>
              <a:off x="2517" y="2968"/>
              <a:ext cx="280" cy="26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0</a:t>
              </a:r>
              <a:endParaRPr lang="en-GB" altLang="zh-CN" sz="2400">
                <a:latin typeface="Tahoma" panose="020B0604030504040204" pitchFamily="34" charset="0"/>
                <a:ea typeface="宋体" panose="02010600030101010101" pitchFamily="2" charset="-122"/>
              </a:endParaRPr>
            </a:p>
          </p:txBody>
        </p:sp>
        <p:sp>
          <p:nvSpPr>
            <p:cNvPr id="29703" name="Oval 8"/>
            <p:cNvSpPr/>
            <p:nvPr/>
          </p:nvSpPr>
          <p:spPr>
            <a:xfrm>
              <a:off x="2797" y="3409"/>
              <a:ext cx="279" cy="263"/>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1</a:t>
              </a:r>
              <a:endParaRPr lang="en-GB" altLang="zh-CN" sz="2400">
                <a:latin typeface="Tahoma" panose="020B0604030504040204" pitchFamily="34" charset="0"/>
                <a:ea typeface="宋体" panose="02010600030101010101" pitchFamily="2" charset="-122"/>
              </a:endParaRPr>
            </a:p>
          </p:txBody>
        </p:sp>
        <p:sp>
          <p:nvSpPr>
            <p:cNvPr id="29704" name="Oval 9"/>
            <p:cNvSpPr/>
            <p:nvPr/>
          </p:nvSpPr>
          <p:spPr>
            <a:xfrm>
              <a:off x="3549" y="2968"/>
              <a:ext cx="280" cy="26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3</a:t>
              </a:r>
              <a:endParaRPr lang="en-GB" altLang="zh-CN" sz="2400">
                <a:latin typeface="Tahoma" panose="020B0604030504040204" pitchFamily="34" charset="0"/>
                <a:ea typeface="宋体" panose="02010600030101010101" pitchFamily="2" charset="-122"/>
              </a:endParaRPr>
            </a:p>
          </p:txBody>
        </p:sp>
        <p:sp>
          <p:nvSpPr>
            <p:cNvPr id="29705" name="Oval 10"/>
            <p:cNvSpPr/>
            <p:nvPr/>
          </p:nvSpPr>
          <p:spPr>
            <a:xfrm>
              <a:off x="4388" y="3471"/>
              <a:ext cx="280" cy="262"/>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5</a:t>
              </a:r>
              <a:endParaRPr lang="en-GB" altLang="zh-CN" sz="2400">
                <a:latin typeface="Tahoma" panose="020B0604030504040204" pitchFamily="34" charset="0"/>
                <a:ea typeface="宋体" panose="02010600030101010101" pitchFamily="2" charset="-122"/>
              </a:endParaRPr>
            </a:p>
          </p:txBody>
        </p:sp>
        <p:sp>
          <p:nvSpPr>
            <p:cNvPr id="29706" name="Oval 11"/>
            <p:cNvSpPr/>
            <p:nvPr/>
          </p:nvSpPr>
          <p:spPr>
            <a:xfrm>
              <a:off x="3549" y="3471"/>
              <a:ext cx="280" cy="262"/>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4</a:t>
              </a:r>
              <a:endParaRPr lang="en-GB" altLang="zh-CN" sz="2400">
                <a:latin typeface="Tahoma" panose="020B0604030504040204" pitchFamily="34" charset="0"/>
                <a:ea typeface="宋体" panose="02010600030101010101" pitchFamily="2" charset="-122"/>
              </a:endParaRPr>
            </a:p>
          </p:txBody>
        </p:sp>
        <p:sp>
          <p:nvSpPr>
            <p:cNvPr id="29707" name="Line 12"/>
            <p:cNvSpPr/>
            <p:nvPr/>
          </p:nvSpPr>
          <p:spPr>
            <a:xfrm flipV="1">
              <a:off x="2784" y="3087"/>
              <a:ext cx="773" cy="0"/>
            </a:xfrm>
            <a:prstGeom prst="line">
              <a:avLst/>
            </a:prstGeom>
            <a:ln w="28575" cap="flat" cmpd="sng">
              <a:solidFill>
                <a:srgbClr val="000000"/>
              </a:solidFill>
              <a:prstDash val="solid"/>
              <a:round/>
              <a:headEnd type="none" w="med" len="med"/>
              <a:tailEnd type="stealth" w="lg" len="lg"/>
            </a:ln>
          </p:spPr>
        </p:sp>
        <p:sp>
          <p:nvSpPr>
            <p:cNvPr id="29708" name="Line 13"/>
            <p:cNvSpPr/>
            <p:nvPr/>
          </p:nvSpPr>
          <p:spPr>
            <a:xfrm>
              <a:off x="2727" y="3220"/>
              <a:ext cx="140" cy="191"/>
            </a:xfrm>
            <a:prstGeom prst="line">
              <a:avLst/>
            </a:prstGeom>
            <a:ln w="28575" cap="flat" cmpd="sng">
              <a:solidFill>
                <a:srgbClr val="000000"/>
              </a:solidFill>
              <a:prstDash val="solid"/>
              <a:round/>
              <a:headEnd type="none" w="med" len="med"/>
              <a:tailEnd type="stealth" w="lg" len="lg"/>
            </a:ln>
          </p:spPr>
        </p:sp>
        <p:sp>
          <p:nvSpPr>
            <p:cNvPr id="29709" name="Line 14"/>
            <p:cNvSpPr/>
            <p:nvPr/>
          </p:nvSpPr>
          <p:spPr>
            <a:xfrm>
              <a:off x="3829" y="3597"/>
              <a:ext cx="559" cy="0"/>
            </a:xfrm>
            <a:prstGeom prst="line">
              <a:avLst/>
            </a:prstGeom>
            <a:ln w="28575" cap="flat" cmpd="sng">
              <a:solidFill>
                <a:srgbClr val="000000"/>
              </a:solidFill>
              <a:prstDash val="solid"/>
              <a:round/>
              <a:headEnd type="none" w="med" len="med"/>
              <a:tailEnd type="stealth" w="lg" len="lg"/>
            </a:ln>
          </p:spPr>
        </p:sp>
        <p:sp>
          <p:nvSpPr>
            <p:cNvPr id="29710" name="Line 15"/>
            <p:cNvSpPr/>
            <p:nvPr/>
          </p:nvSpPr>
          <p:spPr>
            <a:xfrm>
              <a:off x="4668" y="3597"/>
              <a:ext cx="489" cy="0"/>
            </a:xfrm>
            <a:prstGeom prst="line">
              <a:avLst/>
            </a:prstGeom>
            <a:ln w="28575" cap="flat" cmpd="sng">
              <a:solidFill>
                <a:srgbClr val="000000"/>
              </a:solidFill>
              <a:prstDash val="solid"/>
              <a:round/>
              <a:headEnd type="none" w="med" len="med"/>
              <a:tailEnd type="stealth" w="lg" len="lg"/>
            </a:ln>
          </p:spPr>
        </p:sp>
        <p:sp>
          <p:nvSpPr>
            <p:cNvPr id="29711" name="Line 16"/>
            <p:cNvSpPr/>
            <p:nvPr/>
          </p:nvSpPr>
          <p:spPr>
            <a:xfrm flipH="1" flipV="1">
              <a:off x="3829" y="3095"/>
              <a:ext cx="699" cy="381"/>
            </a:xfrm>
            <a:prstGeom prst="line">
              <a:avLst/>
            </a:prstGeom>
            <a:ln w="28575" cap="flat" cmpd="sng">
              <a:solidFill>
                <a:srgbClr val="000000"/>
              </a:solidFill>
              <a:prstDash val="solid"/>
              <a:round/>
              <a:headEnd type="none" w="med" len="med"/>
              <a:tailEnd type="stealth" w="lg" len="lg"/>
            </a:ln>
          </p:spPr>
        </p:sp>
        <p:sp>
          <p:nvSpPr>
            <p:cNvPr id="29712" name="Line 17"/>
            <p:cNvSpPr/>
            <p:nvPr/>
          </p:nvSpPr>
          <p:spPr>
            <a:xfrm>
              <a:off x="3689" y="3220"/>
              <a:ext cx="0" cy="255"/>
            </a:xfrm>
            <a:prstGeom prst="line">
              <a:avLst/>
            </a:prstGeom>
            <a:ln w="28575" cap="flat" cmpd="sng">
              <a:solidFill>
                <a:srgbClr val="000000"/>
              </a:solidFill>
              <a:prstDash val="solid"/>
              <a:round/>
              <a:headEnd type="none" w="med" len="med"/>
              <a:tailEnd type="stealth" w="lg" len="lg"/>
            </a:ln>
          </p:spPr>
        </p:sp>
        <p:sp>
          <p:nvSpPr>
            <p:cNvPr id="29713" name="Line 18"/>
            <p:cNvSpPr/>
            <p:nvPr/>
          </p:nvSpPr>
          <p:spPr>
            <a:xfrm flipH="1">
              <a:off x="4668" y="3660"/>
              <a:ext cx="489" cy="0"/>
            </a:xfrm>
            <a:prstGeom prst="line">
              <a:avLst/>
            </a:prstGeom>
            <a:ln w="28575" cap="flat" cmpd="sng">
              <a:solidFill>
                <a:srgbClr val="000000"/>
              </a:solidFill>
              <a:prstDash val="solid"/>
              <a:round/>
              <a:headEnd type="none" w="med" len="med"/>
              <a:tailEnd type="stealth" w="lg" len="lg"/>
            </a:ln>
          </p:spPr>
        </p:sp>
        <p:sp>
          <p:nvSpPr>
            <p:cNvPr id="29714" name="Freeform 19"/>
            <p:cNvSpPr/>
            <p:nvPr/>
          </p:nvSpPr>
          <p:spPr>
            <a:xfrm>
              <a:off x="3689" y="3660"/>
              <a:ext cx="1958" cy="275"/>
            </a:xfrm>
            <a:custGeom>
              <a:avLst/>
              <a:gdLst/>
              <a:ahLst/>
              <a:cxnLst>
                <a:cxn ang="0">
                  <a:pos x="34" y="0"/>
                </a:cxn>
                <a:cxn ang="0">
                  <a:pos x="33" y="2"/>
                </a:cxn>
                <a:cxn ang="0">
                  <a:pos x="5" y="3"/>
                </a:cxn>
                <a:cxn ang="0">
                  <a:pos x="1" y="1"/>
                </a:cxn>
              </a:cxnLst>
              <a:pathLst>
                <a:path w="3440" h="520">
                  <a:moveTo>
                    <a:pt x="3120" y="0"/>
                  </a:moveTo>
                  <a:cubicBezTo>
                    <a:pt x="3280" y="140"/>
                    <a:pt x="3440" y="280"/>
                    <a:pt x="3000" y="360"/>
                  </a:cubicBezTo>
                  <a:cubicBezTo>
                    <a:pt x="2560" y="440"/>
                    <a:pt x="960" y="520"/>
                    <a:pt x="480" y="480"/>
                  </a:cubicBezTo>
                  <a:cubicBezTo>
                    <a:pt x="0" y="440"/>
                    <a:pt x="60" y="280"/>
                    <a:pt x="120" y="12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15" name="Freeform 20"/>
            <p:cNvSpPr/>
            <p:nvPr/>
          </p:nvSpPr>
          <p:spPr>
            <a:xfrm>
              <a:off x="3549" y="2716"/>
              <a:ext cx="280" cy="318"/>
            </a:xfrm>
            <a:custGeom>
              <a:avLst/>
              <a:gdLst/>
              <a:ahLst/>
              <a:cxnLst>
                <a:cxn ang="0">
                  <a:pos x="6" y="4"/>
                </a:cxn>
                <a:cxn ang="0">
                  <a:pos x="5" y="0"/>
                </a:cxn>
                <a:cxn ang="0">
                  <a:pos x="0" y="4"/>
                </a:cxn>
              </a:cxnLst>
              <a:pathLst>
                <a:path w="480" h="600">
                  <a:moveTo>
                    <a:pt x="480" y="600"/>
                  </a:moveTo>
                  <a:cubicBezTo>
                    <a:pt x="460" y="300"/>
                    <a:pt x="440" y="0"/>
                    <a:pt x="360" y="0"/>
                  </a:cubicBezTo>
                  <a:cubicBezTo>
                    <a:pt x="280" y="0"/>
                    <a:pt x="140" y="300"/>
                    <a:pt x="0" y="60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16" name="Freeform 21"/>
            <p:cNvSpPr/>
            <p:nvPr/>
          </p:nvSpPr>
          <p:spPr>
            <a:xfrm>
              <a:off x="3386" y="3660"/>
              <a:ext cx="303" cy="328"/>
            </a:xfrm>
            <a:custGeom>
              <a:avLst/>
              <a:gdLst/>
              <a:ahLst/>
              <a:cxnLst>
                <a:cxn ang="0">
                  <a:pos x="7" y="1"/>
                </a:cxn>
                <a:cxn ang="0">
                  <a:pos x="1" y="4"/>
                </a:cxn>
                <a:cxn ang="0">
                  <a:pos x="3" y="0"/>
                </a:cxn>
              </a:cxnLst>
              <a:pathLst>
                <a:path w="520" h="620">
                  <a:moveTo>
                    <a:pt x="520" y="120"/>
                  </a:moveTo>
                  <a:cubicBezTo>
                    <a:pt x="300" y="370"/>
                    <a:pt x="80" y="620"/>
                    <a:pt x="40" y="600"/>
                  </a:cubicBezTo>
                  <a:cubicBezTo>
                    <a:pt x="0" y="580"/>
                    <a:pt x="140" y="290"/>
                    <a:pt x="28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17" name="Freeform 22"/>
            <p:cNvSpPr/>
            <p:nvPr/>
          </p:nvSpPr>
          <p:spPr>
            <a:xfrm>
              <a:off x="2867" y="3660"/>
              <a:ext cx="208" cy="254"/>
            </a:xfrm>
            <a:custGeom>
              <a:avLst/>
              <a:gdLst/>
              <a:ahLst/>
              <a:cxnLst>
                <a:cxn ang="0">
                  <a:pos x="0" y="0"/>
                </a:cxn>
                <a:cxn ang="0">
                  <a:pos x="0" y="0"/>
                </a:cxn>
                <a:cxn ang="0">
                  <a:pos x="0" y="0"/>
                </a:cxn>
              </a:cxnLst>
              <a:pathLst>
                <a:path w="480" h="600">
                  <a:moveTo>
                    <a:pt x="480" y="0"/>
                  </a:moveTo>
                  <a:cubicBezTo>
                    <a:pt x="400" y="300"/>
                    <a:pt x="320" y="600"/>
                    <a:pt x="240" y="600"/>
                  </a:cubicBezTo>
                  <a:cubicBezTo>
                    <a:pt x="160" y="600"/>
                    <a:pt x="80" y="300"/>
                    <a:pt x="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18" name="Freeform 23"/>
            <p:cNvSpPr/>
            <p:nvPr/>
          </p:nvSpPr>
          <p:spPr>
            <a:xfrm>
              <a:off x="2937" y="3263"/>
              <a:ext cx="372" cy="275"/>
            </a:xfrm>
            <a:custGeom>
              <a:avLst/>
              <a:gdLst/>
              <a:ahLst/>
              <a:cxnLst>
                <a:cxn ang="0">
                  <a:pos x="3" y="3"/>
                </a:cxn>
                <a:cxn ang="0">
                  <a:pos x="8" y="1"/>
                </a:cxn>
                <a:cxn ang="0">
                  <a:pos x="0" y="2"/>
                </a:cxn>
              </a:cxnLst>
              <a:pathLst>
                <a:path w="640" h="520">
                  <a:moveTo>
                    <a:pt x="240" y="520"/>
                  </a:moveTo>
                  <a:cubicBezTo>
                    <a:pt x="440" y="300"/>
                    <a:pt x="640" y="80"/>
                    <a:pt x="600" y="40"/>
                  </a:cubicBezTo>
                  <a:cubicBezTo>
                    <a:pt x="560" y="0"/>
                    <a:pt x="280" y="140"/>
                    <a:pt x="0" y="28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19" name="Text Box 24"/>
            <p:cNvSpPr txBox="1"/>
            <p:nvPr/>
          </p:nvSpPr>
          <p:spPr>
            <a:xfrm>
              <a:off x="3058" y="287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20" name="Text Box 25"/>
            <p:cNvSpPr txBox="1"/>
            <p:nvPr/>
          </p:nvSpPr>
          <p:spPr>
            <a:xfrm>
              <a:off x="3789" y="2568"/>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21" name="Text Box 26"/>
            <p:cNvSpPr txBox="1"/>
            <p:nvPr/>
          </p:nvSpPr>
          <p:spPr>
            <a:xfrm>
              <a:off x="4195" y="3022"/>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22" name="Text Box 27"/>
            <p:cNvSpPr txBox="1"/>
            <p:nvPr/>
          </p:nvSpPr>
          <p:spPr>
            <a:xfrm>
              <a:off x="4796" y="3643"/>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23" name="Text Box 28"/>
            <p:cNvSpPr txBox="1"/>
            <p:nvPr/>
          </p:nvSpPr>
          <p:spPr>
            <a:xfrm>
              <a:off x="3213" y="3310"/>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24" name="Text Box 29"/>
            <p:cNvSpPr txBox="1"/>
            <p:nvPr/>
          </p:nvSpPr>
          <p:spPr>
            <a:xfrm>
              <a:off x="2595" y="323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25" name="Text Box 30"/>
            <p:cNvSpPr txBox="1"/>
            <p:nvPr/>
          </p:nvSpPr>
          <p:spPr>
            <a:xfrm>
              <a:off x="2981" y="379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26" name="Text Box 31"/>
            <p:cNvSpPr txBox="1"/>
            <p:nvPr/>
          </p:nvSpPr>
          <p:spPr>
            <a:xfrm>
              <a:off x="3673" y="323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27" name="Text Box 32"/>
            <p:cNvSpPr txBox="1"/>
            <p:nvPr/>
          </p:nvSpPr>
          <p:spPr>
            <a:xfrm>
              <a:off x="3480" y="382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28" name="Text Box 33"/>
            <p:cNvSpPr txBox="1"/>
            <p:nvPr/>
          </p:nvSpPr>
          <p:spPr>
            <a:xfrm>
              <a:off x="4293" y="3903"/>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29" name="Text Box 34"/>
            <p:cNvSpPr txBox="1"/>
            <p:nvPr/>
          </p:nvSpPr>
          <p:spPr>
            <a:xfrm>
              <a:off x="3923" y="333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30" name="Text Box 35"/>
            <p:cNvSpPr txBox="1"/>
            <p:nvPr/>
          </p:nvSpPr>
          <p:spPr>
            <a:xfrm>
              <a:off x="4740" y="333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grpSp>
      <p:grpSp>
        <p:nvGrpSpPr>
          <p:cNvPr id="37" name="Group 41"/>
          <p:cNvGrpSpPr/>
          <p:nvPr/>
        </p:nvGrpSpPr>
        <p:grpSpPr>
          <a:xfrm>
            <a:off x="3924300" y="-482600"/>
            <a:ext cx="6769100" cy="3048000"/>
            <a:chOff x="431" y="2069"/>
            <a:chExt cx="4264" cy="1920"/>
          </a:xfrm>
        </p:grpSpPr>
        <p:sp>
          <p:nvSpPr>
            <p:cNvPr id="29732" name="Oval 42"/>
            <p:cNvSpPr/>
            <p:nvPr/>
          </p:nvSpPr>
          <p:spPr>
            <a:xfrm>
              <a:off x="4121" y="3173"/>
              <a:ext cx="328" cy="321"/>
            </a:xfrm>
            <a:prstGeom prst="ellipse">
              <a:avLst/>
            </a:prstGeom>
            <a:solidFill>
              <a:srgbClr val="FFFFFF"/>
            </a:solidFill>
            <a:ln w="63500" cap="flat" cmpd="dbl">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6</a:t>
              </a:r>
              <a:endParaRPr lang="en-GB" altLang="zh-CN" sz="2400">
                <a:latin typeface="Tahoma" panose="020B0604030504040204" pitchFamily="34" charset="0"/>
                <a:ea typeface="宋体" panose="02010600030101010101" pitchFamily="2" charset="-122"/>
              </a:endParaRPr>
            </a:p>
          </p:txBody>
        </p:sp>
        <p:sp>
          <p:nvSpPr>
            <p:cNvPr id="29733" name="Oval 43"/>
            <p:cNvSpPr/>
            <p:nvPr/>
          </p:nvSpPr>
          <p:spPr>
            <a:xfrm>
              <a:off x="431"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0</a:t>
              </a:r>
              <a:endParaRPr lang="en-GB" altLang="zh-CN" sz="2400">
                <a:latin typeface="Tahoma" panose="020B0604030504040204" pitchFamily="34" charset="0"/>
                <a:ea typeface="宋体" panose="02010600030101010101" pitchFamily="2" charset="-122"/>
              </a:endParaRPr>
            </a:p>
          </p:txBody>
        </p:sp>
        <p:sp>
          <p:nvSpPr>
            <p:cNvPr id="29734" name="Oval 44"/>
            <p:cNvSpPr/>
            <p:nvPr/>
          </p:nvSpPr>
          <p:spPr>
            <a:xfrm>
              <a:off x="759" y="3098"/>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1</a:t>
              </a:r>
              <a:endParaRPr lang="en-GB" altLang="zh-CN" sz="2400">
                <a:latin typeface="Tahoma" panose="020B0604030504040204" pitchFamily="34" charset="0"/>
                <a:ea typeface="宋体" panose="02010600030101010101" pitchFamily="2" charset="-122"/>
              </a:endParaRPr>
            </a:p>
          </p:txBody>
        </p:sp>
        <p:sp>
          <p:nvSpPr>
            <p:cNvPr id="29735" name="Oval 45"/>
            <p:cNvSpPr/>
            <p:nvPr/>
          </p:nvSpPr>
          <p:spPr>
            <a:xfrm>
              <a:off x="1333"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2</a:t>
              </a:r>
              <a:endParaRPr lang="en-GB" altLang="zh-CN" sz="2400">
                <a:latin typeface="Tahoma" panose="020B0604030504040204" pitchFamily="34" charset="0"/>
                <a:ea typeface="宋体" panose="02010600030101010101" pitchFamily="2" charset="-122"/>
              </a:endParaRPr>
            </a:p>
          </p:txBody>
        </p:sp>
        <p:sp>
          <p:nvSpPr>
            <p:cNvPr id="29736" name="Oval 46"/>
            <p:cNvSpPr/>
            <p:nvPr/>
          </p:nvSpPr>
          <p:spPr>
            <a:xfrm>
              <a:off x="2235" y="2558"/>
              <a:ext cx="328" cy="320"/>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3</a:t>
              </a:r>
              <a:endParaRPr lang="en-GB" altLang="zh-CN" sz="2400">
                <a:latin typeface="Tahoma" panose="020B0604030504040204" pitchFamily="34" charset="0"/>
                <a:ea typeface="宋体" panose="02010600030101010101" pitchFamily="2" charset="-122"/>
              </a:endParaRPr>
            </a:p>
          </p:txBody>
        </p:sp>
        <p:sp>
          <p:nvSpPr>
            <p:cNvPr id="29737" name="Oval 47"/>
            <p:cNvSpPr/>
            <p:nvPr/>
          </p:nvSpPr>
          <p:spPr>
            <a:xfrm>
              <a:off x="3219" y="3173"/>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5</a:t>
              </a:r>
              <a:endParaRPr lang="en-GB" altLang="zh-CN" sz="2400">
                <a:latin typeface="Tahoma" panose="020B0604030504040204" pitchFamily="34" charset="0"/>
                <a:ea typeface="宋体" panose="02010600030101010101" pitchFamily="2" charset="-122"/>
              </a:endParaRPr>
            </a:p>
          </p:txBody>
        </p:sp>
        <p:sp>
          <p:nvSpPr>
            <p:cNvPr id="29738" name="Oval 48"/>
            <p:cNvSpPr/>
            <p:nvPr/>
          </p:nvSpPr>
          <p:spPr>
            <a:xfrm>
              <a:off x="2235" y="3173"/>
              <a:ext cx="328" cy="321"/>
            </a:xfrm>
            <a:prstGeom prst="ellipse">
              <a:avLst/>
            </a:prstGeom>
            <a:solidFill>
              <a:srgbClr val="FFFFFF"/>
            </a:solidFill>
            <a:ln w="28575" cap="flat" cmpd="sng">
              <a:solidFill>
                <a:srgbClr val="000000"/>
              </a:solidFill>
              <a:prstDash val="solid"/>
              <a:round/>
              <a:headEnd type="none" w="med" len="med"/>
              <a:tailEnd type="none" w="med" len="med"/>
            </a:ln>
          </p:spPr>
          <p:txBody>
            <a:bodyPr lIns="0" tIns="0" rIns="0" bIns="0" anchor="ctr" anchorCtr="1"/>
            <a:p>
              <a:pPr>
                <a:buClrTx/>
                <a:buFont typeface="Wingdings" panose="05000000000000000000" pitchFamily="2" charset="2"/>
              </a:pPr>
              <a:r>
                <a:rPr lang="en-GB" altLang="zh-CN" sz="2400">
                  <a:latin typeface="Times New Roman" panose="02020603050405020304" pitchFamily="18" charset="0"/>
                  <a:ea typeface="宋体" panose="02010600030101010101" pitchFamily="2" charset="-122"/>
                </a:rPr>
                <a:t>4</a:t>
              </a:r>
              <a:endParaRPr lang="en-GB" altLang="zh-CN" sz="2400">
                <a:latin typeface="Tahoma" panose="020B0604030504040204" pitchFamily="34" charset="0"/>
                <a:ea typeface="宋体" panose="02010600030101010101" pitchFamily="2" charset="-122"/>
              </a:endParaRPr>
            </a:p>
          </p:txBody>
        </p:sp>
        <p:sp>
          <p:nvSpPr>
            <p:cNvPr id="29739" name="Line 49"/>
            <p:cNvSpPr/>
            <p:nvPr/>
          </p:nvSpPr>
          <p:spPr>
            <a:xfrm>
              <a:off x="759" y="2713"/>
              <a:ext cx="574" cy="0"/>
            </a:xfrm>
            <a:prstGeom prst="line">
              <a:avLst/>
            </a:prstGeom>
            <a:ln w="28575" cap="flat" cmpd="sng">
              <a:solidFill>
                <a:srgbClr val="000000"/>
              </a:solidFill>
              <a:prstDash val="solid"/>
              <a:round/>
              <a:headEnd type="none" w="med" len="med"/>
              <a:tailEnd type="stealth" w="lg" len="lg"/>
            </a:ln>
          </p:spPr>
        </p:sp>
        <p:sp>
          <p:nvSpPr>
            <p:cNvPr id="29740" name="Line 50"/>
            <p:cNvSpPr/>
            <p:nvPr/>
          </p:nvSpPr>
          <p:spPr>
            <a:xfrm>
              <a:off x="1661" y="2713"/>
              <a:ext cx="574" cy="0"/>
            </a:xfrm>
            <a:prstGeom prst="line">
              <a:avLst/>
            </a:prstGeom>
            <a:ln w="28575" cap="flat" cmpd="sng">
              <a:solidFill>
                <a:srgbClr val="000000"/>
              </a:solidFill>
              <a:prstDash val="solid"/>
              <a:round/>
              <a:headEnd type="none" w="med" len="med"/>
              <a:tailEnd type="stealth" w="lg" len="lg"/>
            </a:ln>
          </p:spPr>
        </p:sp>
        <p:sp>
          <p:nvSpPr>
            <p:cNvPr id="29741" name="Line 51"/>
            <p:cNvSpPr/>
            <p:nvPr/>
          </p:nvSpPr>
          <p:spPr>
            <a:xfrm>
              <a:off x="677" y="2867"/>
              <a:ext cx="164" cy="233"/>
            </a:xfrm>
            <a:prstGeom prst="line">
              <a:avLst/>
            </a:prstGeom>
            <a:ln w="28575" cap="flat" cmpd="sng">
              <a:solidFill>
                <a:srgbClr val="000000"/>
              </a:solidFill>
              <a:prstDash val="solid"/>
              <a:round/>
              <a:headEnd type="none" w="med" len="med"/>
              <a:tailEnd type="stealth" w="lg" len="lg"/>
            </a:ln>
          </p:spPr>
        </p:sp>
        <p:sp>
          <p:nvSpPr>
            <p:cNvPr id="29742" name="Line 52"/>
            <p:cNvSpPr/>
            <p:nvPr/>
          </p:nvSpPr>
          <p:spPr>
            <a:xfrm>
              <a:off x="1579" y="2867"/>
              <a:ext cx="656" cy="388"/>
            </a:xfrm>
            <a:prstGeom prst="line">
              <a:avLst/>
            </a:prstGeom>
            <a:ln w="28575" cap="flat" cmpd="sng">
              <a:solidFill>
                <a:srgbClr val="000000"/>
              </a:solidFill>
              <a:prstDash val="solid"/>
              <a:round/>
              <a:headEnd type="none" w="med" len="med"/>
              <a:tailEnd type="stealth" w="lg" len="lg"/>
            </a:ln>
          </p:spPr>
        </p:sp>
        <p:sp>
          <p:nvSpPr>
            <p:cNvPr id="29743" name="Line 53"/>
            <p:cNvSpPr/>
            <p:nvPr/>
          </p:nvSpPr>
          <p:spPr>
            <a:xfrm>
              <a:off x="2563" y="3328"/>
              <a:ext cx="656" cy="0"/>
            </a:xfrm>
            <a:prstGeom prst="line">
              <a:avLst/>
            </a:prstGeom>
            <a:ln w="28575" cap="flat" cmpd="sng">
              <a:solidFill>
                <a:srgbClr val="000000"/>
              </a:solidFill>
              <a:prstDash val="solid"/>
              <a:round/>
              <a:headEnd type="none" w="med" len="med"/>
              <a:tailEnd type="stealth" w="lg" len="lg"/>
            </a:ln>
          </p:spPr>
        </p:sp>
        <p:sp>
          <p:nvSpPr>
            <p:cNvPr id="29744" name="Line 54"/>
            <p:cNvSpPr/>
            <p:nvPr/>
          </p:nvSpPr>
          <p:spPr>
            <a:xfrm>
              <a:off x="3547" y="3328"/>
              <a:ext cx="574" cy="0"/>
            </a:xfrm>
            <a:prstGeom prst="line">
              <a:avLst/>
            </a:prstGeom>
            <a:ln w="28575" cap="flat" cmpd="sng">
              <a:solidFill>
                <a:srgbClr val="000000"/>
              </a:solidFill>
              <a:prstDash val="solid"/>
              <a:round/>
              <a:headEnd type="none" w="med" len="med"/>
              <a:tailEnd type="stealth" w="lg" len="lg"/>
            </a:ln>
          </p:spPr>
        </p:sp>
        <p:sp>
          <p:nvSpPr>
            <p:cNvPr id="29745" name="Line 55"/>
            <p:cNvSpPr/>
            <p:nvPr/>
          </p:nvSpPr>
          <p:spPr>
            <a:xfrm flipH="1" flipV="1">
              <a:off x="2563" y="2713"/>
              <a:ext cx="820" cy="466"/>
            </a:xfrm>
            <a:prstGeom prst="line">
              <a:avLst/>
            </a:prstGeom>
            <a:ln w="28575" cap="flat" cmpd="sng">
              <a:solidFill>
                <a:srgbClr val="000000"/>
              </a:solidFill>
              <a:prstDash val="solid"/>
              <a:round/>
              <a:headEnd type="none" w="med" len="med"/>
              <a:tailEnd type="stealth" w="lg" len="lg"/>
            </a:ln>
          </p:spPr>
        </p:sp>
        <p:sp>
          <p:nvSpPr>
            <p:cNvPr id="29746" name="Line 56"/>
            <p:cNvSpPr/>
            <p:nvPr/>
          </p:nvSpPr>
          <p:spPr>
            <a:xfrm>
              <a:off x="2399" y="2867"/>
              <a:ext cx="0" cy="311"/>
            </a:xfrm>
            <a:prstGeom prst="line">
              <a:avLst/>
            </a:prstGeom>
            <a:ln w="28575" cap="flat" cmpd="sng">
              <a:solidFill>
                <a:srgbClr val="000000"/>
              </a:solidFill>
              <a:prstDash val="solid"/>
              <a:round/>
              <a:headEnd type="none" w="med" len="med"/>
              <a:tailEnd type="stealth" w="lg" len="lg"/>
            </a:ln>
          </p:spPr>
        </p:sp>
        <p:sp>
          <p:nvSpPr>
            <p:cNvPr id="29747" name="Line 57"/>
            <p:cNvSpPr/>
            <p:nvPr/>
          </p:nvSpPr>
          <p:spPr>
            <a:xfrm flipH="1">
              <a:off x="3547" y="3404"/>
              <a:ext cx="574" cy="0"/>
            </a:xfrm>
            <a:prstGeom prst="line">
              <a:avLst/>
            </a:prstGeom>
            <a:ln w="28575" cap="flat" cmpd="sng">
              <a:solidFill>
                <a:srgbClr val="000000"/>
              </a:solidFill>
              <a:prstDash val="solid"/>
              <a:round/>
              <a:headEnd type="none" w="med" len="med"/>
              <a:tailEnd type="stealth" w="lg" len="lg"/>
            </a:ln>
          </p:spPr>
        </p:sp>
        <p:sp>
          <p:nvSpPr>
            <p:cNvPr id="29748" name="Freeform 58"/>
            <p:cNvSpPr/>
            <p:nvPr/>
          </p:nvSpPr>
          <p:spPr>
            <a:xfrm>
              <a:off x="2399" y="3404"/>
              <a:ext cx="2296" cy="337"/>
            </a:xfrm>
            <a:custGeom>
              <a:avLst/>
              <a:gdLst/>
              <a:ahLst/>
              <a:cxnLst>
                <a:cxn ang="0">
                  <a:pos x="123" y="0"/>
                </a:cxn>
                <a:cxn ang="0">
                  <a:pos x="118" y="11"/>
                </a:cxn>
                <a:cxn ang="0">
                  <a:pos x="19" y="15"/>
                </a:cxn>
                <a:cxn ang="0">
                  <a:pos x="5" y="4"/>
                </a:cxn>
              </a:cxnLst>
              <a:pathLst>
                <a:path w="3440" h="520">
                  <a:moveTo>
                    <a:pt x="3120" y="0"/>
                  </a:moveTo>
                  <a:cubicBezTo>
                    <a:pt x="3280" y="140"/>
                    <a:pt x="3440" y="280"/>
                    <a:pt x="3000" y="360"/>
                  </a:cubicBezTo>
                  <a:cubicBezTo>
                    <a:pt x="2560" y="440"/>
                    <a:pt x="960" y="520"/>
                    <a:pt x="480" y="480"/>
                  </a:cubicBezTo>
                  <a:cubicBezTo>
                    <a:pt x="0" y="440"/>
                    <a:pt x="60" y="280"/>
                    <a:pt x="120" y="12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49" name="Freeform 59"/>
            <p:cNvSpPr/>
            <p:nvPr/>
          </p:nvSpPr>
          <p:spPr>
            <a:xfrm>
              <a:off x="2235" y="2250"/>
              <a:ext cx="328" cy="389"/>
            </a:xfrm>
            <a:custGeom>
              <a:avLst/>
              <a:gdLst/>
              <a:ahLst/>
              <a:cxnLst>
                <a:cxn ang="0">
                  <a:pos x="23" y="19"/>
                </a:cxn>
                <a:cxn ang="0">
                  <a:pos x="17" y="0"/>
                </a:cxn>
                <a:cxn ang="0">
                  <a:pos x="0" y="19"/>
                </a:cxn>
              </a:cxnLst>
              <a:pathLst>
                <a:path w="480" h="600">
                  <a:moveTo>
                    <a:pt x="480" y="600"/>
                  </a:moveTo>
                  <a:cubicBezTo>
                    <a:pt x="460" y="300"/>
                    <a:pt x="440" y="0"/>
                    <a:pt x="360" y="0"/>
                  </a:cubicBezTo>
                  <a:cubicBezTo>
                    <a:pt x="280" y="0"/>
                    <a:pt x="140" y="300"/>
                    <a:pt x="0" y="60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50" name="Freeform 60"/>
            <p:cNvSpPr/>
            <p:nvPr/>
          </p:nvSpPr>
          <p:spPr>
            <a:xfrm>
              <a:off x="2044" y="3404"/>
              <a:ext cx="355" cy="402"/>
            </a:xfrm>
            <a:custGeom>
              <a:avLst/>
              <a:gdLst/>
              <a:ahLst/>
              <a:cxnLst>
                <a:cxn ang="0">
                  <a:pos x="25" y="4"/>
                </a:cxn>
                <a:cxn ang="0">
                  <a:pos x="1" y="19"/>
                </a:cxn>
                <a:cxn ang="0">
                  <a:pos x="14" y="0"/>
                </a:cxn>
              </a:cxnLst>
              <a:pathLst>
                <a:path w="520" h="620">
                  <a:moveTo>
                    <a:pt x="520" y="120"/>
                  </a:moveTo>
                  <a:cubicBezTo>
                    <a:pt x="300" y="370"/>
                    <a:pt x="80" y="620"/>
                    <a:pt x="40" y="600"/>
                  </a:cubicBezTo>
                  <a:cubicBezTo>
                    <a:pt x="0" y="580"/>
                    <a:pt x="140" y="290"/>
                    <a:pt x="28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51" name="Freeform 61"/>
            <p:cNvSpPr/>
            <p:nvPr/>
          </p:nvSpPr>
          <p:spPr>
            <a:xfrm>
              <a:off x="841" y="3404"/>
              <a:ext cx="244" cy="311"/>
            </a:xfrm>
            <a:custGeom>
              <a:avLst/>
              <a:gdLst/>
              <a:ahLst/>
              <a:cxnLst>
                <a:cxn ang="0">
                  <a:pos x="2" y="0"/>
                </a:cxn>
                <a:cxn ang="0">
                  <a:pos x="1" y="3"/>
                </a:cxn>
                <a:cxn ang="0">
                  <a:pos x="0" y="0"/>
                </a:cxn>
              </a:cxnLst>
              <a:pathLst>
                <a:path w="480" h="600">
                  <a:moveTo>
                    <a:pt x="480" y="0"/>
                  </a:moveTo>
                  <a:cubicBezTo>
                    <a:pt x="400" y="300"/>
                    <a:pt x="320" y="600"/>
                    <a:pt x="240" y="600"/>
                  </a:cubicBezTo>
                  <a:cubicBezTo>
                    <a:pt x="160" y="600"/>
                    <a:pt x="80" y="300"/>
                    <a:pt x="0" y="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52" name="Freeform 62"/>
            <p:cNvSpPr/>
            <p:nvPr/>
          </p:nvSpPr>
          <p:spPr>
            <a:xfrm>
              <a:off x="923" y="2919"/>
              <a:ext cx="437" cy="336"/>
            </a:xfrm>
            <a:custGeom>
              <a:avLst/>
              <a:gdLst/>
              <a:ahLst/>
              <a:cxnLst>
                <a:cxn ang="0">
                  <a:pos x="12" y="16"/>
                </a:cxn>
                <a:cxn ang="0">
                  <a:pos x="29" y="1"/>
                </a:cxn>
                <a:cxn ang="0">
                  <a:pos x="0" y="9"/>
                </a:cxn>
              </a:cxnLst>
              <a:pathLst>
                <a:path w="640" h="520">
                  <a:moveTo>
                    <a:pt x="240" y="520"/>
                  </a:moveTo>
                  <a:cubicBezTo>
                    <a:pt x="440" y="300"/>
                    <a:pt x="640" y="80"/>
                    <a:pt x="600" y="40"/>
                  </a:cubicBezTo>
                  <a:cubicBezTo>
                    <a:pt x="560" y="0"/>
                    <a:pt x="280" y="140"/>
                    <a:pt x="0" y="280"/>
                  </a:cubicBezTo>
                </a:path>
              </a:pathLst>
            </a:custGeom>
            <a:noFill/>
            <a:ln w="28575" cap="flat" cmpd="sng">
              <a:solidFill>
                <a:srgbClr val="000000"/>
              </a:solidFill>
              <a:prstDash val="solid"/>
              <a:round/>
              <a:headEnd type="none" w="med" len="med"/>
              <a:tailEnd type="stealth" w="lg" len="lg"/>
            </a:ln>
          </p:spPr>
          <p:txBody>
            <a:bodyPr/>
            <a:p>
              <a:endParaRPr lang="zh-CN" altLang="en-US"/>
            </a:p>
          </p:txBody>
        </p:sp>
        <p:sp>
          <p:nvSpPr>
            <p:cNvPr id="29753" name="Text Box 63"/>
            <p:cNvSpPr txBox="1"/>
            <p:nvPr/>
          </p:nvSpPr>
          <p:spPr>
            <a:xfrm>
              <a:off x="884" y="2444"/>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54" name="Text Box 64"/>
            <p:cNvSpPr txBox="1"/>
            <p:nvPr/>
          </p:nvSpPr>
          <p:spPr>
            <a:xfrm>
              <a:off x="1792" y="244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55" name="Text Box 65"/>
            <p:cNvSpPr txBox="1"/>
            <p:nvPr/>
          </p:nvSpPr>
          <p:spPr>
            <a:xfrm>
              <a:off x="2517" y="206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56" name="Text Box 66"/>
            <p:cNvSpPr txBox="1"/>
            <p:nvPr/>
          </p:nvSpPr>
          <p:spPr>
            <a:xfrm>
              <a:off x="2971" y="2749"/>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57" name="Text Box 67"/>
            <p:cNvSpPr txBox="1"/>
            <p:nvPr/>
          </p:nvSpPr>
          <p:spPr>
            <a:xfrm>
              <a:off x="3697" y="3384"/>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58" name="Text Box 68"/>
            <p:cNvSpPr txBox="1"/>
            <p:nvPr/>
          </p:nvSpPr>
          <p:spPr>
            <a:xfrm>
              <a:off x="1247" y="2976"/>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59" name="Text Box 69"/>
            <p:cNvSpPr txBox="1"/>
            <p:nvPr/>
          </p:nvSpPr>
          <p:spPr>
            <a:xfrm>
              <a:off x="522" y="288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60" name="Text Box 70"/>
            <p:cNvSpPr txBox="1"/>
            <p:nvPr/>
          </p:nvSpPr>
          <p:spPr>
            <a:xfrm>
              <a:off x="975" y="356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61" name="Text Box 71"/>
            <p:cNvSpPr txBox="1"/>
            <p:nvPr/>
          </p:nvSpPr>
          <p:spPr>
            <a:xfrm>
              <a:off x="2381" y="288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62" name="Text Box 72"/>
            <p:cNvSpPr txBox="1"/>
            <p:nvPr/>
          </p:nvSpPr>
          <p:spPr>
            <a:xfrm>
              <a:off x="1792" y="2840"/>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63" name="Text Box 73"/>
            <p:cNvSpPr txBox="1"/>
            <p:nvPr/>
          </p:nvSpPr>
          <p:spPr>
            <a:xfrm>
              <a:off x="2154" y="361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64" name="Text Box 74"/>
            <p:cNvSpPr txBox="1"/>
            <p:nvPr/>
          </p:nvSpPr>
          <p:spPr>
            <a:xfrm>
              <a:off x="3107" y="370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sp>
          <p:nvSpPr>
            <p:cNvPr id="29765" name="Text Box 75"/>
            <p:cNvSpPr txBox="1"/>
            <p:nvPr/>
          </p:nvSpPr>
          <p:spPr>
            <a:xfrm>
              <a:off x="2653" y="306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en-GB" altLang="zh-CN" sz="2400">
                <a:latin typeface="Arial" panose="020B0604020202020204" pitchFamily="34" charset="0"/>
                <a:ea typeface="宋体" panose="02010600030101010101" pitchFamily="2" charset="-122"/>
              </a:endParaRPr>
            </a:p>
          </p:txBody>
        </p:sp>
        <p:sp>
          <p:nvSpPr>
            <p:cNvPr id="29766" name="Text Box 76"/>
            <p:cNvSpPr txBox="1"/>
            <p:nvPr/>
          </p:nvSpPr>
          <p:spPr>
            <a:xfrm>
              <a:off x="3696" y="309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en-GB"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0722" name="Rectangle 2"/>
          <p:cNvSpPr>
            <a:spLocks noGrp="1"/>
          </p:cNvSpPr>
          <p:nvPr>
            <p:ph type="title"/>
          </p:nvPr>
        </p:nvSpPr>
        <p:spPr>
          <a:ln/>
        </p:spPr>
        <p:txBody>
          <a:bodyPr vert="horz" wrap="square" lIns="91440" tIns="45720" rIns="91440" bIns="45720" anchor="ctr" anchorCtr="0"/>
          <a:p>
            <a:pPr eaLnBrk="1" hangingPunct="1"/>
            <a:r>
              <a:rPr lang="zh-CN" altLang="en-US" sz="3200">
                <a:ea typeface="宋体" panose="02010600030101010101" pitchFamily="2" charset="-122"/>
              </a:rPr>
              <a:t>构造一个</a:t>
            </a:r>
            <a:r>
              <a:rPr lang="en-US" altLang="zh-CN" sz="3200">
                <a:ea typeface="宋体" panose="02010600030101010101" pitchFamily="2" charset="-122"/>
              </a:rPr>
              <a:t>DFA</a:t>
            </a:r>
            <a:r>
              <a:rPr lang="zh-CN" altLang="en-US" sz="3200">
                <a:ea typeface="宋体" panose="02010600030101010101" pitchFamily="2" charset="-122"/>
              </a:rPr>
              <a:t>，它接受</a:t>
            </a:r>
            <a:r>
              <a:rPr lang="zh-CN" altLang="en-US" sz="3200">
                <a:ea typeface="宋体" panose="02010600030101010101" pitchFamily="2" charset="-122"/>
                <a:sym typeface="Symbol" panose="05050102010706020507" pitchFamily="18" charset="2"/>
              </a:rPr>
              <a:t></a:t>
            </a:r>
            <a:r>
              <a:rPr lang="zh-CN" altLang="en-US" sz="3200">
                <a:ea typeface="宋体" panose="02010600030101010101" pitchFamily="2" charset="-122"/>
              </a:rPr>
              <a:t>＝</a:t>
            </a:r>
            <a:r>
              <a:rPr lang="en-US" altLang="zh-CN" sz="3200">
                <a:ea typeface="宋体" panose="02010600030101010101" pitchFamily="2" charset="-122"/>
              </a:rPr>
              <a:t>{0,1}</a:t>
            </a:r>
            <a:r>
              <a:rPr lang="zh-CN" altLang="en-US" sz="3200">
                <a:ea typeface="宋体" panose="02010600030101010101" pitchFamily="2" charset="-122"/>
              </a:rPr>
              <a:t>上所有满足如下条件的字符串：每个</a:t>
            </a:r>
            <a:r>
              <a:rPr lang="en-US" altLang="zh-CN" sz="3200">
                <a:ea typeface="宋体" panose="02010600030101010101" pitchFamily="2" charset="-122"/>
              </a:rPr>
              <a:t>1</a:t>
            </a:r>
            <a:r>
              <a:rPr lang="zh-CN" altLang="en-US" sz="3200">
                <a:ea typeface="宋体" panose="02010600030101010101" pitchFamily="2" charset="-122"/>
              </a:rPr>
              <a:t>都有</a:t>
            </a:r>
            <a:r>
              <a:rPr lang="en-US" altLang="zh-CN" sz="3200">
                <a:ea typeface="宋体" panose="02010600030101010101" pitchFamily="2" charset="-122"/>
              </a:rPr>
              <a:t>0</a:t>
            </a:r>
            <a:r>
              <a:rPr lang="zh-CN" altLang="en-US" sz="3200">
                <a:ea typeface="宋体" panose="02010600030101010101" pitchFamily="2" charset="-122"/>
              </a:rPr>
              <a:t>直接跟在右边。</a:t>
            </a:r>
            <a:endParaRPr lang="en-GB" altLang="zh-CN" sz="3200">
              <a:ea typeface="宋体" panose="02010600030101010101" pitchFamily="2" charset="-122"/>
            </a:endParaRPr>
          </a:p>
        </p:txBody>
      </p:sp>
      <p:sp>
        <p:nvSpPr>
          <p:cNvPr id="389123" name="Rectangle 3"/>
          <p:cNvSpPr>
            <a:spLocks noGrp="1"/>
          </p:cNvSpPr>
          <p:nvPr>
            <p:ph idx="1"/>
          </p:nvPr>
        </p:nvSpPr>
        <p:spPr>
          <a:xfrm>
            <a:off x="395288" y="1989138"/>
            <a:ext cx="8229600" cy="3886200"/>
          </a:xfrm>
          <a:ln/>
        </p:spPr>
        <p:txBody>
          <a:bodyPr vert="horz" wrap="square" lIns="91440" tIns="45720" rIns="91440" bIns="45720" anchor="t" anchorCtr="0"/>
          <a:p>
            <a:pPr eaLnBrk="1" hangingPunct="1"/>
            <a:r>
              <a:rPr lang="zh-CN" altLang="en-US">
                <a:ea typeface="宋体" panose="02010600030101010101" pitchFamily="2" charset="-122"/>
              </a:rPr>
              <a:t>思路</a:t>
            </a:r>
            <a:endParaRPr lang="zh-CN" altLang="en-US">
              <a:ea typeface="宋体" panose="02010600030101010101" pitchFamily="2" charset="-122"/>
            </a:endParaRPr>
          </a:p>
          <a:p>
            <a:pPr lvl="1" eaLnBrk="1" hangingPunct="1"/>
            <a:r>
              <a:rPr lang="zh-CN" altLang="en-US">
                <a:ea typeface="宋体" panose="02010600030101010101" pitchFamily="2" charset="-122"/>
              </a:rPr>
              <a:t>分析语言特点</a:t>
            </a:r>
            <a:endParaRPr lang="zh-CN" altLang="en-US">
              <a:ea typeface="宋体" panose="02010600030101010101" pitchFamily="2" charset="-122"/>
            </a:endParaRPr>
          </a:p>
          <a:p>
            <a:pPr lvl="2" eaLnBrk="1" hangingPunct="1"/>
            <a:r>
              <a:rPr lang="zh-CN" altLang="en-US">
                <a:ea typeface="宋体" panose="02010600030101010101" pitchFamily="2" charset="-122"/>
              </a:rPr>
              <a:t> </a:t>
            </a:r>
            <a:r>
              <a:rPr lang="en-US" altLang="zh-CN">
                <a:ea typeface="宋体" panose="02010600030101010101" pitchFamily="2" charset="-122"/>
              </a:rPr>
              <a:t>01000101000010</a:t>
            </a:r>
            <a:endParaRPr lang="en-US" altLang="zh-CN">
              <a:ea typeface="宋体" panose="02010600030101010101" pitchFamily="2" charset="-122"/>
            </a:endParaRPr>
          </a:p>
          <a:p>
            <a:pPr lvl="1" eaLnBrk="1" hangingPunct="1"/>
            <a:r>
              <a:rPr lang="zh-CN" altLang="en-US">
                <a:ea typeface="宋体" panose="02010600030101010101" pitchFamily="2" charset="-122"/>
              </a:rPr>
              <a:t>写出正规式</a:t>
            </a:r>
            <a:endParaRPr lang="zh-CN" altLang="en-US">
              <a:ea typeface="宋体" panose="02010600030101010101" pitchFamily="2" charset="-122"/>
            </a:endParaRPr>
          </a:p>
          <a:p>
            <a:pPr lvl="2" eaLnBrk="1" hangingPunct="1"/>
            <a:r>
              <a:rPr lang="zh-CN" altLang="en-US">
                <a:ea typeface="宋体" panose="02010600030101010101" pitchFamily="2" charset="-122"/>
              </a:rPr>
              <a:t> </a:t>
            </a:r>
            <a:r>
              <a:rPr lang="en-US" altLang="zh-CN">
                <a:ea typeface="宋体" panose="02010600030101010101" pitchFamily="2" charset="-122"/>
              </a:rPr>
              <a:t>( 0 | 10)*</a:t>
            </a:r>
            <a:endParaRPr lang="en-US" altLang="zh-CN">
              <a:ea typeface="宋体" panose="02010600030101010101" pitchFamily="2" charset="-122"/>
            </a:endParaRPr>
          </a:p>
          <a:p>
            <a:pPr lvl="1" eaLnBrk="1" hangingPunct="1"/>
            <a:r>
              <a:rPr lang="zh-CN" altLang="en-US">
                <a:ea typeface="宋体" panose="02010600030101010101" pitchFamily="2" charset="-122"/>
              </a:rPr>
              <a:t>正规式 </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 </a:t>
            </a:r>
            <a:r>
              <a:rPr lang="en-US" altLang="zh-CN">
                <a:ea typeface="宋体" panose="02010600030101010101" pitchFamily="2" charset="-122"/>
              </a:rPr>
              <a:t>NFA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DFA</a:t>
            </a:r>
            <a:endParaRPr lang="en-GB" altLang="zh-CN">
              <a:ea typeface="宋体" panose="02010600030101010101" pitchFamily="2" charset="-122"/>
            </a:endParaRPr>
          </a:p>
        </p:txBody>
      </p:sp>
      <p:sp>
        <p:nvSpPr>
          <p:cNvPr id="389124" name="Text Box 4"/>
          <p:cNvSpPr txBox="1"/>
          <p:nvPr/>
        </p:nvSpPr>
        <p:spPr>
          <a:xfrm>
            <a:off x="6516688" y="2133600"/>
            <a:ext cx="1431925" cy="457200"/>
          </a:xfrm>
          <a:prstGeom prst="rect">
            <a:avLst/>
          </a:prstGeom>
          <a:noFill/>
          <a:ln w="1270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( 0 | 10)*</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grpSp>
        <p:nvGrpSpPr>
          <p:cNvPr id="389125" name="Group 5"/>
          <p:cNvGrpSpPr/>
          <p:nvPr/>
        </p:nvGrpSpPr>
        <p:grpSpPr>
          <a:xfrm>
            <a:off x="5580063" y="2398713"/>
            <a:ext cx="2951162" cy="457200"/>
            <a:chOff x="1565" y="1873"/>
            <a:chExt cx="1859" cy="288"/>
          </a:xfrm>
        </p:grpSpPr>
        <p:sp>
          <p:nvSpPr>
            <p:cNvPr id="30726" name="AutoShape 6"/>
            <p:cNvSpPr/>
            <p:nvPr/>
          </p:nvSpPr>
          <p:spPr>
            <a:xfrm>
              <a:off x="1565" y="1947"/>
              <a:ext cx="227" cy="136"/>
            </a:xfrm>
            <a:prstGeom prst="rightArrow">
              <a:avLst>
                <a:gd name="adj1" fmla="val 50000"/>
                <a:gd name="adj2" fmla="val 41712"/>
              </a:avLst>
            </a:prstGeom>
            <a:noFill/>
            <a:ln w="28575"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30727" name="Oval 7"/>
            <p:cNvSpPr/>
            <p:nvPr/>
          </p:nvSpPr>
          <p:spPr>
            <a:xfrm>
              <a:off x="3136" y="1873"/>
              <a:ext cx="288" cy="288"/>
            </a:xfrm>
            <a:prstGeom prst="ellipse">
              <a:avLst/>
            </a:prstGeom>
            <a:noFill/>
            <a:ln w="63500" cap="sq" cmpd="dbl">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Y</a:t>
              </a:r>
              <a:endParaRPr lang="en-US" altLang="zh-CN" sz="2400" b="1">
                <a:latin typeface="Times New Roman" panose="02020603050405020304" pitchFamily="18" charset="0"/>
                <a:ea typeface="宋体" panose="02010600030101010101" pitchFamily="2" charset="-122"/>
              </a:endParaRPr>
            </a:p>
          </p:txBody>
        </p:sp>
        <p:sp>
          <p:nvSpPr>
            <p:cNvPr id="30728" name="Oval 8"/>
            <p:cNvSpPr/>
            <p:nvPr/>
          </p:nvSpPr>
          <p:spPr>
            <a:xfrm>
              <a:off x="1837" y="1873"/>
              <a:ext cx="288" cy="288"/>
            </a:xfrm>
            <a:prstGeom prst="ellipse">
              <a:avLst/>
            </a:prstGeom>
            <a:noFill/>
            <a:ln w="28575" cap="sq" cmpd="sng">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X</a:t>
              </a:r>
              <a:endParaRPr lang="en-US" altLang="zh-CN" sz="2400" b="1">
                <a:latin typeface="Times New Roman" panose="02020603050405020304" pitchFamily="18" charset="0"/>
                <a:ea typeface="宋体" panose="02010600030101010101" pitchFamily="2" charset="-122"/>
              </a:endParaRPr>
            </a:p>
          </p:txBody>
        </p:sp>
      </p:grpSp>
      <p:sp>
        <p:nvSpPr>
          <p:cNvPr id="389129" name="Line 9"/>
          <p:cNvSpPr/>
          <p:nvPr/>
        </p:nvSpPr>
        <p:spPr>
          <a:xfrm>
            <a:off x="6516688" y="2614613"/>
            <a:ext cx="1511300" cy="0"/>
          </a:xfrm>
          <a:prstGeom prst="line">
            <a:avLst/>
          </a:prstGeom>
          <a:ln w="28575" cap="flat" cmpd="sng">
            <a:solidFill>
              <a:srgbClr val="000000"/>
            </a:solidFill>
            <a:prstDash val="solid"/>
            <a:round/>
            <a:headEnd type="none" w="med" len="med"/>
            <a:tailEnd type="stealth" w="lg" len="lg"/>
          </a:ln>
        </p:spPr>
      </p:sp>
      <p:grpSp>
        <p:nvGrpSpPr>
          <p:cNvPr id="389130" name="Group 10"/>
          <p:cNvGrpSpPr/>
          <p:nvPr/>
        </p:nvGrpSpPr>
        <p:grpSpPr>
          <a:xfrm>
            <a:off x="3203575" y="4797425"/>
            <a:ext cx="5251450" cy="1884363"/>
            <a:chOff x="1020" y="2795"/>
            <a:chExt cx="3308" cy="1187"/>
          </a:xfrm>
        </p:grpSpPr>
        <p:sp>
          <p:nvSpPr>
            <p:cNvPr id="30731" name="Text Box 11"/>
            <p:cNvSpPr txBox="1"/>
            <p:nvPr/>
          </p:nvSpPr>
          <p:spPr>
            <a:xfrm>
              <a:off x="1952" y="321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sp>
          <p:nvSpPr>
            <p:cNvPr id="30732" name="AutoShape 12"/>
            <p:cNvSpPr/>
            <p:nvPr/>
          </p:nvSpPr>
          <p:spPr>
            <a:xfrm>
              <a:off x="1020" y="3490"/>
              <a:ext cx="227" cy="136"/>
            </a:xfrm>
            <a:prstGeom prst="rightArrow">
              <a:avLst>
                <a:gd name="adj1" fmla="val 50000"/>
                <a:gd name="adj2" fmla="val 41712"/>
              </a:avLst>
            </a:prstGeom>
            <a:noFill/>
            <a:ln w="28575" cap="flat" cmpd="sng">
              <a:solidFill>
                <a:schemeClr val="tx1"/>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30733" name="Oval 13"/>
            <p:cNvSpPr/>
            <p:nvPr/>
          </p:nvSpPr>
          <p:spPr>
            <a:xfrm>
              <a:off x="1293" y="3385"/>
              <a:ext cx="288" cy="288"/>
            </a:xfrm>
            <a:prstGeom prst="ellipse">
              <a:avLst/>
            </a:prstGeom>
            <a:noFill/>
            <a:ln w="63500" cap="sq" cmpd="dbl">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0</a:t>
              </a:r>
              <a:endParaRPr lang="en-US" altLang="zh-CN" sz="2400" b="1">
                <a:latin typeface="Times New Roman" panose="02020603050405020304" pitchFamily="18" charset="0"/>
                <a:ea typeface="宋体" panose="02010600030101010101" pitchFamily="2" charset="-122"/>
              </a:endParaRPr>
            </a:p>
          </p:txBody>
        </p:sp>
        <p:sp>
          <p:nvSpPr>
            <p:cNvPr id="30734" name="Oval 14"/>
            <p:cNvSpPr/>
            <p:nvPr/>
          </p:nvSpPr>
          <p:spPr>
            <a:xfrm>
              <a:off x="2608" y="3385"/>
              <a:ext cx="288" cy="288"/>
            </a:xfrm>
            <a:prstGeom prst="ellipse">
              <a:avLst/>
            </a:prstGeom>
            <a:noFill/>
            <a:ln w="28575" cap="sq" cmpd="sng">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1</a:t>
              </a:r>
              <a:endParaRPr lang="en-US" altLang="zh-CN" sz="2400" b="1">
                <a:latin typeface="Times New Roman" panose="02020603050405020304" pitchFamily="18" charset="0"/>
                <a:ea typeface="宋体" panose="02010600030101010101" pitchFamily="2" charset="-122"/>
              </a:endParaRPr>
            </a:p>
          </p:txBody>
        </p:sp>
        <p:sp>
          <p:nvSpPr>
            <p:cNvPr id="30735" name="Line 15"/>
            <p:cNvSpPr/>
            <p:nvPr/>
          </p:nvSpPr>
          <p:spPr>
            <a:xfrm>
              <a:off x="1610" y="3476"/>
              <a:ext cx="998" cy="0"/>
            </a:xfrm>
            <a:prstGeom prst="line">
              <a:avLst/>
            </a:prstGeom>
            <a:ln w="28575" cap="flat" cmpd="sng">
              <a:solidFill>
                <a:srgbClr val="000000"/>
              </a:solidFill>
              <a:prstDash val="solid"/>
              <a:round/>
              <a:headEnd type="none" w="med" len="med"/>
              <a:tailEnd type="stealth" w="lg" len="lg"/>
            </a:ln>
          </p:spPr>
        </p:sp>
        <p:sp>
          <p:nvSpPr>
            <p:cNvPr id="30736" name="Text Box 16"/>
            <p:cNvSpPr txBox="1"/>
            <p:nvPr/>
          </p:nvSpPr>
          <p:spPr>
            <a:xfrm>
              <a:off x="3288" y="3249"/>
              <a:ext cx="223" cy="288"/>
            </a:xfrm>
            <a:prstGeom prst="rect">
              <a:avLst/>
            </a:prstGeom>
            <a:noFill/>
            <a:ln w="28575">
              <a:noFill/>
            </a:ln>
          </p:spPr>
          <p:txBody>
            <a:bodyPr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sp>
          <p:nvSpPr>
            <p:cNvPr id="30737" name="Oval 17"/>
            <p:cNvSpPr/>
            <p:nvPr/>
          </p:nvSpPr>
          <p:spPr>
            <a:xfrm>
              <a:off x="3878" y="3385"/>
              <a:ext cx="288" cy="288"/>
            </a:xfrm>
            <a:prstGeom prst="ellipse">
              <a:avLst/>
            </a:prstGeom>
            <a:noFill/>
            <a:ln w="28575" cap="sq" cmpd="sng">
              <a:solidFill>
                <a:schemeClr val="tx1"/>
              </a:solidFill>
              <a:prstDash val="solid"/>
              <a:round/>
              <a:headEnd type="none" w="med" len="med"/>
              <a:tailEnd type="none" w="lg" len="lg"/>
            </a:ln>
          </p:spPr>
          <p:txBody>
            <a:bodyPr wrap="none" lIns="90000" tIns="46800" rIns="90000" bIns="46800" anchor="ctr" anchorCtr="0"/>
            <a:p>
              <a:pPr algn="ctr">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2</a:t>
              </a:r>
              <a:endParaRPr lang="en-US" altLang="zh-CN" sz="2400" b="1">
                <a:latin typeface="Times New Roman" panose="02020603050405020304" pitchFamily="18" charset="0"/>
                <a:ea typeface="宋体" panose="02010600030101010101" pitchFamily="2" charset="-122"/>
              </a:endParaRPr>
            </a:p>
          </p:txBody>
        </p:sp>
        <p:sp>
          <p:nvSpPr>
            <p:cNvPr id="30738" name="Line 18"/>
            <p:cNvSpPr/>
            <p:nvPr/>
          </p:nvSpPr>
          <p:spPr>
            <a:xfrm>
              <a:off x="2925" y="3552"/>
              <a:ext cx="952" cy="0"/>
            </a:xfrm>
            <a:prstGeom prst="line">
              <a:avLst/>
            </a:prstGeom>
            <a:ln w="28575" cap="flat" cmpd="sng">
              <a:solidFill>
                <a:srgbClr val="000000"/>
              </a:solidFill>
              <a:prstDash val="solid"/>
              <a:round/>
              <a:headEnd type="none" w="med" len="med"/>
              <a:tailEnd type="stealth" w="lg" len="lg"/>
            </a:ln>
          </p:spPr>
        </p:sp>
        <p:sp>
          <p:nvSpPr>
            <p:cNvPr id="30739" name="Freeform 19"/>
            <p:cNvSpPr/>
            <p:nvPr/>
          </p:nvSpPr>
          <p:spPr>
            <a:xfrm>
              <a:off x="1314" y="2978"/>
              <a:ext cx="272" cy="460"/>
            </a:xfrm>
            <a:custGeom>
              <a:avLst/>
              <a:gdLst/>
              <a:ahLst/>
              <a:cxnLst>
                <a:cxn ang="0">
                  <a:pos x="272" y="460"/>
                </a:cxn>
                <a:cxn ang="0">
                  <a:pos x="181" y="7"/>
                </a:cxn>
                <a:cxn ang="0">
                  <a:pos x="0" y="415"/>
                </a:cxn>
              </a:cxnLst>
              <a:pathLst>
                <a:path w="272" h="460">
                  <a:moveTo>
                    <a:pt x="272" y="460"/>
                  </a:moveTo>
                  <a:cubicBezTo>
                    <a:pt x="249" y="237"/>
                    <a:pt x="226" y="14"/>
                    <a:pt x="181" y="7"/>
                  </a:cubicBezTo>
                  <a:cubicBezTo>
                    <a:pt x="136" y="0"/>
                    <a:pt x="68" y="207"/>
                    <a:pt x="0" y="415"/>
                  </a:cubicBezTo>
                </a:path>
              </a:pathLst>
            </a:custGeom>
            <a:noFill/>
            <a:ln w="28575" cap="flat" cmpd="sng">
              <a:solidFill>
                <a:schemeClr val="tx1"/>
              </a:solidFill>
              <a:prstDash val="solid"/>
              <a:round/>
              <a:headEnd type="none" w="med" len="med"/>
              <a:tailEnd type="stealth" w="lg" len="lg"/>
            </a:ln>
          </p:spPr>
          <p:txBody>
            <a:bodyPr/>
            <a:p>
              <a:endParaRPr lang="zh-CN" altLang="en-US"/>
            </a:p>
          </p:txBody>
        </p:sp>
        <p:sp>
          <p:nvSpPr>
            <p:cNvPr id="30740" name="Text Box 20"/>
            <p:cNvSpPr txBox="1"/>
            <p:nvPr/>
          </p:nvSpPr>
          <p:spPr>
            <a:xfrm>
              <a:off x="1474" y="2795"/>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sp>
          <p:nvSpPr>
            <p:cNvPr id="30741" name="Line 21"/>
            <p:cNvSpPr/>
            <p:nvPr/>
          </p:nvSpPr>
          <p:spPr>
            <a:xfrm flipH="1">
              <a:off x="1610" y="3566"/>
              <a:ext cx="998" cy="0"/>
            </a:xfrm>
            <a:prstGeom prst="line">
              <a:avLst/>
            </a:prstGeom>
            <a:ln w="28575" cap="flat" cmpd="sng">
              <a:solidFill>
                <a:schemeClr val="tx1"/>
              </a:solidFill>
              <a:prstDash val="solid"/>
              <a:round/>
              <a:headEnd type="none" w="med" len="med"/>
              <a:tailEnd type="stealth" w="lg" len="lg"/>
            </a:ln>
          </p:spPr>
        </p:sp>
        <p:sp>
          <p:nvSpPr>
            <p:cNvPr id="30742" name="Text Box 22"/>
            <p:cNvSpPr txBox="1"/>
            <p:nvPr/>
          </p:nvSpPr>
          <p:spPr>
            <a:xfrm>
              <a:off x="1973" y="3521"/>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sp>
          <p:nvSpPr>
            <p:cNvPr id="30743" name="Freeform 23"/>
            <p:cNvSpPr/>
            <p:nvPr/>
          </p:nvSpPr>
          <p:spPr>
            <a:xfrm>
              <a:off x="3924" y="3060"/>
              <a:ext cx="227" cy="370"/>
            </a:xfrm>
            <a:custGeom>
              <a:avLst/>
              <a:gdLst/>
              <a:ahLst/>
              <a:cxnLst>
                <a:cxn ang="0">
                  <a:pos x="227" y="370"/>
                </a:cxn>
                <a:cxn ang="0">
                  <a:pos x="136" y="7"/>
                </a:cxn>
                <a:cxn ang="0">
                  <a:pos x="0" y="325"/>
                </a:cxn>
              </a:cxnLst>
              <a:pathLst>
                <a:path w="227" h="370">
                  <a:moveTo>
                    <a:pt x="227" y="370"/>
                  </a:moveTo>
                  <a:cubicBezTo>
                    <a:pt x="200" y="192"/>
                    <a:pt x="174" y="14"/>
                    <a:pt x="136" y="7"/>
                  </a:cubicBezTo>
                  <a:cubicBezTo>
                    <a:pt x="98" y="0"/>
                    <a:pt x="49" y="162"/>
                    <a:pt x="0" y="325"/>
                  </a:cubicBezTo>
                </a:path>
              </a:pathLst>
            </a:custGeom>
            <a:noFill/>
            <a:ln w="28575" cap="flat" cmpd="sng">
              <a:solidFill>
                <a:schemeClr val="tx1"/>
              </a:solidFill>
              <a:prstDash val="solid"/>
              <a:round/>
              <a:headEnd type="none" w="med" len="med"/>
              <a:tailEnd type="stealth" w="lg" len="lg"/>
            </a:ln>
          </p:spPr>
          <p:txBody>
            <a:bodyPr/>
            <a:p>
              <a:endParaRPr lang="zh-CN" altLang="en-US"/>
            </a:p>
          </p:txBody>
        </p:sp>
        <p:sp>
          <p:nvSpPr>
            <p:cNvPr id="30744" name="Freeform 24"/>
            <p:cNvSpPr/>
            <p:nvPr/>
          </p:nvSpPr>
          <p:spPr>
            <a:xfrm>
              <a:off x="3924" y="3612"/>
              <a:ext cx="227" cy="370"/>
            </a:xfrm>
            <a:custGeom>
              <a:avLst/>
              <a:gdLst/>
              <a:ahLst/>
              <a:cxnLst>
                <a:cxn ang="0">
                  <a:pos x="227" y="0"/>
                </a:cxn>
                <a:cxn ang="0">
                  <a:pos x="90" y="363"/>
                </a:cxn>
                <a:cxn ang="0">
                  <a:pos x="0" y="45"/>
                </a:cxn>
              </a:cxnLst>
              <a:pathLst>
                <a:path w="227" h="370">
                  <a:moveTo>
                    <a:pt x="227" y="0"/>
                  </a:moveTo>
                  <a:cubicBezTo>
                    <a:pt x="177" y="178"/>
                    <a:pt x="128" y="356"/>
                    <a:pt x="90" y="363"/>
                  </a:cubicBezTo>
                  <a:cubicBezTo>
                    <a:pt x="52" y="370"/>
                    <a:pt x="26" y="207"/>
                    <a:pt x="0" y="45"/>
                  </a:cubicBezTo>
                </a:path>
              </a:pathLst>
            </a:custGeom>
            <a:noFill/>
            <a:ln w="28575" cap="flat" cmpd="sng">
              <a:solidFill>
                <a:schemeClr val="tx1"/>
              </a:solidFill>
              <a:prstDash val="solid"/>
              <a:round/>
              <a:headEnd type="none" w="med" len="med"/>
              <a:tailEnd type="stealth" w="lg" len="lg"/>
            </a:ln>
          </p:spPr>
          <p:txBody>
            <a:bodyPr/>
            <a:p>
              <a:endParaRPr lang="zh-CN" altLang="en-US"/>
            </a:p>
          </p:txBody>
        </p:sp>
        <p:sp>
          <p:nvSpPr>
            <p:cNvPr id="30745" name="Text Box 25"/>
            <p:cNvSpPr txBox="1"/>
            <p:nvPr/>
          </p:nvSpPr>
          <p:spPr>
            <a:xfrm>
              <a:off x="4105" y="306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0</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sp>
          <p:nvSpPr>
            <p:cNvPr id="30746" name="Text Box 26"/>
            <p:cNvSpPr txBox="1"/>
            <p:nvPr/>
          </p:nvSpPr>
          <p:spPr>
            <a:xfrm>
              <a:off x="4105" y="3657"/>
              <a:ext cx="223" cy="288"/>
            </a:xfrm>
            <a:prstGeom prst="rect">
              <a:avLst/>
            </a:prstGeom>
            <a:noFill/>
            <a:ln w="28575">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a:t>
              </a:r>
              <a:endParaRPr lang="zh-CN" altLang="en-GB" sz="2400">
                <a:latin typeface="Arial" panose="020B0604020202020204" pitchFamily="34" charset="0"/>
                <a:ea typeface="宋体" panose="02010600030101010101" pitchFamily="2" charset="-122"/>
                <a:sym typeface="Symbol" panose="05050102010706020507" pitchFamily="18" charset="2"/>
              </a:endParaRPr>
            </a:p>
          </p:txBody>
        </p:sp>
      </p:grpSp>
      <p:sp>
        <p:nvSpPr>
          <p:cNvPr id="389147" name="Rectangle 27"/>
          <p:cNvSpPr/>
          <p:nvPr/>
        </p:nvSpPr>
        <p:spPr>
          <a:xfrm>
            <a:off x="1920875" y="3009900"/>
            <a:ext cx="323850"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389148" name="Rectangle 28"/>
          <p:cNvSpPr/>
          <p:nvPr/>
        </p:nvSpPr>
        <p:spPr>
          <a:xfrm>
            <a:off x="2601913" y="2997200"/>
            <a:ext cx="323850"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389149" name="Rectangle 29"/>
          <p:cNvSpPr/>
          <p:nvPr/>
        </p:nvSpPr>
        <p:spPr>
          <a:xfrm>
            <a:off x="2928938" y="2997200"/>
            <a:ext cx="323850"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389150" name="Rectangle 30"/>
          <p:cNvSpPr/>
          <p:nvPr/>
        </p:nvSpPr>
        <p:spPr>
          <a:xfrm>
            <a:off x="3792538" y="2997200"/>
            <a:ext cx="323850" cy="504825"/>
          </a:xfrm>
          <a:prstGeom prst="rect">
            <a:avLst/>
          </a:prstGeom>
          <a:noFill/>
          <a:ln w="28575" cap="flat" cmpd="sng">
            <a:solidFill>
              <a:srgbClr val="CC0000"/>
            </a:solidFill>
            <a:prstDash val="solid"/>
            <a:miter/>
            <a:headEnd type="none" w="med" len="med"/>
            <a:tailEnd type="none" w="lg" len="lg"/>
          </a:ln>
        </p:spPr>
        <p:txBody>
          <a:bodyPr wrap="none" anchor="ctr" anchorCtr="0"/>
          <a:p>
            <a:pPr>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23">
                                            <p:txEl>
                                              <p:charRg st="0"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23">
                                            <p:txEl>
                                              <p:charRg st="3"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23">
                                            <p:txEl>
                                              <p:charRg st="10" end="2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91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91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91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9123">
                                            <p:txEl>
                                              <p:charRg st="26" end="3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9123">
                                            <p:txEl>
                                              <p:charRg st="32" end="4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9123">
                                            <p:txEl>
                                              <p:charRg st="44" end="6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91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89129"/>
                                        </p:tgtEl>
                                        <p:attrNameLst>
                                          <p:attrName>style.visibility</p:attrName>
                                        </p:attrNameLst>
                                      </p:cBhvr>
                                      <p:to>
                                        <p:strVal val="visible"/>
                                      </p:to>
                                    </p:set>
                                    <p:animEffect transition="in" filter="wipe(left)">
                                      <p:cBhvr>
                                        <p:cTn id="49" dur="500"/>
                                        <p:tgtEl>
                                          <p:spTgt spid="3891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9124"/>
                                        </p:tgtEl>
                                        <p:attrNameLst>
                                          <p:attrName>style.visibility</p:attrName>
                                        </p:attrNameLst>
                                      </p:cBhvr>
                                      <p:to>
                                        <p:strVal val="visible"/>
                                      </p:to>
                                    </p:set>
                                    <p:animEffect transition="in" filter="wipe(left)">
                                      <p:cBhvr>
                                        <p:cTn id="52" dur="500"/>
                                        <p:tgtEl>
                                          <p:spTgt spid="38912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9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p:bldP spid="389124" grpId="0"/>
      <p:bldP spid="389147" grpId="0" animBg="1"/>
      <p:bldP spid="389148" grpId="0" animBg="1"/>
      <p:bldP spid="389149" grpId="0" animBg="1"/>
      <p:bldP spid="3891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1746" name="Rectangle 2"/>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小结</a:t>
            </a:r>
            <a:endParaRPr lang="zh-CN" altLang="en-GB">
              <a:ea typeface="宋体" panose="02010600030101010101" pitchFamily="2" charset="-122"/>
            </a:endParaRPr>
          </a:p>
        </p:txBody>
      </p:sp>
      <p:sp>
        <p:nvSpPr>
          <p:cNvPr id="31747" name="Rectangle 3"/>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文法与语言</a:t>
            </a:r>
            <a:endParaRPr lang="zh-CN" altLang="en-US">
              <a:ea typeface="宋体" panose="02010600030101010101" pitchFamily="2" charset="-122"/>
            </a:endParaRPr>
          </a:p>
          <a:p>
            <a:pPr eaLnBrk="1" hangingPunct="1"/>
            <a:r>
              <a:rPr lang="zh-CN" altLang="en-US">
                <a:ea typeface="宋体" panose="02010600030101010101" pitchFamily="2" charset="-122"/>
              </a:rPr>
              <a:t>正规式 </a:t>
            </a:r>
            <a:r>
              <a:rPr lang="en-US" altLang="zh-CN">
                <a:ea typeface="宋体" panose="02010600030101010101" pitchFamily="2" charset="-122"/>
              </a:rPr>
              <a:t>vs. NFA vs. DFA</a:t>
            </a:r>
            <a:endParaRPr lang="en-US" altLang="zh-CN">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a:spLocks noGrp="1"/>
          </p:cNvSpPr>
          <p:nvPr>
            <p:ph type="sldNum" sz="quarter" idx="11"/>
          </p:nvPr>
        </p:nvSpPr>
        <p:spPr>
          <a:xfrm>
            <a:off x="2073275" y="6248400"/>
            <a:ext cx="4968875" cy="457200"/>
          </a:xfrm>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r>
              <a:rPr lang="en-GB" altLang="zh-CN" sz="1200" b="1">
                <a:latin typeface="Arial Black" panose="020B0A04020102020204" pitchFamily="34" charset="0"/>
                <a:ea typeface="宋体" panose="02010600030101010101" pitchFamily="2" charset="-122"/>
              </a:rPr>
              <a:t>*</a:t>
            </a:r>
            <a:endParaRPr lang="en-GB" altLang="zh-CN" sz="1200" b="1">
              <a:latin typeface="Arial Black" panose="020B0A04020102020204" pitchFamily="34" charset="0"/>
              <a:ea typeface="宋体" panose="02010600030101010101" pitchFamily="2" charset="-122"/>
            </a:endParaRPr>
          </a:p>
        </p:txBody>
      </p:sp>
      <p:sp>
        <p:nvSpPr>
          <p:cNvPr id="392197" name="Rectangle 5"/>
          <p:cNvSpPr>
            <a:spLocks noGrp="1"/>
          </p:cNvSpPr>
          <p:nvPr>
            <p:ph idx="1"/>
          </p:nvPr>
        </p:nvSpPr>
        <p:spPr>
          <a:xfrm>
            <a:off x="457200" y="1981200"/>
            <a:ext cx="8686800" cy="4400550"/>
          </a:xfrm>
          <a:ln/>
        </p:spPr>
        <p:txBody>
          <a:bodyPr vert="horz" wrap="square" lIns="91440" tIns="45720" rIns="91440" bIns="45720" anchor="t" anchorCtr="0"/>
          <a:p>
            <a:pPr eaLnBrk="1" hangingPunct="1">
              <a:lnSpc>
                <a:spcPct val="80000"/>
              </a:lnSpc>
            </a:pPr>
            <a:r>
              <a:rPr lang="zh-CN" altLang="en-US" sz="2800"/>
              <a:t>自上而下分析面临的问题</a:t>
            </a:r>
            <a:endParaRPr lang="zh-CN" altLang="en-US" sz="2800"/>
          </a:p>
          <a:p>
            <a:pPr lvl="1" eaLnBrk="1" hangingPunct="1">
              <a:lnSpc>
                <a:spcPct val="80000"/>
              </a:lnSpc>
            </a:pPr>
            <a:r>
              <a:rPr lang="zh-CN" altLang="en-GB" sz="2400"/>
              <a:t>文法的左递归性</a:t>
            </a:r>
            <a:endParaRPr lang="zh-CN" altLang="en-GB" sz="2400"/>
          </a:p>
          <a:p>
            <a:pPr lvl="1" eaLnBrk="1" hangingPunct="1">
              <a:lnSpc>
                <a:spcPct val="80000"/>
              </a:lnSpc>
            </a:pPr>
            <a:r>
              <a:rPr lang="zh-CN" altLang="en-GB" sz="2400"/>
              <a:t>回溯</a:t>
            </a:r>
            <a:endParaRPr lang="zh-CN" altLang="en-US" sz="2400"/>
          </a:p>
          <a:p>
            <a:pPr eaLnBrk="1" hangingPunct="1">
              <a:lnSpc>
                <a:spcPct val="80000"/>
              </a:lnSpc>
            </a:pPr>
            <a:r>
              <a:rPr lang="zh-CN" altLang="en-GB" sz="2800"/>
              <a:t>构造不带回溯的自上而下分析算法</a:t>
            </a:r>
            <a:endParaRPr lang="zh-CN" altLang="en-GB" sz="2800"/>
          </a:p>
          <a:p>
            <a:pPr lvl="1" eaLnBrk="1" hangingPunct="1">
              <a:lnSpc>
                <a:spcPct val="80000"/>
              </a:lnSpc>
            </a:pPr>
            <a:r>
              <a:rPr lang="zh-CN" altLang="en-GB" sz="2400"/>
              <a:t>消除文法的左递归的方法</a:t>
            </a:r>
            <a:endParaRPr lang="zh-CN" altLang="en-GB" sz="2400"/>
          </a:p>
          <a:p>
            <a:pPr lvl="1" eaLnBrk="1" hangingPunct="1">
              <a:lnSpc>
                <a:spcPct val="80000"/>
              </a:lnSpc>
            </a:pPr>
            <a:r>
              <a:rPr lang="zh-CN" altLang="en-GB" sz="2400"/>
              <a:t>提取左公共因子，克服回溯</a:t>
            </a:r>
            <a:endParaRPr lang="zh-CN" altLang="en-GB" sz="2400"/>
          </a:p>
          <a:p>
            <a:pPr eaLnBrk="1" hangingPunct="1">
              <a:lnSpc>
                <a:spcPct val="80000"/>
              </a:lnSpc>
            </a:pPr>
            <a:r>
              <a:rPr lang="en-GB" altLang="zh-CN" sz="2800"/>
              <a:t>LL(1)</a:t>
            </a:r>
            <a:r>
              <a:rPr lang="zh-CN" altLang="en-GB" sz="2800"/>
              <a:t>文法的条件</a:t>
            </a:r>
            <a:endParaRPr lang="zh-CN" altLang="en-GB" sz="2800"/>
          </a:p>
          <a:p>
            <a:pPr lvl="1" eaLnBrk="1" hangingPunct="1">
              <a:lnSpc>
                <a:spcPct val="80000"/>
              </a:lnSpc>
            </a:pPr>
            <a:r>
              <a:rPr lang="en-GB" altLang="zh-CN" sz="2400"/>
              <a:t>FIRST</a:t>
            </a:r>
            <a:r>
              <a:rPr lang="zh-CN" altLang="en-GB" sz="2400"/>
              <a:t>、</a:t>
            </a:r>
            <a:r>
              <a:rPr lang="en-GB" altLang="zh-CN" sz="2400"/>
              <a:t>FOLLOW</a:t>
            </a:r>
            <a:r>
              <a:rPr lang="zh-CN" altLang="en-US" sz="2400"/>
              <a:t>、</a:t>
            </a:r>
            <a:r>
              <a:rPr lang="en-US" altLang="zh-CN" sz="2400"/>
              <a:t>SELECT</a:t>
            </a:r>
            <a:r>
              <a:rPr lang="zh-CN" altLang="en-GB" sz="2400"/>
              <a:t>集合</a:t>
            </a:r>
            <a:endParaRPr lang="zh-CN" altLang="en-GB" sz="2400"/>
          </a:p>
          <a:p>
            <a:pPr eaLnBrk="1" hangingPunct="1">
              <a:lnSpc>
                <a:spcPct val="80000"/>
              </a:lnSpc>
            </a:pPr>
            <a:r>
              <a:rPr lang="en-US" altLang="zh-CN" sz="2800"/>
              <a:t>LL(1)</a:t>
            </a:r>
            <a:r>
              <a:rPr lang="zh-CN" altLang="en-US" sz="2800"/>
              <a:t>分析法</a:t>
            </a:r>
            <a:endParaRPr lang="zh-CN" altLang="en-US" sz="2800"/>
          </a:p>
          <a:p>
            <a:pPr lvl="1" eaLnBrk="1" hangingPunct="1">
              <a:lnSpc>
                <a:spcPct val="80000"/>
              </a:lnSpc>
            </a:pPr>
            <a:r>
              <a:rPr lang="zh-CN" altLang="en-US" sz="2400"/>
              <a:t>递归下降分析程序</a:t>
            </a:r>
            <a:endParaRPr lang="zh-CN" altLang="en-US" sz="2400"/>
          </a:p>
          <a:p>
            <a:pPr lvl="1" eaLnBrk="1" hangingPunct="1">
              <a:lnSpc>
                <a:spcPct val="80000"/>
              </a:lnSpc>
            </a:pPr>
            <a:r>
              <a:rPr lang="zh-CN" altLang="en-US" sz="2400"/>
              <a:t>预测分析程序</a:t>
            </a:r>
            <a:endParaRPr lang="en-GB" altLang="zh-CN" sz="2400"/>
          </a:p>
        </p:txBody>
      </p:sp>
      <p:sp>
        <p:nvSpPr>
          <p:cNvPr id="32771" name="Rectangle 2"/>
          <p:cNvSpPr>
            <a:spLocks noGrp="1"/>
          </p:cNvSpPr>
          <p:nvPr>
            <p:ph type="title"/>
          </p:nvPr>
        </p:nvSpPr>
        <p:spPr>
          <a:xfrm>
            <a:off x="457200" y="457200"/>
            <a:ext cx="8686800" cy="1371600"/>
          </a:xfrm>
          <a:ln/>
        </p:spPr>
        <p:txBody>
          <a:bodyPr vert="horz" wrap="square" lIns="91440" tIns="45720" rIns="91440" bIns="45720" anchor="ctr" anchorCtr="0"/>
          <a:p>
            <a:pPr eaLnBrk="1" hangingPunct="1"/>
            <a:r>
              <a:rPr lang="zh-CN" altLang="en-US">
                <a:ea typeface="宋体" panose="02010600030101010101" pitchFamily="2" charset="-122"/>
              </a:rPr>
              <a:t>第四章  语法分析</a:t>
            </a:r>
            <a:r>
              <a:rPr lang="en-US" altLang="zh-CN">
                <a:ea typeface="宋体" panose="02010600030101010101" pitchFamily="2" charset="-122"/>
              </a:rPr>
              <a:t>—</a:t>
            </a:r>
            <a:r>
              <a:rPr lang="zh-CN" altLang="en-US">
                <a:ea typeface="宋体" panose="02010600030101010101" pitchFamily="2" charset="-122"/>
              </a:rPr>
              <a:t>自上而下分析</a:t>
            </a: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7">
                                            <p:txEl>
                                              <p:charRg st="0" end="1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197">
                                            <p:txEl>
                                              <p:charRg st="12" end="2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2197">
                                            <p:txEl>
                                              <p:charRg st="20" end="2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2197">
                                            <p:txEl>
                                              <p:charRg st="23" end="3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2197">
                                            <p:txEl>
                                              <p:charRg st="39" end="5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197">
                                            <p:txEl>
                                              <p:charRg st="51" end="6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2197">
                                            <p:txEl>
                                              <p:charRg st="64" end="7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2197">
                                            <p:txEl>
                                              <p:charRg st="75" end="9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2197">
                                            <p:txEl>
                                              <p:charRg st="97" end="10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2197">
                                            <p:txEl>
                                              <p:charRg st="106" end="1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2197">
                                            <p:txEl>
                                              <p:charRg st="115" end="1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3794" name="Rectangle 3"/>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语法分析器的功能</a:t>
            </a:r>
            <a:endParaRPr lang="zh-CN" altLang="en-US">
              <a:ea typeface="宋体" panose="02010600030101010101" pitchFamily="2" charset="-122"/>
            </a:endParaRPr>
          </a:p>
          <a:p>
            <a:pPr eaLnBrk="1" hangingPunct="1"/>
            <a:r>
              <a:rPr lang="zh-CN" altLang="en-US">
                <a:ea typeface="宋体" panose="02010600030101010101" pitchFamily="2" charset="-122"/>
              </a:rPr>
              <a:t>自上而下分析面临的问题</a:t>
            </a:r>
            <a:endParaRPr lang="zh-CN" altLang="en-US">
              <a:ea typeface="宋体" panose="02010600030101010101" pitchFamily="2" charset="-122"/>
            </a:endParaRPr>
          </a:p>
          <a:p>
            <a:pPr eaLnBrk="1" hangingPunct="1"/>
            <a:r>
              <a:rPr lang="en-US" altLang="zh-CN">
                <a:ea typeface="宋体" panose="02010600030101010101" pitchFamily="2" charset="-122"/>
              </a:rPr>
              <a:t>LL(1)</a:t>
            </a:r>
            <a:r>
              <a:rPr lang="zh-CN" altLang="en-US">
                <a:ea typeface="宋体" panose="02010600030101010101" pitchFamily="2" charset="-122"/>
              </a:rPr>
              <a:t>分析法</a:t>
            </a:r>
            <a:endParaRPr lang="zh-CN" altLang="en-US">
              <a:ea typeface="宋体" panose="02010600030101010101" pitchFamily="2" charset="-122"/>
            </a:endParaRPr>
          </a:p>
          <a:p>
            <a:pPr eaLnBrk="1" hangingPunct="1"/>
            <a:r>
              <a:rPr lang="zh-CN" altLang="en-US">
                <a:ea typeface="宋体" panose="02010600030101010101" pitchFamily="2" charset="-122"/>
              </a:rPr>
              <a:t>递归下降分析程序构造</a:t>
            </a:r>
            <a:endParaRPr lang="zh-CN" altLang="en-US">
              <a:ea typeface="宋体" panose="02010600030101010101" pitchFamily="2" charset="-122"/>
            </a:endParaRPr>
          </a:p>
          <a:p>
            <a:pPr eaLnBrk="1" hangingPunct="1"/>
            <a:r>
              <a:rPr lang="zh-CN" altLang="en-US">
                <a:ea typeface="宋体" panose="02010600030101010101" pitchFamily="2" charset="-122"/>
              </a:rPr>
              <a:t>预测分析程序</a:t>
            </a:r>
            <a:endParaRPr lang="zh-CN" altLang="en-US">
              <a:ea typeface="宋体" panose="02010600030101010101" pitchFamily="2" charset="-122"/>
            </a:endParaRPr>
          </a:p>
        </p:txBody>
      </p:sp>
      <p:sp>
        <p:nvSpPr>
          <p:cNvPr id="33795" name="标题 1"/>
          <p:cNvSpPr>
            <a:spLocks noGrp="1"/>
          </p:cNvSpPr>
          <p:nvPr>
            <p:ph type="title"/>
          </p:nvPr>
        </p:nvSpPr>
        <p:spPr>
          <a:ln/>
        </p:spPr>
        <p:txBody>
          <a:bodyPr vert="horz" wrap="square" lIns="91440" tIns="45720" rIns="91440" bIns="45720" anchor="ctr" anchorCtr="0"/>
          <a:p>
            <a:pPr>
              <a:buNone/>
            </a:pP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4818" name="Rectangle 2"/>
          <p:cNvSpPr>
            <a:spLocks noGrp="1"/>
          </p:cNvSpPr>
          <p:nvPr>
            <p:ph type="title"/>
          </p:nvPr>
        </p:nvSpPr>
        <p:spPr>
          <a:xfrm>
            <a:off x="457200" y="457200"/>
            <a:ext cx="8229600" cy="884238"/>
          </a:xfrm>
          <a:ln/>
        </p:spPr>
        <p:txBody>
          <a:bodyPr vert="horz" wrap="square" lIns="91440" tIns="45720" rIns="91440" bIns="45720" anchor="ctr" anchorCtr="0"/>
          <a:p>
            <a:pPr eaLnBrk="1" hangingPunct="1"/>
            <a:r>
              <a:rPr lang="zh-CN" altLang="en-US">
                <a:ea typeface="宋体" panose="02010600030101010101" pitchFamily="2" charset="-122"/>
              </a:rPr>
              <a:t>语法分析的方法</a:t>
            </a:r>
            <a:endParaRPr lang="en-GB" altLang="zh-CN">
              <a:ea typeface="宋体" panose="02010600030101010101" pitchFamily="2" charset="-122"/>
            </a:endParaRPr>
          </a:p>
        </p:txBody>
      </p:sp>
      <p:sp>
        <p:nvSpPr>
          <p:cNvPr id="319491" name="Rectangle 3"/>
          <p:cNvSpPr>
            <a:spLocks noGrp="1"/>
          </p:cNvSpPr>
          <p:nvPr>
            <p:ph idx="1"/>
          </p:nvPr>
        </p:nvSpPr>
        <p:spPr>
          <a:xfrm>
            <a:off x="457200" y="1412875"/>
            <a:ext cx="8229600" cy="5111750"/>
          </a:xfrm>
          <a:ln/>
        </p:spPr>
        <p:txBody>
          <a:bodyPr vert="horz" wrap="square" lIns="91440" tIns="45720" rIns="91440" bIns="45720" anchor="t" anchorCtr="0"/>
          <a:p>
            <a:pPr eaLnBrk="1" hangingPunct="1">
              <a:lnSpc>
                <a:spcPct val="90000"/>
              </a:lnSpc>
            </a:pPr>
            <a:r>
              <a:rPr lang="zh-CN" altLang="en-US">
                <a:ea typeface="宋体" panose="02010600030101010101" pitchFamily="2" charset="-122"/>
              </a:rPr>
              <a:t>自上而下分析法</a:t>
            </a:r>
            <a:r>
              <a:rPr lang="en-US" altLang="zh-CN">
                <a:ea typeface="宋体" panose="02010600030101010101" pitchFamily="2" charset="-122"/>
              </a:rPr>
              <a:t>(Top-down)</a:t>
            </a:r>
            <a:endParaRPr lang="en-US" altLang="zh-CN">
              <a:ea typeface="宋体" panose="02010600030101010101" pitchFamily="2" charset="-122"/>
            </a:endParaRPr>
          </a:p>
          <a:p>
            <a:pPr lvl="1" eaLnBrk="1" hangingPunct="1">
              <a:lnSpc>
                <a:spcPct val="90000"/>
              </a:lnSpc>
            </a:pPr>
            <a:r>
              <a:rPr lang="" altLang="en-US"/>
              <a:t>基本思想</a:t>
            </a:r>
            <a:endParaRPr lang="zh-CN" altLang="en-US">
              <a:ea typeface="宋体" panose="02010600030101010101" pitchFamily="2" charset="-122"/>
            </a:endParaRPr>
          </a:p>
          <a:p>
            <a:pPr lvl="2" eaLnBrk="1" hangingPunct="1">
              <a:lnSpc>
                <a:spcPct val="90000"/>
              </a:lnSpc>
            </a:pPr>
            <a:r>
              <a:rPr lang="" altLang="en-US"/>
              <a:t>它从文法的开始符号出发，反复使用各种产生式，寻找"匹配"的</a:t>
            </a:r>
            <a:r>
              <a:rPr lang="" altLang="en-US">
                <a:solidFill>
                  <a:srgbClr val="CC0000"/>
                </a:solidFill>
              </a:rPr>
              <a:t>推导</a:t>
            </a:r>
            <a:endParaRPr lang="" altLang="en-US">
              <a:solidFill>
                <a:srgbClr val="CC0000"/>
              </a:solidFill>
            </a:endParaRPr>
          </a:p>
          <a:p>
            <a:pPr lvl="1" eaLnBrk="1" hangingPunct="1">
              <a:lnSpc>
                <a:spcPct val="90000"/>
              </a:lnSpc>
            </a:pPr>
            <a:r>
              <a:rPr lang="" altLang="en-US">
                <a:solidFill>
                  <a:srgbClr val="CC0000"/>
                </a:solidFill>
              </a:rPr>
              <a:t>递归下降分析法</a:t>
            </a:r>
            <a:endParaRPr lang="zh-CN" altLang="en-US">
              <a:solidFill>
                <a:srgbClr val="CC0000"/>
              </a:solidFill>
              <a:ea typeface="宋体" panose="02010600030101010101" pitchFamily="2" charset="-122"/>
            </a:endParaRPr>
          </a:p>
          <a:p>
            <a:pPr lvl="2" eaLnBrk="1" hangingPunct="1">
              <a:lnSpc>
                <a:spcPct val="90000"/>
              </a:lnSpc>
            </a:pPr>
            <a:r>
              <a:rPr lang="" altLang="en-US"/>
              <a:t>对每一语法变量(非终结符)构造一个相应的子程序，每个子程序识别一定的语法单位</a:t>
            </a:r>
            <a:endParaRPr lang="zh-CN" altLang="en-US">
              <a:ea typeface="宋体" panose="02010600030101010101" pitchFamily="2" charset="-122"/>
            </a:endParaRPr>
          </a:p>
          <a:p>
            <a:pPr lvl="2" eaLnBrk="1" hangingPunct="1">
              <a:lnSpc>
                <a:spcPct val="90000"/>
              </a:lnSpc>
            </a:pPr>
            <a:r>
              <a:rPr lang="" altLang="zh-CN"/>
              <a:t>通过子程序间的</a:t>
            </a:r>
            <a:r>
              <a:rPr lang="zh-CN" altLang="en-US">
                <a:ea typeface="宋体" panose="02010600030101010101" pitchFamily="2" charset="-122"/>
              </a:rPr>
              <a:t>相互调用</a:t>
            </a:r>
            <a:r>
              <a:rPr lang="zh-CN" altLang="zh-CN">
                <a:ea typeface="宋体" panose="02010600030101010101" pitchFamily="2" charset="-122"/>
              </a:rPr>
              <a:t>实现对输入串的识别</a:t>
            </a:r>
            <a:endParaRPr lang="zh-CN" altLang="zh-CN">
              <a:ea typeface="宋体" panose="02010600030101010101" pitchFamily="2" charset="-122"/>
            </a:endParaRPr>
          </a:p>
          <a:p>
            <a:pPr lvl="1" eaLnBrk="1" hangingPunct="1">
              <a:lnSpc>
                <a:spcPct val="90000"/>
              </a:lnSpc>
            </a:pPr>
            <a:r>
              <a:rPr lang="zh-CN" altLang="zh-CN">
                <a:solidFill>
                  <a:srgbClr val="CC0000"/>
                </a:solidFill>
                <a:ea typeface="宋体" panose="02010600030101010101" pitchFamily="2" charset="-122"/>
              </a:rPr>
              <a:t>预测分析程序</a:t>
            </a:r>
            <a:endParaRPr lang="zh-CN" altLang="en-US">
              <a:ea typeface="宋体" panose="02010600030101010101" pitchFamily="2" charset="-122"/>
            </a:endParaRPr>
          </a:p>
          <a:p>
            <a:pPr lvl="2" eaLnBrk="1" hangingPunct="1">
              <a:lnSpc>
                <a:spcPct val="90000"/>
              </a:lnSpc>
            </a:pPr>
            <a:r>
              <a:rPr lang="zh-CN" altLang="en-US">
                <a:ea typeface="宋体" panose="02010600030101010101" pitchFamily="2" charset="-122"/>
              </a:rPr>
              <a:t>非递归实现</a:t>
            </a:r>
            <a:endParaRPr lang="zh-CN" altLang="en-US">
              <a:ea typeface="宋体" panose="02010600030101010101" pitchFamily="2" charset="-122"/>
            </a:endParaRPr>
          </a:p>
          <a:p>
            <a:pPr lvl="2" eaLnBrk="1" hangingPunct="1">
              <a:lnSpc>
                <a:spcPct val="90000"/>
              </a:lnSpc>
            </a:pPr>
            <a:r>
              <a:rPr lang="" altLang="en-US"/>
              <a:t>直观、简单</a:t>
            </a: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9491">
                                            <p:txEl>
                                              <p:charRg st="0" end="18"/>
                                            </p:txEl>
                                          </p:spTgt>
                                        </p:tgtEl>
                                        <p:attrNameLst>
                                          <p:attrName>style.visibility</p:attrName>
                                        </p:attrNameLst>
                                      </p:cBhvr>
                                      <p:to>
                                        <p:strVal val="visible"/>
                                      </p:to>
                                    </p:set>
                                    <p:animEffect transition="in" filter="wipe(left)">
                                      <p:cBhvr>
                                        <p:cTn id="7" dur="500"/>
                                        <p:tgtEl>
                                          <p:spTgt spid="319491">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9491">
                                            <p:txEl>
                                              <p:charRg st="18" end="23"/>
                                            </p:txEl>
                                          </p:spTgt>
                                        </p:tgtEl>
                                        <p:attrNameLst>
                                          <p:attrName>style.visibility</p:attrName>
                                        </p:attrNameLst>
                                      </p:cBhvr>
                                      <p:to>
                                        <p:strVal val="visible"/>
                                      </p:to>
                                    </p:set>
                                    <p:animEffect transition="in" filter="wipe(left)">
                                      <p:cBhvr>
                                        <p:cTn id="12" dur="500"/>
                                        <p:tgtEl>
                                          <p:spTgt spid="319491">
                                            <p:txEl>
                                              <p:charRg st="18" end="23"/>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9491">
                                            <p:txEl>
                                              <p:charRg st="23" end="55"/>
                                            </p:txEl>
                                          </p:spTgt>
                                        </p:tgtEl>
                                        <p:attrNameLst>
                                          <p:attrName>style.visibility</p:attrName>
                                        </p:attrNameLst>
                                      </p:cBhvr>
                                      <p:to>
                                        <p:strVal val="visible"/>
                                      </p:to>
                                    </p:set>
                                    <p:animEffect transition="in" filter="wipe(left)">
                                      <p:cBhvr>
                                        <p:cTn id="15" dur="500"/>
                                        <p:tgtEl>
                                          <p:spTgt spid="319491">
                                            <p:txEl>
                                              <p:charRg st="23" end="5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9491">
                                            <p:txEl>
                                              <p:charRg st="55" end="63"/>
                                            </p:txEl>
                                          </p:spTgt>
                                        </p:tgtEl>
                                        <p:attrNameLst>
                                          <p:attrName>style.visibility</p:attrName>
                                        </p:attrNameLst>
                                      </p:cBhvr>
                                      <p:to>
                                        <p:strVal val="visible"/>
                                      </p:to>
                                    </p:set>
                                    <p:animEffect transition="in" filter="wipe(left)">
                                      <p:cBhvr>
                                        <p:cTn id="20" dur="500"/>
                                        <p:tgtEl>
                                          <p:spTgt spid="319491">
                                            <p:txEl>
                                              <p:charRg st="55" end="6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19491">
                                            <p:txEl>
                                              <p:charRg st="63" end="102"/>
                                            </p:txEl>
                                          </p:spTgt>
                                        </p:tgtEl>
                                        <p:attrNameLst>
                                          <p:attrName>style.visibility</p:attrName>
                                        </p:attrNameLst>
                                      </p:cBhvr>
                                      <p:to>
                                        <p:strVal val="visible"/>
                                      </p:to>
                                    </p:set>
                                    <p:animEffect transition="in" filter="wipe(left)">
                                      <p:cBhvr>
                                        <p:cTn id="23" dur="500"/>
                                        <p:tgtEl>
                                          <p:spTgt spid="319491">
                                            <p:txEl>
                                              <p:charRg st="63" end="102"/>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19491">
                                            <p:txEl>
                                              <p:charRg st="102" end="123"/>
                                            </p:txEl>
                                          </p:spTgt>
                                        </p:tgtEl>
                                        <p:attrNameLst>
                                          <p:attrName>style.visibility</p:attrName>
                                        </p:attrNameLst>
                                      </p:cBhvr>
                                      <p:to>
                                        <p:strVal val="visible"/>
                                      </p:to>
                                    </p:set>
                                    <p:animEffect transition="in" filter="wipe(left)">
                                      <p:cBhvr>
                                        <p:cTn id="26" dur="500"/>
                                        <p:tgtEl>
                                          <p:spTgt spid="319491">
                                            <p:txEl>
                                              <p:charRg st="102" end="12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19491">
                                            <p:txEl>
                                              <p:charRg st="123" end="130"/>
                                            </p:txEl>
                                          </p:spTgt>
                                        </p:tgtEl>
                                        <p:attrNameLst>
                                          <p:attrName>style.visibility</p:attrName>
                                        </p:attrNameLst>
                                      </p:cBhvr>
                                      <p:to>
                                        <p:strVal val="visible"/>
                                      </p:to>
                                    </p:set>
                                    <p:animEffect transition="in" filter="wipe(left)">
                                      <p:cBhvr>
                                        <p:cTn id="31" dur="500"/>
                                        <p:tgtEl>
                                          <p:spTgt spid="319491">
                                            <p:txEl>
                                              <p:charRg st="123" end="13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9491">
                                            <p:txEl>
                                              <p:charRg st="130" end="136"/>
                                            </p:txEl>
                                          </p:spTgt>
                                        </p:tgtEl>
                                        <p:attrNameLst>
                                          <p:attrName>style.visibility</p:attrName>
                                        </p:attrNameLst>
                                      </p:cBhvr>
                                      <p:to>
                                        <p:strVal val="visible"/>
                                      </p:to>
                                    </p:set>
                                    <p:animEffect transition="in" filter="wipe(left)">
                                      <p:cBhvr>
                                        <p:cTn id="34" dur="500"/>
                                        <p:tgtEl>
                                          <p:spTgt spid="319491">
                                            <p:txEl>
                                              <p:charRg st="130" end="13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19491">
                                            <p:txEl>
                                              <p:charRg st="136" end="142"/>
                                            </p:txEl>
                                          </p:spTgt>
                                        </p:tgtEl>
                                        <p:attrNameLst>
                                          <p:attrName>style.visibility</p:attrName>
                                        </p:attrNameLst>
                                      </p:cBhvr>
                                      <p:to>
                                        <p:strVal val="visible"/>
                                      </p:to>
                                    </p:set>
                                    <p:animEffect transition="in" filter="wipe(left)">
                                      <p:cBhvr>
                                        <p:cTn id="37" dur="500"/>
                                        <p:tgtEl>
                                          <p:spTgt spid="319491">
                                            <p:txEl>
                                              <p:charRg st="136" end="1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ldLvl="2"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5842" name="Rectangle 2"/>
          <p:cNvSpPr>
            <a:spLocks noGrp="1"/>
          </p:cNvSpPr>
          <p:nvPr>
            <p:ph type="title"/>
          </p:nvPr>
        </p:nvSpPr>
        <p:spPr>
          <a:xfrm>
            <a:off x="457200" y="457200"/>
            <a:ext cx="8229600" cy="3043238"/>
          </a:xfrm>
          <a:ln/>
        </p:spPr>
        <p:txBody>
          <a:bodyPr vert="horz" wrap="square" lIns="91440" tIns="45720" rIns="91440" bIns="45720" anchor="ctr" anchorCtr="0"/>
          <a:p>
            <a:pPr eaLnBrk="1" hangingPunct="1"/>
            <a:r>
              <a:rPr lang="zh-CN" altLang="en-US" sz="2800">
                <a:ea typeface="宋体" panose="02010600030101010101" pitchFamily="2" charset="-122"/>
              </a:rPr>
              <a:t>考虑下面文法</a:t>
            </a:r>
            <a:r>
              <a:rPr lang="en-US" altLang="zh-CN" sz="2800">
                <a:ea typeface="宋体" panose="02010600030101010101" pitchFamily="2" charset="-122"/>
              </a:rPr>
              <a:t>G</a:t>
            </a:r>
            <a:r>
              <a:rPr lang="en-US" altLang="zh-CN" sz="2800" baseline="-25000">
                <a:ea typeface="宋体" panose="02010600030101010101" pitchFamily="2" charset="-122"/>
              </a:rPr>
              <a:t>1</a:t>
            </a:r>
            <a:r>
              <a:rPr lang="en-US" altLang="zh-CN" sz="2800">
                <a:ea typeface="宋体" panose="02010600030101010101" pitchFamily="2" charset="-122"/>
              </a:rPr>
              <a:t>(S)</a:t>
            </a:r>
            <a:r>
              <a:rPr lang="zh-CN" altLang="en-US" sz="2800">
                <a:ea typeface="宋体" panose="02010600030101010101" pitchFamily="2" charset="-122"/>
              </a:rPr>
              <a:t>：</a:t>
            </a:r>
            <a:br>
              <a:rPr lang="zh-CN" altLang="en-US" sz="2800">
                <a:ea typeface="宋体" panose="02010600030101010101" pitchFamily="2" charset="-122"/>
              </a:rPr>
            </a:br>
            <a:r>
              <a:rPr lang="zh-CN" altLang="en-US" sz="2800">
                <a:ea typeface="宋体" panose="02010600030101010101" pitchFamily="2" charset="-122"/>
              </a:rPr>
              <a:t>		</a:t>
            </a:r>
            <a:r>
              <a:rPr lang="en-US" altLang="zh-CN" sz="2800">
                <a:ea typeface="宋体" panose="02010600030101010101" pitchFamily="2" charset="-122"/>
              </a:rPr>
              <a:t>S → a | </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 | (T)</a:t>
            </a:r>
            <a:br>
              <a:rPr lang="en-US" altLang="zh-CN" sz="2800">
                <a:ea typeface="宋体" panose="02010600030101010101" pitchFamily="2" charset="-122"/>
              </a:rPr>
            </a:br>
            <a:r>
              <a:rPr lang="en-US" altLang="zh-CN" sz="2800">
                <a:ea typeface="宋体" panose="02010600030101010101" pitchFamily="2" charset="-122"/>
              </a:rPr>
              <a:t>		T → T, S | S</a:t>
            </a:r>
            <a:br>
              <a:rPr lang="en-US" altLang="zh-CN" sz="2800">
                <a:ea typeface="宋体" panose="02010600030101010101" pitchFamily="2" charset="-122"/>
              </a:rPr>
            </a:br>
            <a:r>
              <a:rPr lang="en-US" altLang="zh-CN" sz="2800">
                <a:ea typeface="宋体" panose="02010600030101010101" pitchFamily="2" charset="-122"/>
              </a:rPr>
              <a:t>(1) </a:t>
            </a:r>
            <a:r>
              <a:rPr lang="zh-CN" altLang="en-US" sz="2800">
                <a:ea typeface="宋体" panose="02010600030101010101" pitchFamily="2" charset="-122"/>
              </a:rPr>
              <a:t>消去</a:t>
            </a:r>
            <a:r>
              <a:rPr lang="en-US" altLang="zh-CN" sz="2800">
                <a:ea typeface="宋体" panose="02010600030101010101" pitchFamily="2" charset="-122"/>
              </a:rPr>
              <a:t>G</a:t>
            </a:r>
            <a:r>
              <a:rPr lang="en-US" altLang="zh-CN" sz="2800" baseline="-25000">
                <a:ea typeface="宋体" panose="02010600030101010101" pitchFamily="2" charset="-122"/>
              </a:rPr>
              <a:t>1</a:t>
            </a:r>
            <a:r>
              <a:rPr lang="zh-CN" altLang="en-US" sz="2800">
                <a:ea typeface="宋体" panose="02010600030101010101" pitchFamily="2" charset="-122"/>
              </a:rPr>
              <a:t>的左递归。然后，对每个非终结符，写出不带回溯的递归子程序。</a:t>
            </a:r>
            <a:br>
              <a:rPr lang="zh-CN" altLang="en-US" sz="2800">
                <a:ea typeface="宋体" panose="02010600030101010101" pitchFamily="2" charset="-122"/>
              </a:rPr>
            </a:br>
            <a:r>
              <a:rPr lang="en-US" altLang="zh-CN" sz="2800">
                <a:ea typeface="宋体" panose="02010600030101010101" pitchFamily="2" charset="-122"/>
              </a:rPr>
              <a:t>(2) </a:t>
            </a:r>
            <a:r>
              <a:rPr lang="zh-CN" altLang="en-US" sz="2800">
                <a:ea typeface="宋体" panose="02010600030101010101" pitchFamily="2" charset="-122"/>
              </a:rPr>
              <a:t>经改写后的文法是否是</a:t>
            </a:r>
            <a:r>
              <a:rPr lang="en-US" altLang="zh-CN" sz="2800">
                <a:ea typeface="宋体" panose="02010600030101010101" pitchFamily="2" charset="-122"/>
              </a:rPr>
              <a:t>LL</a:t>
            </a:r>
            <a:r>
              <a:rPr lang="zh-CN" altLang="en-US" sz="2800">
                <a:ea typeface="宋体" panose="02010600030101010101" pitchFamily="2" charset="-122"/>
              </a:rPr>
              <a:t>（</a:t>
            </a:r>
            <a:r>
              <a:rPr lang="en-US" altLang="zh-CN" sz="2800">
                <a:ea typeface="宋体" panose="02010600030101010101" pitchFamily="2" charset="-122"/>
              </a:rPr>
              <a:t>1</a:t>
            </a:r>
            <a:r>
              <a:rPr lang="zh-CN" altLang="en-US" sz="2800">
                <a:ea typeface="宋体" panose="02010600030101010101" pitchFamily="2" charset="-122"/>
              </a:rPr>
              <a:t>）的？给出它的预测分析表。</a:t>
            </a:r>
            <a:endParaRPr lang="en-GB" altLang="zh-CN" sz="2800">
              <a:ea typeface="宋体" panose="02010600030101010101" pitchFamily="2" charset="-122"/>
            </a:endParaRPr>
          </a:p>
        </p:txBody>
      </p:sp>
      <p:sp>
        <p:nvSpPr>
          <p:cNvPr id="310275" name="Rectangle 3"/>
          <p:cNvSpPr>
            <a:spLocks noGrp="1"/>
          </p:cNvSpPr>
          <p:nvPr>
            <p:ph idx="1"/>
          </p:nvPr>
        </p:nvSpPr>
        <p:spPr>
          <a:xfrm>
            <a:off x="457200" y="3789363"/>
            <a:ext cx="8229600" cy="2447925"/>
          </a:xfrm>
          <a:ln/>
        </p:spPr>
        <p:txBody>
          <a:bodyPr vert="horz" wrap="square" lIns="91440" tIns="45720" rIns="91440" bIns="45720" anchor="t" anchorCtr="0"/>
          <a:p>
            <a:pPr eaLnBrk="1" hangingPunct="1">
              <a:lnSpc>
                <a:spcPct val="80000"/>
              </a:lnSpc>
            </a:pPr>
            <a:r>
              <a:rPr lang="zh-CN" altLang="en-US" sz="2800">
                <a:ea typeface="宋体" panose="02010600030101010101" pitchFamily="2" charset="-122"/>
              </a:rPr>
              <a:t>思路</a:t>
            </a:r>
            <a:endParaRPr lang="zh-CN" altLang="en-US" sz="2800">
              <a:ea typeface="宋体" panose="02010600030101010101" pitchFamily="2" charset="-122"/>
            </a:endParaRPr>
          </a:p>
          <a:p>
            <a:pPr lvl="1" eaLnBrk="1" hangingPunct="1">
              <a:lnSpc>
                <a:spcPct val="80000"/>
              </a:lnSpc>
            </a:pPr>
            <a:r>
              <a:rPr lang="zh-CN" altLang="en-US" sz="2400">
                <a:ea typeface="宋体" panose="02010600030101010101" pitchFamily="2" charset="-122"/>
              </a:rPr>
              <a:t>消除左递归</a:t>
            </a:r>
            <a:endParaRPr lang="zh-CN" altLang="en-US" sz="2400">
              <a:ea typeface="宋体" panose="02010600030101010101" pitchFamily="2" charset="-122"/>
            </a:endParaRPr>
          </a:p>
          <a:p>
            <a:pPr lvl="1" eaLnBrk="1" hangingPunct="1">
              <a:lnSpc>
                <a:spcPct val="80000"/>
              </a:lnSpc>
            </a:pPr>
            <a:r>
              <a:rPr lang="zh-CN" altLang="en-US" sz="2400">
                <a:ea typeface="宋体" panose="02010600030101010101" pitchFamily="2" charset="-122"/>
              </a:rPr>
              <a:t>提取左公共因子</a:t>
            </a:r>
            <a:endParaRPr lang="zh-CN" altLang="en-US" sz="2400">
              <a:ea typeface="宋体" panose="02010600030101010101" pitchFamily="2" charset="-122"/>
            </a:endParaRPr>
          </a:p>
          <a:p>
            <a:pPr lvl="1" eaLnBrk="1" hangingPunct="1">
              <a:lnSpc>
                <a:spcPct val="80000"/>
              </a:lnSpc>
            </a:pPr>
            <a:r>
              <a:rPr lang="zh-CN" altLang="en-US" sz="2400">
                <a:ea typeface="宋体" panose="02010600030101010101" pitchFamily="2" charset="-122"/>
              </a:rPr>
              <a:t>计算非终结符的</a:t>
            </a:r>
            <a:r>
              <a:rPr lang="en-US" altLang="zh-CN" sz="2400">
                <a:ea typeface="宋体" panose="02010600030101010101" pitchFamily="2" charset="-122"/>
              </a:rPr>
              <a:t>FIRST</a:t>
            </a:r>
            <a:r>
              <a:rPr lang="zh-CN" altLang="en-US" sz="2400">
                <a:ea typeface="宋体" panose="02010600030101010101" pitchFamily="2" charset="-122"/>
              </a:rPr>
              <a:t>集合和</a:t>
            </a:r>
            <a:r>
              <a:rPr lang="en-US" altLang="zh-CN" sz="2400">
                <a:ea typeface="宋体" panose="02010600030101010101" pitchFamily="2" charset="-122"/>
              </a:rPr>
              <a:t>FOLLOW</a:t>
            </a:r>
            <a:r>
              <a:rPr lang="zh-CN" altLang="en-US" sz="2400">
                <a:ea typeface="宋体" panose="02010600030101010101" pitchFamily="2" charset="-122"/>
              </a:rPr>
              <a:t>集合</a:t>
            </a:r>
            <a:endParaRPr lang="zh-CN" altLang="en-US" sz="2400">
              <a:ea typeface="宋体" panose="02010600030101010101" pitchFamily="2" charset="-122"/>
            </a:endParaRPr>
          </a:p>
          <a:p>
            <a:pPr lvl="1" eaLnBrk="1" hangingPunct="1">
              <a:lnSpc>
                <a:spcPct val="80000"/>
              </a:lnSpc>
            </a:pPr>
            <a:r>
              <a:rPr lang="zh-CN" altLang="en-US" sz="2400">
                <a:ea typeface="宋体" panose="02010600030101010101" pitchFamily="2" charset="-122"/>
              </a:rPr>
              <a:t>检查</a:t>
            </a:r>
            <a:r>
              <a:rPr lang="en-US" altLang="zh-CN" sz="2400">
                <a:ea typeface="宋体" panose="02010600030101010101" pitchFamily="2" charset="-122"/>
              </a:rPr>
              <a:t>LL(1)</a:t>
            </a:r>
            <a:r>
              <a:rPr lang="zh-CN" altLang="en-US" sz="2400">
                <a:ea typeface="宋体" panose="02010600030101010101" pitchFamily="2" charset="-122"/>
              </a:rPr>
              <a:t>条件</a:t>
            </a:r>
            <a:endParaRPr lang="zh-CN" altLang="en-US" sz="2400">
              <a:ea typeface="宋体" panose="02010600030101010101" pitchFamily="2" charset="-122"/>
            </a:endParaRPr>
          </a:p>
          <a:p>
            <a:pPr lvl="1" eaLnBrk="1" hangingPunct="1">
              <a:lnSpc>
                <a:spcPct val="80000"/>
              </a:lnSpc>
            </a:pPr>
            <a:r>
              <a:rPr lang="zh-CN" altLang="en-US" sz="2400">
                <a:ea typeface="宋体" panose="02010600030101010101" pitchFamily="2" charset="-122"/>
              </a:rPr>
              <a:t>构造</a:t>
            </a:r>
            <a:r>
              <a:rPr lang="zh-CN" altLang="en-GB" sz="2400">
                <a:ea typeface="宋体" panose="02010600030101010101" pitchFamily="2" charset="-122"/>
              </a:rPr>
              <a:t>预测分析表或递归子程序</a:t>
            </a:r>
            <a:endParaRPr lang="zh-CN" altLang="en-GB" sz="2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275">
                                            <p:txEl>
                                              <p:charRg st="0"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275">
                                            <p:txEl>
                                              <p:charRg st="3"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0275">
                                            <p:txEl>
                                              <p:charRg st="9"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0275">
                                            <p:txEl>
                                              <p:charRg st="17" end="4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0275">
                                            <p:txEl>
                                              <p:charRg st="41" end="5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0275">
                                            <p:txEl>
                                              <p:charRg st="51" end="6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6866" name="Rectangle 2"/>
          <p:cNvSpPr>
            <a:spLocks noGrp="1"/>
          </p:cNvSpPr>
          <p:nvPr>
            <p:ph type="title"/>
          </p:nvPr>
        </p:nvSpPr>
        <p:spPr>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r>
              <a:rPr lang="zh-CN" altLang="en-US" sz="2800">
                <a:ea typeface="宋体" panose="02010600030101010101" pitchFamily="2" charset="-122"/>
              </a:rPr>
              <a:t> </a:t>
            </a:r>
            <a:br>
              <a:rPr lang="zh-CN" altLang="en-US" sz="28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T, S | S</a:t>
            </a:r>
            <a:endParaRPr lang="en-GB" altLang="zh-CN" sz="3200">
              <a:ea typeface="宋体" panose="02010600030101010101" pitchFamily="2" charset="-122"/>
            </a:endParaRPr>
          </a:p>
        </p:txBody>
      </p:sp>
      <p:sp>
        <p:nvSpPr>
          <p:cNvPr id="311299" name="Rectangle 3"/>
          <p:cNvSpPr>
            <a:spLocks noGrp="1"/>
          </p:cNvSpPr>
          <p:nvPr>
            <p:ph idx="1"/>
          </p:nvPr>
        </p:nvSpPr>
        <p:spPr>
          <a:xfrm>
            <a:off x="611188" y="2060575"/>
            <a:ext cx="8229600" cy="3886200"/>
          </a:xfrm>
          <a:ln/>
        </p:spPr>
        <p:txBody>
          <a:bodyPr vert="horz" wrap="square" lIns="91440" tIns="45720" rIns="91440" bIns="45720" anchor="t" anchorCtr="0"/>
          <a:p>
            <a:pPr eaLnBrk="1" hangingPunct="1"/>
            <a:r>
              <a:rPr lang="zh-CN" altLang="en-US">
                <a:ea typeface="宋体" panose="02010600030101010101" pitchFamily="2" charset="-122"/>
              </a:rPr>
              <a:t>消除左递归：按照</a:t>
            </a:r>
            <a:r>
              <a:rPr lang="en-US" altLang="zh-CN">
                <a:ea typeface="宋体" panose="02010600030101010101" pitchFamily="2" charset="-122"/>
              </a:rPr>
              <a:t>T,S</a:t>
            </a:r>
            <a:r>
              <a:rPr lang="zh-CN" altLang="en-US">
                <a:ea typeface="宋体" panose="02010600030101010101" pitchFamily="2" charset="-122"/>
              </a:rPr>
              <a:t>的顺序消除左递归</a:t>
            </a:r>
            <a:endParaRPr lang="zh-CN" altLang="en-US">
              <a:ea typeface="宋体" panose="02010600030101010101" pitchFamily="2" charset="-122"/>
            </a:endParaRPr>
          </a:p>
          <a:p>
            <a:pPr eaLnBrk="1" hangingPunct="1"/>
            <a:r>
              <a:rPr lang="en-US" altLang="zh-CN">
                <a:ea typeface="宋体" panose="02010600030101010101" pitchFamily="2" charset="-122"/>
              </a:rPr>
              <a:t>G’</a:t>
            </a:r>
            <a:r>
              <a:rPr lang="en-US" altLang="zh-CN" baseline="-25000">
                <a:ea typeface="宋体" panose="02010600030101010101" pitchFamily="2" charset="-122"/>
              </a:rPr>
              <a:t>1</a:t>
            </a:r>
            <a:r>
              <a:rPr lang="en-US" altLang="zh-CN">
                <a:ea typeface="宋体" panose="02010600030101010101" pitchFamily="2" charset="-122"/>
              </a:rPr>
              <a:t>(S)</a:t>
            </a:r>
            <a:r>
              <a:rPr lang="zh-CN" altLang="en-US">
                <a:ea typeface="宋体" panose="02010600030101010101" pitchFamily="2" charset="-122"/>
              </a:rPr>
              <a:t>：</a:t>
            </a:r>
            <a:endParaRPr lang="zh-CN" altLang="en-US">
              <a:ea typeface="宋体" panose="02010600030101010101" pitchFamily="2" charset="-122"/>
            </a:endParaRPr>
          </a:p>
          <a:p>
            <a:pPr lvl="1" eaLnBrk="1" hangingPunct="1">
              <a:buNone/>
            </a:pP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endParaRPr lang="en-US" altLang="zh-CN" sz="3200">
              <a:ea typeface="宋体" panose="02010600030101010101" pitchFamily="2" charset="-122"/>
            </a:endParaRPr>
          </a:p>
          <a:p>
            <a:pPr lvl="1" eaLnBrk="1" hangingPunct="1">
              <a:buNone/>
            </a:pPr>
            <a:r>
              <a:rPr lang="en-US" altLang="zh-CN" sz="3200">
                <a:ea typeface="宋体" panose="02010600030101010101" pitchFamily="2" charset="-122"/>
              </a:rPr>
              <a:t>T → S T’</a:t>
            </a:r>
            <a:endParaRPr lang="en-US" altLang="zh-CN" sz="3200">
              <a:ea typeface="宋体" panose="02010600030101010101" pitchFamily="2" charset="-122"/>
            </a:endParaRPr>
          </a:p>
          <a:p>
            <a:pPr lvl="1" eaLnBrk="1" hangingPunct="1">
              <a:buNone/>
            </a:pP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US" altLang="zh-CN" sz="3200">
              <a:ea typeface="宋体" panose="02010600030101010101" pitchFamily="2" charset="-122"/>
              <a:sym typeface="Symbol" panose="05050102010706020507" pitchFamily="18" charset="2"/>
            </a:endParaRPr>
          </a:p>
          <a:p>
            <a:pPr eaLnBrk="1" hangingPunct="1"/>
            <a:r>
              <a:rPr lang="zh-CN" altLang="en-US">
                <a:ea typeface="宋体" panose="02010600030101010101" pitchFamily="2" charset="-122"/>
              </a:rPr>
              <a:t>无左公共因子</a:t>
            </a:r>
            <a:endParaRPr lang="en-GB"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299">
                                            <p:txEl>
                                              <p:charRg st="0" end="2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299">
                                            <p:txEl>
                                              <p:charRg st="20" end="2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1299">
                                            <p:txEl>
                                              <p:charRg st="28" end="4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1299">
                                            <p:txEl>
                                              <p:charRg st="44" end="5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1299">
                                            <p:txEl>
                                              <p:charRg st="53" end="6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1299">
                                            <p:txEl>
                                              <p:charRg st="69" end="7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a:xfrm>
            <a:off x="438150" y="266700"/>
            <a:ext cx="7943850" cy="1104900"/>
          </a:xfrm>
          <a:ln/>
        </p:spPr>
        <p:txBody>
          <a:bodyPr vert="horz" wrap="square" lIns="91440" tIns="45720" rIns="91440" bIns="45720" anchor="ctr" anchorCtr="0"/>
          <a:p>
            <a:r>
              <a:rPr lang="en-US" altLang="zh-CN">
                <a:ea typeface="宋体" panose="02010600030101010101" pitchFamily="2" charset="-122"/>
              </a:rPr>
              <a:t>LL</a:t>
            </a:r>
            <a:r>
              <a:rPr lang="en-US" altLang="zh-CN">
                <a:latin typeface="Times New Roman" panose="02020603050405020304" pitchFamily="18" charset="0"/>
                <a:ea typeface="宋体" panose="02010600030101010101" pitchFamily="2" charset="-122"/>
              </a:rPr>
              <a:t>(</a:t>
            </a:r>
            <a:r>
              <a:rPr lang="en-US" altLang="zh-CN">
                <a:ea typeface="宋体" panose="02010600030101010101" pitchFamily="2" charset="-122"/>
              </a:rPr>
              <a:t>1</a:t>
            </a:r>
            <a:r>
              <a:rPr lang="en-US" altLang="zh-CN">
                <a:latin typeface="Times New Roman" panose="02020603050405020304" pitchFamily="18" charset="0"/>
                <a:ea typeface="宋体" panose="02010600030101010101" pitchFamily="2" charset="-122"/>
              </a:rPr>
              <a:t>)</a:t>
            </a:r>
            <a:r>
              <a:rPr lang="zh-CN" altLang="en-US">
                <a:latin typeface="Times New Roman" panose="02020603050405020304" pitchFamily="18" charset="0"/>
                <a:ea typeface="宋体" panose="02010600030101010101" pitchFamily="2" charset="-122"/>
              </a:rPr>
              <a:t>文法的判别</a:t>
            </a:r>
            <a:endParaRPr lang="zh-CN" altLang="en-US">
              <a:latin typeface="Times New Roman" panose="02020603050405020304" pitchFamily="18" charset="0"/>
              <a:ea typeface="宋体" panose="02010600030101010101" pitchFamily="2" charset="-122"/>
            </a:endParaRPr>
          </a:p>
        </p:txBody>
      </p:sp>
      <p:sp>
        <p:nvSpPr>
          <p:cNvPr id="25603" name="Rectangle 3"/>
          <p:cNvSpPr>
            <a:spLocks noGrp="1"/>
          </p:cNvSpPr>
          <p:nvPr>
            <p:ph idx="1"/>
          </p:nvPr>
        </p:nvSpPr>
        <p:spPr>
          <a:xfrm>
            <a:off x="457200" y="1628775"/>
            <a:ext cx="8507413" cy="4752975"/>
          </a:xfrm>
          <a:ln/>
        </p:spPr>
        <p:txBody>
          <a:bodyPr vert="horz" wrap="square" lIns="91440" tIns="45720" rIns="91440" bIns="45720" anchor="t" anchorCtr="0"/>
          <a:p>
            <a:pPr algn="just">
              <a:buFont typeface="Monotype Sorts" pitchFamily="2" charset="2"/>
              <a:buNone/>
            </a:pPr>
            <a:r>
              <a:rPr lang="zh-CN" altLang="en-US" sz="2800">
                <a:latin typeface="Times New Roman" panose="02020603050405020304" pitchFamily="18" charset="0"/>
                <a:ea typeface="宋体" panose="02010600030101010101" pitchFamily="2" charset="-122"/>
              </a:rPr>
              <a:t>要判别一个上下文无关文法是否是</a:t>
            </a:r>
            <a:r>
              <a:rPr lang="en-US" altLang="zh-CN" sz="2800">
                <a:ea typeface="宋体" panose="02010600030101010101" pitchFamily="2" charset="-122"/>
              </a:rPr>
              <a:t>LL</a:t>
            </a:r>
            <a:r>
              <a:rPr lang="en-US" altLang="zh-CN" sz="2800">
                <a:latin typeface="Times New Roman" panose="02020603050405020304" pitchFamily="18" charset="0"/>
                <a:ea typeface="宋体" panose="02010600030101010101" pitchFamily="2" charset="-122"/>
              </a:rPr>
              <a:t>(</a:t>
            </a:r>
            <a:r>
              <a:rPr lang="en-US" altLang="zh-CN" sz="2800">
                <a:ea typeface="宋体" panose="02010600030101010101" pitchFamily="2" charset="-122"/>
              </a:rPr>
              <a:t>1</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文法</a:t>
            </a:r>
            <a:endParaRPr lang="zh-CN" altLang="en-US" sz="2800">
              <a:latin typeface="Times New Roman" panose="02020603050405020304" pitchFamily="18" charset="0"/>
              <a:ea typeface="宋体" panose="02010600030101010101" pitchFamily="2" charset="-122"/>
            </a:endParaRPr>
          </a:p>
          <a:p>
            <a:pPr algn="just">
              <a:buFont typeface="Monotype Sorts" pitchFamily="2" charset="2"/>
              <a:buNone/>
            </a:pPr>
            <a:r>
              <a:rPr lang="zh-CN" altLang="en-US" sz="2800">
                <a:latin typeface="Times New Roman" panose="02020603050405020304" pitchFamily="18" charset="0"/>
                <a:ea typeface="宋体" panose="02010600030101010101" pitchFamily="2" charset="-122"/>
              </a:rPr>
              <a:t>分为五步：</a:t>
            </a:r>
            <a:endParaRPr lang="zh-CN" altLang="en-US" sz="2800">
              <a:ea typeface="宋体" panose="02010600030101010101" pitchFamily="2" charset="-122"/>
            </a:endParaRPr>
          </a:p>
          <a:p>
            <a:pPr algn="just">
              <a:buFont typeface="Monotype Sorts" pitchFamily="2" charset="2"/>
              <a:buNone/>
            </a:pPr>
            <a:r>
              <a:rPr lang="zh-CN" altLang="en-US" sz="2800">
                <a:ea typeface="宋体" panose="02010600030101010101" pitchFamily="2" charset="-122"/>
              </a:rPr>
              <a:t>    1.</a:t>
            </a:r>
            <a:r>
              <a:rPr lang="zh-CN" altLang="en-US" sz="2800">
                <a:latin typeface="Times New Roman" panose="02020603050405020304" pitchFamily="18" charset="0"/>
                <a:ea typeface="宋体" panose="02010600030101010101" pitchFamily="2" charset="-122"/>
              </a:rPr>
              <a:t>  求能推出</a:t>
            </a:r>
            <a:r>
              <a:rPr lang="en-US" altLang="zh-CN" sz="2800">
                <a:ea typeface="宋体" panose="02010600030101010101" pitchFamily="2" charset="-122"/>
              </a:rPr>
              <a:t>ε</a:t>
            </a:r>
            <a:r>
              <a:rPr lang="zh-CN" altLang="en-US" sz="2800">
                <a:latin typeface="Times New Roman" panose="02020603050405020304" pitchFamily="18" charset="0"/>
                <a:ea typeface="宋体" panose="02010600030101010101" pitchFamily="2" charset="-122"/>
              </a:rPr>
              <a:t>的非终结符集</a:t>
            </a:r>
            <a:endParaRPr lang="zh-CN" altLang="en-US" sz="2800">
              <a:ea typeface="宋体" panose="02010600030101010101" pitchFamily="2" charset="-122"/>
            </a:endParaRPr>
          </a:p>
          <a:p>
            <a:pPr algn="just">
              <a:buFont typeface="Monotype Sorts" pitchFamily="2" charset="2"/>
              <a:buNone/>
            </a:pPr>
            <a:r>
              <a:rPr lang="zh-CN" altLang="en-US" sz="2800">
                <a:ea typeface="宋体" panose="02010600030101010101" pitchFamily="2" charset="-122"/>
              </a:rPr>
              <a:t>    2.</a:t>
            </a:r>
            <a:r>
              <a:rPr lang="zh-CN" altLang="en-US" sz="2800">
                <a:latin typeface="Times New Roman" panose="02020603050405020304" pitchFamily="18" charset="0"/>
                <a:ea typeface="宋体" panose="02010600030101010101" pitchFamily="2" charset="-122"/>
              </a:rPr>
              <a:t>  计算每个产生式右部</a:t>
            </a:r>
            <a:r>
              <a:rPr lang="en-US" altLang="zh-CN" sz="2800">
                <a:ea typeface="宋体" panose="02010600030101010101" pitchFamily="2" charset="-122"/>
              </a:rPr>
              <a:t>α</a:t>
            </a:r>
            <a:r>
              <a:rPr lang="zh-CN" altLang="en-US" sz="2800">
                <a:latin typeface="Times New Roman" panose="02020603050405020304" pitchFamily="18" charset="0"/>
                <a:ea typeface="宋体" panose="02010600030101010101" pitchFamily="2" charset="-122"/>
              </a:rPr>
              <a:t>的</a:t>
            </a:r>
            <a:r>
              <a:rPr lang="en-US" altLang="zh-CN" sz="2800">
                <a:ea typeface="宋体" panose="02010600030101010101" pitchFamily="2" charset="-122"/>
              </a:rPr>
              <a:t>FIRST</a:t>
            </a:r>
            <a:r>
              <a:rPr lang="en-US" altLang="zh-CN" sz="2800">
                <a:latin typeface="Times New Roman" panose="02020603050405020304" pitchFamily="18" charset="0"/>
                <a:ea typeface="宋体" panose="02010600030101010101" pitchFamily="2" charset="-122"/>
              </a:rPr>
              <a:t>(</a:t>
            </a:r>
            <a:r>
              <a:rPr lang="en-US" altLang="zh-CN" sz="2800">
                <a:ea typeface="宋体" panose="02010600030101010101" pitchFamily="2" charset="-122"/>
              </a:rPr>
              <a:t>α</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集</a:t>
            </a:r>
            <a:endParaRPr lang="zh-CN" altLang="en-US" sz="2800">
              <a:ea typeface="宋体" panose="02010600030101010101" pitchFamily="2" charset="-122"/>
            </a:endParaRPr>
          </a:p>
          <a:p>
            <a:pPr algn="just">
              <a:buFont typeface="Monotype Sorts" pitchFamily="2" charset="2"/>
              <a:buNone/>
            </a:pPr>
            <a:r>
              <a:rPr lang="zh-CN" altLang="en-US" sz="2800">
                <a:ea typeface="宋体" panose="02010600030101010101" pitchFamily="2" charset="-122"/>
              </a:rPr>
              <a:t>    3.</a:t>
            </a:r>
            <a:r>
              <a:rPr lang="zh-CN" altLang="en-US" sz="2800">
                <a:latin typeface="Times New Roman" panose="02020603050405020304" pitchFamily="18" charset="0"/>
                <a:ea typeface="宋体" panose="02010600030101010101" pitchFamily="2" charset="-122"/>
              </a:rPr>
              <a:t>  计算每个非终结符</a:t>
            </a:r>
            <a:r>
              <a:rPr lang="en-US" altLang="zh-CN" sz="2800">
                <a:ea typeface="宋体" panose="02010600030101010101" pitchFamily="2" charset="-122"/>
              </a:rPr>
              <a:t>A</a:t>
            </a:r>
            <a:r>
              <a:rPr lang="zh-CN" altLang="en-US" sz="2800">
                <a:latin typeface="Times New Roman" panose="02020603050405020304" pitchFamily="18" charset="0"/>
                <a:ea typeface="宋体" panose="02010600030101010101" pitchFamily="2" charset="-122"/>
              </a:rPr>
              <a:t>的</a:t>
            </a:r>
            <a:r>
              <a:rPr lang="en-US" altLang="zh-CN" sz="2800">
                <a:ea typeface="宋体" panose="02010600030101010101" pitchFamily="2" charset="-122"/>
              </a:rPr>
              <a:t>FOLLOW</a:t>
            </a:r>
            <a:r>
              <a:rPr lang="en-US" altLang="zh-CN" sz="2800">
                <a:latin typeface="Times New Roman" panose="02020603050405020304" pitchFamily="18" charset="0"/>
                <a:ea typeface="宋体" panose="02010600030101010101" pitchFamily="2" charset="-122"/>
              </a:rPr>
              <a:t>(</a:t>
            </a:r>
            <a:r>
              <a:rPr lang="en-US" altLang="zh-CN" sz="2800">
                <a:ea typeface="宋体" panose="02010600030101010101" pitchFamily="2" charset="-122"/>
              </a:rPr>
              <a:t>A</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集</a:t>
            </a:r>
            <a:endParaRPr lang="zh-CN" altLang="en-US" sz="2800">
              <a:ea typeface="宋体" panose="02010600030101010101" pitchFamily="2" charset="-122"/>
            </a:endParaRPr>
          </a:p>
          <a:p>
            <a:pPr algn="just">
              <a:buFont typeface="Monotype Sorts" pitchFamily="2" charset="2"/>
              <a:buNone/>
            </a:pPr>
            <a:r>
              <a:rPr lang="zh-CN" altLang="en-US" sz="2800">
                <a:ea typeface="宋体" panose="02010600030101010101" pitchFamily="2" charset="-122"/>
              </a:rPr>
              <a:t>    4.</a:t>
            </a:r>
            <a:r>
              <a:rPr lang="zh-CN" altLang="en-US" sz="2800">
                <a:latin typeface="Times New Roman" panose="02020603050405020304" pitchFamily="18" charset="0"/>
                <a:ea typeface="宋体" panose="02010600030101010101" pitchFamily="2" charset="-122"/>
              </a:rPr>
              <a:t>  计算每个产生式</a:t>
            </a:r>
            <a:r>
              <a:rPr lang="en-US" altLang="zh-CN" sz="2800">
                <a:ea typeface="宋体" panose="02010600030101010101" pitchFamily="2" charset="-122"/>
              </a:rPr>
              <a:t>A→α</a:t>
            </a:r>
            <a:r>
              <a:rPr lang="zh-CN" altLang="en-US" sz="2800">
                <a:ea typeface="宋体" panose="02010600030101010101" pitchFamily="2" charset="-122"/>
              </a:rPr>
              <a:t>的</a:t>
            </a:r>
            <a:r>
              <a:rPr lang="en-US" altLang="zh-CN" sz="2800">
                <a:ea typeface="宋体" panose="02010600030101010101" pitchFamily="2" charset="-122"/>
              </a:rPr>
              <a:t>SELECT(A→α)</a:t>
            </a:r>
            <a:r>
              <a:rPr lang="zh-CN" altLang="en-US" sz="2800">
                <a:ea typeface="宋体" panose="02010600030101010101" pitchFamily="2" charset="-122"/>
              </a:rPr>
              <a:t>集</a:t>
            </a:r>
            <a:endParaRPr lang="zh-CN" altLang="en-US" sz="2800">
              <a:ea typeface="宋体" panose="02010600030101010101" pitchFamily="2" charset="-122"/>
            </a:endParaRPr>
          </a:p>
          <a:p>
            <a:pPr algn="just">
              <a:buFont typeface="Monotype Sorts" pitchFamily="2" charset="2"/>
              <a:buNone/>
            </a:pPr>
            <a:r>
              <a:rPr lang="zh-CN" altLang="en-US" sz="2800">
                <a:ea typeface="宋体" panose="02010600030101010101" pitchFamily="2" charset="-122"/>
              </a:rPr>
              <a:t>    5.</a:t>
            </a:r>
            <a:r>
              <a:rPr lang="zh-CN" altLang="en-US" sz="2800">
                <a:latin typeface="Times New Roman" panose="02020603050405020304" pitchFamily="18" charset="0"/>
                <a:ea typeface="宋体" panose="02010600030101010101" pitchFamily="2" charset="-122"/>
              </a:rPr>
              <a:t>  </a:t>
            </a:r>
            <a:r>
              <a:rPr lang="zh-CN" altLang="en-US" sz="2800">
                <a:ea typeface="宋体" panose="02010600030101010101" pitchFamily="2" charset="-122"/>
              </a:rPr>
              <a:t>按</a:t>
            </a:r>
            <a:r>
              <a:rPr lang="en-US" altLang="zh-CN" sz="2800">
                <a:ea typeface="宋体" panose="02010600030101010101" pitchFamily="2" charset="-122"/>
              </a:rPr>
              <a:t>LL(1)</a:t>
            </a:r>
            <a:r>
              <a:rPr lang="zh-CN" altLang="en-US" sz="2800">
                <a:ea typeface="宋体" panose="02010600030101010101" pitchFamily="2" charset="-122"/>
              </a:rPr>
              <a:t>文法的定义判别</a:t>
            </a: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xEl>
                                              <p:charRg st="0" end="2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3">
                                            <p:txEl>
                                              <p:charRg st="23" end="2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3">
                                            <p:txEl>
                                              <p:charRg st="29" end="4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603">
                                            <p:txEl>
                                              <p:charRg st="49" end="7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603">
                                            <p:txEl>
                                              <p:charRg st="78" end="10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603">
                                            <p:txEl>
                                              <p:charRg st="107" end="13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603">
                                            <p:txEl>
                                              <p:charRg st="139" end="16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2"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8914" name="Rectangle 2"/>
          <p:cNvSpPr>
            <a:spLocks noGrp="1"/>
          </p:cNvSpPr>
          <p:nvPr>
            <p:ph type="title"/>
          </p:nvPr>
        </p:nvSpPr>
        <p:spPr>
          <a:xfrm>
            <a:off x="304800" y="466725"/>
            <a:ext cx="8229600" cy="1892300"/>
          </a:xfrm>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S T’</a:t>
            </a:r>
            <a:br>
              <a:rPr lang="en-US" altLang="zh-CN" sz="3200">
                <a:ea typeface="宋体" panose="02010600030101010101" pitchFamily="2" charset="-122"/>
              </a:rPr>
            </a:b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GB" altLang="zh-CN" sz="3200">
              <a:ea typeface="宋体" panose="02010600030101010101" pitchFamily="2" charset="-122"/>
              <a:sym typeface="Symbol" panose="05050102010706020507" pitchFamily="18" charset="2"/>
            </a:endParaRPr>
          </a:p>
        </p:txBody>
      </p:sp>
      <p:sp>
        <p:nvSpPr>
          <p:cNvPr id="384003" name="Rectangle 3"/>
          <p:cNvSpPr>
            <a:spLocks noGrp="1"/>
          </p:cNvSpPr>
          <p:nvPr>
            <p:ph idx="1"/>
          </p:nvPr>
        </p:nvSpPr>
        <p:spPr>
          <a:xfrm>
            <a:off x="971550" y="2506663"/>
            <a:ext cx="8281988" cy="3887787"/>
          </a:xfrm>
          <a:ln/>
        </p:spPr>
        <p:txBody>
          <a:bodyPr vert="horz" wrap="square" lIns="91440" tIns="45720" rIns="91440" bIns="45720" anchor="t" anchorCtr="0"/>
          <a:p>
            <a:pPr algn="just">
              <a:buFont typeface="Monotype Sorts" pitchFamily="2" charset="2"/>
              <a:buNone/>
            </a:pPr>
            <a:r>
              <a:rPr lang="en-US" altLang="zh-CN" sz="2800">
                <a:latin typeface="Times New Roman" panose="02020603050405020304" pitchFamily="18" charset="0"/>
                <a:ea typeface="宋体" panose="02010600030101010101" pitchFamily="2" charset="-122"/>
              </a:rPr>
              <a:t>1.</a:t>
            </a:r>
            <a:r>
              <a:rPr lang="zh-CN" altLang="en-US" sz="2800">
                <a:latin typeface="Times New Roman" panose="02020603050405020304" pitchFamily="18" charset="0"/>
                <a:ea typeface="宋体" panose="02010600030101010101" pitchFamily="2" charset="-122"/>
              </a:rPr>
              <a:t> 求能推出</a:t>
            </a:r>
            <a:r>
              <a:rPr lang="en-US" altLang="zh-CN" sz="2800">
                <a:ea typeface="宋体" panose="02010600030101010101" pitchFamily="2" charset="-122"/>
              </a:rPr>
              <a:t>ε</a:t>
            </a:r>
            <a:r>
              <a:rPr lang="zh-CN" altLang="en-US" sz="2800">
                <a:latin typeface="Times New Roman" panose="02020603050405020304" pitchFamily="18" charset="0"/>
                <a:ea typeface="宋体" panose="02010600030101010101" pitchFamily="2" charset="-122"/>
              </a:rPr>
              <a:t>的非终结符集</a:t>
            </a:r>
            <a:endParaRPr lang="zh-CN" altLang="en-US" sz="2800">
              <a:ea typeface="宋体" panose="02010600030101010101" pitchFamily="2" charset="-122"/>
            </a:endParaRPr>
          </a:p>
        </p:txBody>
      </p:sp>
      <p:graphicFrame>
        <p:nvGraphicFramePr>
          <p:cNvPr id="384004" name="Object 4"/>
          <p:cNvGraphicFramePr>
            <a:graphicFrameLocks noChangeAspect="1"/>
          </p:cNvGraphicFramePr>
          <p:nvPr/>
        </p:nvGraphicFramePr>
        <p:xfrm>
          <a:off x="3779838" y="404813"/>
          <a:ext cx="5097462" cy="771525"/>
        </p:xfrm>
        <a:graphic>
          <a:graphicData uri="http://schemas.openxmlformats.org/presentationml/2006/ole">
            <mc:AlternateContent xmlns:mc="http://schemas.openxmlformats.org/markup-compatibility/2006">
              <mc:Choice xmlns:v="urn:schemas-microsoft-com:vml" Requires="v">
                <p:oleObj spid="_x0000_s3078" name="" r:id="rId1" imgW="34671000" imgH="5267325" progId="Equation.3">
                  <p:embed/>
                </p:oleObj>
              </mc:Choice>
              <mc:Fallback>
                <p:oleObj name="" r:id="rId1" imgW="34671000" imgH="5267325" progId="Equation.3">
                  <p:embed/>
                  <p:pic>
                    <p:nvPicPr>
                      <p:cNvPr id="0" name="图片 3077"/>
                      <p:cNvPicPr/>
                      <p:nvPr/>
                    </p:nvPicPr>
                    <p:blipFill>
                      <a:blip r:embed="rId2"/>
                      <a:stretch>
                        <a:fillRect/>
                      </a:stretch>
                    </p:blipFill>
                    <p:spPr>
                      <a:xfrm>
                        <a:off x="3779838" y="404813"/>
                        <a:ext cx="5097462" cy="771525"/>
                      </a:xfrm>
                      <a:prstGeom prst="rect">
                        <a:avLst/>
                      </a:prstGeom>
                      <a:noFill/>
                      <a:ln w="38100">
                        <a:noFill/>
                        <a:miter/>
                      </a:ln>
                    </p:spPr>
                  </p:pic>
                </p:oleObj>
              </mc:Fallback>
            </mc:AlternateContent>
          </a:graphicData>
        </a:graphic>
      </p:graphicFrame>
      <p:graphicFrame>
        <p:nvGraphicFramePr>
          <p:cNvPr id="384005" name="Object 5"/>
          <p:cNvGraphicFramePr>
            <a:graphicFrameLocks noChangeAspect="1"/>
          </p:cNvGraphicFramePr>
          <p:nvPr/>
        </p:nvGraphicFramePr>
        <p:xfrm>
          <a:off x="3563938" y="1412875"/>
          <a:ext cx="5580062" cy="695325"/>
        </p:xfrm>
        <a:graphic>
          <a:graphicData uri="http://schemas.openxmlformats.org/presentationml/2006/ole">
            <mc:AlternateContent xmlns:mc="http://schemas.openxmlformats.org/markup-compatibility/2006">
              <mc:Choice xmlns:v="urn:schemas-microsoft-com:vml" Requires="v">
                <p:oleObj spid="_x0000_s3077" name="" r:id="rId3" imgW="41910000" imgH="5267325" progId="Equation.3">
                  <p:embed/>
                </p:oleObj>
              </mc:Choice>
              <mc:Fallback>
                <p:oleObj name="" r:id="rId3" imgW="41910000" imgH="5267325" progId="Equation.3">
                  <p:embed/>
                  <p:pic>
                    <p:nvPicPr>
                      <p:cNvPr id="0" name="图片 3076"/>
                      <p:cNvPicPr/>
                      <p:nvPr/>
                    </p:nvPicPr>
                    <p:blipFill>
                      <a:blip r:embed="rId4"/>
                      <a:stretch>
                        <a:fillRect/>
                      </a:stretch>
                    </p:blipFill>
                    <p:spPr>
                      <a:xfrm>
                        <a:off x="3563938" y="1412875"/>
                        <a:ext cx="5580062" cy="695325"/>
                      </a:xfrm>
                      <a:prstGeom prst="rect">
                        <a:avLst/>
                      </a:prstGeom>
                      <a:noFill/>
                      <a:ln w="38100">
                        <a:noFill/>
                        <a:miter/>
                      </a:ln>
                    </p:spPr>
                  </p:pic>
                </p:oleObj>
              </mc:Fallback>
            </mc:AlternateContent>
          </a:graphicData>
        </a:graphic>
      </p:graphicFrame>
      <p:grpSp>
        <p:nvGrpSpPr>
          <p:cNvPr id="8" name="Group 25"/>
          <p:cNvGrpSpPr/>
          <p:nvPr/>
        </p:nvGrpSpPr>
        <p:grpSpPr>
          <a:xfrm>
            <a:off x="2627313" y="4437063"/>
            <a:ext cx="4124325" cy="561975"/>
            <a:chOff x="2976" y="1872"/>
            <a:chExt cx="2598" cy="354"/>
          </a:xfrm>
        </p:grpSpPr>
        <p:sp>
          <p:nvSpPr>
            <p:cNvPr id="38919" name="Rectangle 4"/>
            <p:cNvSpPr/>
            <p:nvPr/>
          </p:nvSpPr>
          <p:spPr>
            <a:xfrm>
              <a:off x="3990" y="1872"/>
              <a:ext cx="1584" cy="326"/>
            </a:xfrm>
            <a:prstGeom prst="rect">
              <a:avLst/>
            </a:prstGeom>
            <a:noFill/>
            <a:ln w="9525">
              <a:noFill/>
            </a:ln>
          </p:spPr>
          <p:txBody>
            <a:bodyPr anchor="t" anchorCtr="0"/>
            <a:p>
              <a:pPr>
                <a:spcBef>
                  <a:spcPct val="20000"/>
                </a:spcBef>
                <a:buClr>
                  <a:schemeClr val="tx2"/>
                </a:buClr>
                <a:buFont typeface="Monotype Sorts" pitchFamily="2" charset="2"/>
              </a:pPr>
              <a:r>
                <a:rPr lang="en-US" altLang="zh-CN" sz="2800" b="1">
                  <a:latin typeface="宋体" panose="02010600030101010101" pitchFamily="2" charset="-122"/>
                  <a:ea typeface="宋体" panose="02010600030101010101" pitchFamily="2" charset="-122"/>
                </a:rPr>
                <a:t>{</a:t>
              </a:r>
              <a:r>
                <a:rPr lang="en-US" altLang="zh-CN" sz="2800">
                  <a:latin typeface="Arial" panose="020B0604020202020204" pitchFamily="34" charset="0"/>
                  <a:ea typeface="宋体" panose="02010600030101010101" pitchFamily="2" charset="-122"/>
                </a:rPr>
                <a:t>T’ </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 收敛</a:t>
              </a:r>
              <a:endParaRPr lang="en-US" altLang="zh-CN" sz="2800" b="1">
                <a:latin typeface="宋体" panose="02010600030101010101" pitchFamily="2" charset="-122"/>
                <a:ea typeface="宋体" panose="02010600030101010101" pitchFamily="2" charset="-122"/>
              </a:endParaRPr>
            </a:p>
          </p:txBody>
        </p:sp>
        <p:sp>
          <p:nvSpPr>
            <p:cNvPr id="38920" name="Rectangle 5"/>
            <p:cNvSpPr/>
            <p:nvPr/>
          </p:nvSpPr>
          <p:spPr>
            <a:xfrm>
              <a:off x="2976" y="1900"/>
              <a:ext cx="960" cy="326"/>
            </a:xfrm>
            <a:prstGeom prst="rect">
              <a:avLst/>
            </a:prstGeom>
            <a:noFill/>
            <a:ln w="9525">
              <a:noFill/>
            </a:ln>
          </p:spPr>
          <p:txBody>
            <a:bodyPr anchor="t" anchorCtr="0"/>
            <a:p>
              <a:pPr>
                <a:spcBef>
                  <a:spcPct val="20000"/>
                </a:spcBef>
                <a:buClr>
                  <a:schemeClr val="tx2"/>
                </a:buClr>
                <a:buFont typeface="Wingdings" panose="05000000000000000000" pitchFamily="2" charset="2"/>
              </a:pPr>
              <a:r>
                <a:rPr lang="zh-CN" altLang="en-US" sz="2800" b="1">
                  <a:latin typeface="宋体" panose="02010600030101010101" pitchFamily="2" charset="-122"/>
                  <a:ea typeface="宋体" panose="02010600030101010101" pitchFamily="2" charset="-122"/>
                </a:rPr>
                <a:t>第一次</a:t>
              </a:r>
              <a:endParaRPr lang="zh-CN" altLang="en-US" sz="2800" b="1">
                <a:latin typeface="宋体" panose="02010600030101010101" pitchFamily="2" charset="-122"/>
                <a:ea typeface="宋体" panose="02010600030101010101" pitchFamily="2" charset="-122"/>
              </a:endParaRPr>
            </a:p>
          </p:txBody>
        </p:sp>
      </p:grpSp>
      <p:grpSp>
        <p:nvGrpSpPr>
          <p:cNvPr id="11" name="Group 24"/>
          <p:cNvGrpSpPr/>
          <p:nvPr/>
        </p:nvGrpSpPr>
        <p:grpSpPr>
          <a:xfrm>
            <a:off x="2627313" y="3963988"/>
            <a:ext cx="4038600" cy="517525"/>
            <a:chOff x="2976" y="1574"/>
            <a:chExt cx="2544" cy="326"/>
          </a:xfrm>
        </p:grpSpPr>
        <p:sp>
          <p:nvSpPr>
            <p:cNvPr id="38922" name="Rectangle 6"/>
            <p:cNvSpPr/>
            <p:nvPr/>
          </p:nvSpPr>
          <p:spPr>
            <a:xfrm>
              <a:off x="3936" y="1574"/>
              <a:ext cx="1584" cy="326"/>
            </a:xfrm>
            <a:prstGeom prst="rect">
              <a:avLst/>
            </a:prstGeom>
            <a:noFill/>
            <a:ln w="9525">
              <a:noFill/>
            </a:ln>
          </p:spPr>
          <p:txBody>
            <a:bodyPr anchor="t" anchorCtr="0"/>
            <a:p>
              <a:pPr>
                <a:spcBef>
                  <a:spcPct val="20000"/>
                </a:spcBef>
                <a:buClr>
                  <a:schemeClr val="bg2"/>
                </a:buClr>
                <a:buSzPct val="75000"/>
                <a:buFont typeface="Wingdings" panose="05000000000000000000" pitchFamily="2" charset="2"/>
              </a:pPr>
              <a:endParaRPr lang="en-US" altLang="zh-CN" sz="2800" b="1">
                <a:latin typeface="宋体" panose="02010600030101010101" pitchFamily="2" charset="-122"/>
                <a:ea typeface="宋体" panose="02010600030101010101" pitchFamily="2" charset="-122"/>
              </a:endParaRPr>
            </a:p>
          </p:txBody>
        </p:sp>
        <p:sp>
          <p:nvSpPr>
            <p:cNvPr id="38923" name="Rectangle 7"/>
            <p:cNvSpPr/>
            <p:nvPr/>
          </p:nvSpPr>
          <p:spPr>
            <a:xfrm>
              <a:off x="2976" y="1574"/>
              <a:ext cx="960" cy="326"/>
            </a:xfrm>
            <a:prstGeom prst="rect">
              <a:avLst/>
            </a:prstGeom>
            <a:noFill/>
            <a:ln w="9525">
              <a:noFill/>
            </a:ln>
          </p:spPr>
          <p:txBody>
            <a:bodyPr anchor="t" anchorCtr="0"/>
            <a:p>
              <a:pPr>
                <a:spcBef>
                  <a:spcPct val="20000"/>
                </a:spcBef>
                <a:buClr>
                  <a:schemeClr val="tx2"/>
                </a:buClr>
                <a:buFont typeface="Wingdings" panose="05000000000000000000" pitchFamily="2" charset="2"/>
              </a:pPr>
              <a:r>
                <a:rPr lang="zh-CN" altLang="en-US" sz="2800" b="1">
                  <a:latin typeface="宋体" panose="02010600030101010101" pitchFamily="2" charset="-122"/>
                  <a:ea typeface="宋体" panose="02010600030101010101" pitchFamily="2" charset="-122"/>
                </a:rPr>
                <a:t>初值</a:t>
              </a:r>
              <a:endParaRPr lang="zh-CN" altLang="en-US" sz="2800" b="1">
                <a:latin typeface="宋体" panose="02010600030101010101" pitchFamily="2" charset="-122"/>
                <a:ea typeface="宋体" panose="02010600030101010101" pitchFamily="2" charset="-122"/>
              </a:endParaRPr>
            </a:p>
          </p:txBody>
        </p:sp>
      </p:grpSp>
      <p:grpSp>
        <p:nvGrpSpPr>
          <p:cNvPr id="14" name="Group 26"/>
          <p:cNvGrpSpPr/>
          <p:nvPr/>
        </p:nvGrpSpPr>
        <p:grpSpPr>
          <a:xfrm>
            <a:off x="2627313" y="4999038"/>
            <a:ext cx="4038600" cy="517525"/>
            <a:chOff x="2976" y="2226"/>
            <a:chExt cx="2544" cy="326"/>
          </a:xfrm>
        </p:grpSpPr>
        <p:sp>
          <p:nvSpPr>
            <p:cNvPr id="38925" name="Rectangle 8"/>
            <p:cNvSpPr/>
            <p:nvPr/>
          </p:nvSpPr>
          <p:spPr>
            <a:xfrm>
              <a:off x="3936" y="2226"/>
              <a:ext cx="1584" cy="326"/>
            </a:xfrm>
            <a:prstGeom prst="rect">
              <a:avLst/>
            </a:prstGeom>
            <a:noFill/>
            <a:ln w="9525">
              <a:noFill/>
            </a:ln>
          </p:spPr>
          <p:txBody>
            <a:bodyPr anchor="t" anchorCtr="0"/>
            <a:p>
              <a:pPr>
                <a:spcBef>
                  <a:spcPct val="20000"/>
                </a:spcBef>
                <a:buClr>
                  <a:schemeClr val="tx2"/>
                </a:buClr>
                <a:buFont typeface="Wingdings" panose="05000000000000000000" pitchFamily="2" charset="2"/>
              </a:pPr>
              <a:endParaRPr lang="zh-CN" altLang="en-US" sz="2800" b="1">
                <a:latin typeface="宋体" panose="02010600030101010101" pitchFamily="2" charset="-122"/>
                <a:ea typeface="宋体" panose="02010600030101010101" pitchFamily="2" charset="-122"/>
              </a:endParaRPr>
            </a:p>
          </p:txBody>
        </p:sp>
        <p:sp>
          <p:nvSpPr>
            <p:cNvPr id="38926" name="Rectangle 9"/>
            <p:cNvSpPr/>
            <p:nvPr/>
          </p:nvSpPr>
          <p:spPr>
            <a:xfrm>
              <a:off x="2976" y="2226"/>
              <a:ext cx="960" cy="326"/>
            </a:xfrm>
            <a:prstGeom prst="rect">
              <a:avLst/>
            </a:prstGeom>
            <a:noFill/>
            <a:ln w="9525">
              <a:noFill/>
            </a:ln>
          </p:spPr>
          <p:txBody>
            <a:bodyPr anchor="t" anchorCtr="0"/>
            <a:p>
              <a:pPr>
                <a:spcBef>
                  <a:spcPct val="20000"/>
                </a:spcBef>
                <a:buClr>
                  <a:schemeClr val="tx2"/>
                </a:buClr>
                <a:buFont typeface="Wingdings" panose="05000000000000000000" pitchFamily="2" charset="2"/>
              </a:pPr>
              <a:endParaRPr lang="zh-CN" altLang="en-US" sz="2800" b="1">
                <a:latin typeface="宋体" panose="02010600030101010101" pitchFamily="2" charset="-122"/>
                <a:ea typeface="宋体" panose="02010600030101010101" pitchFamily="2" charset="-122"/>
              </a:endParaRPr>
            </a:p>
          </p:txBody>
        </p:sp>
      </p:grpSp>
      <p:sp>
        <p:nvSpPr>
          <p:cNvPr id="38927" name="Rectangle 10"/>
          <p:cNvSpPr/>
          <p:nvPr/>
        </p:nvSpPr>
        <p:spPr>
          <a:xfrm>
            <a:off x="4151313" y="3446463"/>
            <a:ext cx="2514600" cy="517525"/>
          </a:xfrm>
          <a:prstGeom prst="rect">
            <a:avLst/>
          </a:prstGeom>
          <a:noFill/>
          <a:ln w="9525">
            <a:noFill/>
          </a:ln>
        </p:spPr>
        <p:txBody>
          <a:bodyPr anchor="t" anchorCtr="0"/>
          <a:p>
            <a:pPr>
              <a:spcBef>
                <a:spcPct val="20000"/>
              </a:spcBef>
              <a:buClr>
                <a:schemeClr val="tx2"/>
              </a:buClr>
              <a:buFont typeface="Wingdings" panose="05000000000000000000" pitchFamily="2" charset="2"/>
            </a:pPr>
            <a:r>
              <a:rPr lang="zh-CN" altLang="en-US" sz="2800" b="1">
                <a:latin typeface="宋体" panose="02010600030101010101" pitchFamily="2" charset="-122"/>
                <a:ea typeface="宋体" panose="02010600030101010101" pitchFamily="2" charset="-122"/>
              </a:rPr>
              <a:t>非终结符集</a:t>
            </a:r>
            <a:r>
              <a:rPr lang="en-US" altLang="zh-CN" sz="2800" b="1">
                <a:latin typeface="宋体" panose="02010600030101010101" pitchFamily="2" charset="-122"/>
                <a:ea typeface="宋体" panose="02010600030101010101" pitchFamily="2" charset="-122"/>
              </a:rPr>
              <a:t>S</a:t>
            </a:r>
            <a:endParaRPr lang="en-US" altLang="zh-CN" sz="2800" b="1">
              <a:latin typeface="宋体" panose="02010600030101010101" pitchFamily="2" charset="-122"/>
              <a:ea typeface="宋体" panose="02010600030101010101" pitchFamily="2" charset="-122"/>
            </a:endParaRPr>
          </a:p>
        </p:txBody>
      </p:sp>
      <p:sp>
        <p:nvSpPr>
          <p:cNvPr id="38928" name="Rectangle 11"/>
          <p:cNvSpPr/>
          <p:nvPr/>
        </p:nvSpPr>
        <p:spPr>
          <a:xfrm>
            <a:off x="2627313" y="3446463"/>
            <a:ext cx="1524000" cy="517525"/>
          </a:xfrm>
          <a:prstGeom prst="rect">
            <a:avLst/>
          </a:prstGeom>
          <a:noFill/>
          <a:ln w="9525">
            <a:noFill/>
          </a:ln>
        </p:spPr>
        <p:txBody>
          <a:bodyPr anchor="t" anchorCtr="0"/>
          <a:p>
            <a:pPr>
              <a:spcBef>
                <a:spcPct val="20000"/>
              </a:spcBef>
              <a:buClr>
                <a:schemeClr val="tx2"/>
              </a:buClr>
              <a:buFont typeface="Wingdings" panose="05000000000000000000" pitchFamily="2" charset="2"/>
            </a:pPr>
            <a:endParaRPr lang="zh-CN" altLang="en-US" sz="2800" b="1">
              <a:latin typeface="宋体" panose="02010600030101010101" pitchFamily="2" charset="-122"/>
              <a:ea typeface="宋体" panose="02010600030101010101" pitchFamily="2" charset="-122"/>
            </a:endParaRPr>
          </a:p>
        </p:txBody>
      </p:sp>
      <p:sp>
        <p:nvSpPr>
          <p:cNvPr id="38929" name="Line 12"/>
          <p:cNvSpPr/>
          <p:nvPr/>
        </p:nvSpPr>
        <p:spPr>
          <a:xfrm>
            <a:off x="2627313" y="3963988"/>
            <a:ext cx="4038600" cy="0"/>
          </a:xfrm>
          <a:prstGeom prst="line">
            <a:avLst/>
          </a:prstGeom>
          <a:ln w="28575" cap="flat" cmpd="sng">
            <a:solidFill>
              <a:srgbClr val="FFFF66"/>
            </a:solidFill>
            <a:prstDash val="solid"/>
            <a:round/>
            <a:headEnd type="none" w="med" len="med"/>
            <a:tailEnd type="none" w="med" len="med"/>
          </a:ln>
        </p:spPr>
      </p:sp>
      <p:sp>
        <p:nvSpPr>
          <p:cNvPr id="38930" name="Line 13"/>
          <p:cNvSpPr/>
          <p:nvPr/>
        </p:nvSpPr>
        <p:spPr>
          <a:xfrm flipH="1">
            <a:off x="4167188" y="3429000"/>
            <a:ext cx="0" cy="1570038"/>
          </a:xfrm>
          <a:prstGeom prst="line">
            <a:avLst/>
          </a:prstGeom>
          <a:ln w="28575" cap="flat" cmpd="sng">
            <a:solidFill>
              <a:srgbClr val="FFFF66"/>
            </a:solidFill>
            <a:prstDash val="solid"/>
            <a:round/>
            <a:headEnd type="none" w="med" len="med"/>
            <a:tailEnd type="none" w="med" len="med"/>
          </a:ln>
        </p:spPr>
      </p:sp>
      <p:sp>
        <p:nvSpPr>
          <p:cNvPr id="38931" name="Line 14"/>
          <p:cNvSpPr/>
          <p:nvPr/>
        </p:nvSpPr>
        <p:spPr>
          <a:xfrm>
            <a:off x="2627313" y="3446463"/>
            <a:ext cx="4038600" cy="0"/>
          </a:xfrm>
          <a:prstGeom prst="line">
            <a:avLst/>
          </a:prstGeom>
          <a:ln w="28575" cap="sq" cmpd="sng">
            <a:solidFill>
              <a:srgbClr val="FFFF66"/>
            </a:solidFill>
            <a:prstDash val="solid"/>
            <a:round/>
            <a:headEnd type="none" w="med" len="med"/>
            <a:tailEnd type="none" w="med" len="med"/>
          </a:ln>
        </p:spPr>
      </p:sp>
      <p:sp>
        <p:nvSpPr>
          <p:cNvPr id="38932" name="Line 15"/>
          <p:cNvSpPr/>
          <p:nvPr/>
        </p:nvSpPr>
        <p:spPr>
          <a:xfrm>
            <a:off x="2627313" y="4481513"/>
            <a:ext cx="4038600" cy="0"/>
          </a:xfrm>
          <a:prstGeom prst="line">
            <a:avLst/>
          </a:prstGeom>
          <a:ln w="28575" cap="flat" cmpd="sng">
            <a:solidFill>
              <a:srgbClr val="FFFF66"/>
            </a:solidFill>
            <a:prstDash val="solid"/>
            <a:round/>
            <a:headEnd type="none" w="med" len="med"/>
            <a:tailEnd type="none" w="med" len="med"/>
          </a:ln>
        </p:spPr>
      </p:sp>
      <p:sp>
        <p:nvSpPr>
          <p:cNvPr id="38933" name="Line 16"/>
          <p:cNvSpPr/>
          <p:nvPr/>
        </p:nvSpPr>
        <p:spPr>
          <a:xfrm>
            <a:off x="2627313" y="4999038"/>
            <a:ext cx="4038600" cy="0"/>
          </a:xfrm>
          <a:prstGeom prst="line">
            <a:avLst/>
          </a:prstGeom>
          <a:ln w="28575" cap="flat" cmpd="sng">
            <a:solidFill>
              <a:srgbClr val="FFFF66"/>
            </a:solidFill>
            <a:prstDash val="solid"/>
            <a:round/>
            <a:headEnd type="none" w="med" len="med"/>
            <a:tailEnd type="none" w="med" len="med"/>
          </a:ln>
        </p:spPr>
      </p:sp>
      <p:sp>
        <p:nvSpPr>
          <p:cNvPr id="38934" name="Line 17"/>
          <p:cNvSpPr/>
          <p:nvPr/>
        </p:nvSpPr>
        <p:spPr>
          <a:xfrm>
            <a:off x="2627313" y="3446463"/>
            <a:ext cx="0" cy="1552575"/>
          </a:xfrm>
          <a:prstGeom prst="line">
            <a:avLst/>
          </a:prstGeom>
          <a:ln w="28575" cap="sq" cmpd="sng">
            <a:solidFill>
              <a:srgbClr val="FFFF66"/>
            </a:solidFill>
            <a:prstDash val="solid"/>
            <a:round/>
            <a:headEnd type="none" w="med" len="med"/>
            <a:tailEnd type="none" w="med" len="med"/>
          </a:ln>
        </p:spPr>
      </p:sp>
      <p:sp>
        <p:nvSpPr>
          <p:cNvPr id="38935" name="Line 18"/>
          <p:cNvSpPr/>
          <p:nvPr/>
        </p:nvSpPr>
        <p:spPr>
          <a:xfrm>
            <a:off x="6665913" y="3446463"/>
            <a:ext cx="0" cy="1552575"/>
          </a:xfrm>
          <a:prstGeom prst="line">
            <a:avLst/>
          </a:prstGeom>
          <a:ln w="28575" cap="sq" cmpd="sng">
            <a:solidFill>
              <a:srgbClr val="FFFF66"/>
            </a:solidFill>
            <a:prstDash val="solid"/>
            <a:round/>
            <a:headEnd type="none" w="med" len="med"/>
            <a:tailEnd type="none" w="med" len="med"/>
          </a:ln>
        </p:spPr>
      </p:sp>
      <p:sp>
        <p:nvSpPr>
          <p:cNvPr id="38936" name="Rectangle 4"/>
          <p:cNvSpPr/>
          <p:nvPr/>
        </p:nvSpPr>
        <p:spPr>
          <a:xfrm>
            <a:off x="4181475" y="3963988"/>
            <a:ext cx="2514600" cy="517525"/>
          </a:xfrm>
          <a:prstGeom prst="rect">
            <a:avLst/>
          </a:prstGeom>
          <a:noFill/>
          <a:ln w="9525">
            <a:noFill/>
          </a:ln>
        </p:spPr>
        <p:txBody>
          <a:bodyPr anchor="t" anchorCtr="0"/>
          <a:p>
            <a:pPr>
              <a:spcBef>
                <a:spcPct val="20000"/>
              </a:spcBef>
              <a:buClr>
                <a:schemeClr val="tx2"/>
              </a:buClr>
              <a:buFont typeface="Monotype Sorts" pitchFamily="2" charset="2"/>
            </a:pPr>
            <a:r>
              <a:rPr lang="en-US" altLang="zh-CN" sz="2800" b="1">
                <a:latin typeface="宋体" panose="02010600030101010101" pitchFamily="2" charset="-122"/>
                <a:ea typeface="宋体" panose="02010600030101010101" pitchFamily="2" charset="-122"/>
              </a:rPr>
              <a:t>{</a:t>
            </a:r>
            <a:r>
              <a:rPr lang="en-US" altLang="zh-CN" sz="2800">
                <a:latin typeface="Arial" panose="020B0604020202020204" pitchFamily="34" charset="0"/>
                <a:ea typeface="宋体" panose="02010600030101010101" pitchFamily="2" charset="-122"/>
              </a:rPr>
              <a:t>T’ </a:t>
            </a:r>
            <a:r>
              <a:rPr lang="en-US" altLang="zh-CN" sz="2800" b="1">
                <a:latin typeface="宋体" panose="02010600030101010101" pitchFamily="2" charset="-122"/>
                <a:ea typeface="宋体" panose="02010600030101010101" pitchFamily="2" charset="-122"/>
              </a:rPr>
              <a:t>}</a:t>
            </a:r>
            <a:endParaRPr lang="en-US" altLang="zh-CN" sz="280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4004"/>
                                        </p:tgtEl>
                                        <p:attrNameLst>
                                          <p:attrName>style.visibility</p:attrName>
                                        </p:attrNameLst>
                                      </p:cBhvr>
                                      <p:to>
                                        <p:strVal val="visible"/>
                                      </p:to>
                                    </p:set>
                                    <p:animEffect transition="in" filter="wipe(left)">
                                      <p:cBhvr>
                                        <p:cTn id="7" dur="500"/>
                                        <p:tgtEl>
                                          <p:spTgt spid="3840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4005"/>
                                        </p:tgtEl>
                                        <p:attrNameLst>
                                          <p:attrName>style.visibility</p:attrName>
                                        </p:attrNameLst>
                                      </p:cBhvr>
                                      <p:to>
                                        <p:strVal val="visible"/>
                                      </p:to>
                                    </p:set>
                                    <p:animEffect transition="in" filter="wipe(left)">
                                      <p:cBhvr>
                                        <p:cTn id="12" dur="500"/>
                                        <p:tgtEl>
                                          <p:spTgt spid="38400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4003">
                                            <p:txEl>
                                              <p:charRg st="0" end="1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itle 422913"/>
          <p:cNvSpPr>
            <a:spLocks noGrp="1"/>
          </p:cNvSpPr>
          <p:nvPr>
            <p:ph type="title"/>
          </p:nvPr>
        </p:nvSpPr>
        <p:spPr>
          <a:ln/>
        </p:spPr>
        <p:txBody>
          <a:bodyPr vert="horz" wrap="square" lIns="91440" tIns="45720" rIns="91440" bIns="45720" anchor="ctr" anchorCtr="0"/>
          <a:p>
            <a:pPr eaLnBrk="1" hangingPunct="1"/>
            <a:r>
              <a:rPr lang="zh-CN" altLang="en-US" sz="4000">
                <a:solidFill>
                  <a:srgbClr val="000000"/>
                </a:solidFill>
                <a:latin typeface="宋体" panose="02010600030101010101" pitchFamily="2" charset="-122"/>
              </a:rPr>
              <a:t>第三章  文法和语言</a:t>
            </a:r>
            <a:endParaRPr lang="zh-CN" altLang="en-US" sz="4000">
              <a:solidFill>
                <a:srgbClr val="000000"/>
              </a:solidFill>
              <a:latin typeface="宋体" panose="02010600030101010101" pitchFamily="2" charset="-122"/>
            </a:endParaRPr>
          </a:p>
        </p:txBody>
      </p:sp>
      <p:sp>
        <p:nvSpPr>
          <p:cNvPr id="422915" name="Content Placeholder 422914"/>
          <p:cNvSpPr>
            <a:spLocks noGrp="1"/>
          </p:cNvSpPr>
          <p:nvPr>
            <p:ph idx="1"/>
          </p:nvPr>
        </p:nvSpPr>
        <p:spPr>
          <a:xfrm>
            <a:off x="431800" y="1700213"/>
            <a:ext cx="8229600" cy="4495800"/>
          </a:xfrm>
          <a:ln/>
        </p:spPr>
        <p:txBody>
          <a:bodyPr vert="horz" wrap="square" lIns="91440" tIns="45720" rIns="91440" bIns="45720" anchor="t" anchorCtr="0"/>
          <a:p>
            <a:pPr algn="just" eaLnBrk="1" hangingPunct="1">
              <a:buNone/>
            </a:pPr>
            <a:r>
              <a:rPr lang="zh-CN" altLang="en-US">
                <a:latin typeface="宋体" panose="02010600030101010101" pitchFamily="2" charset="-122"/>
              </a:rPr>
              <a:t>学习目标: </a:t>
            </a:r>
            <a:endParaRPr lang="zh-CN" altLang="en-US">
              <a:latin typeface="宋体" panose="02010600030101010101" pitchFamily="2" charset="-122"/>
            </a:endParaRPr>
          </a:p>
          <a:p>
            <a:pPr algn="just" eaLnBrk="1" hangingPunct="1">
              <a:buClr>
                <a:srgbClr val="FF0000"/>
              </a:buClr>
              <a:buFont typeface="Wingdings" panose="05000000000000000000" pitchFamily="2" charset="2"/>
              <a:buChar char="q"/>
            </a:pPr>
            <a:r>
              <a:rPr lang="zh-CN" altLang="en-US">
                <a:latin typeface="宋体" panose="02010600030101010101" pitchFamily="2" charset="-122"/>
              </a:rPr>
              <a:t>掌握：自上而下与自下而上的分析方法</a:t>
            </a:r>
            <a:r>
              <a:rPr lang="en-US" altLang="zh-CN">
                <a:latin typeface="宋体" panose="02010600030101010101" pitchFamily="2" charset="-122"/>
              </a:rPr>
              <a:t>, </a:t>
            </a:r>
            <a:r>
              <a:rPr lang="zh-CN" altLang="en-US">
                <a:latin typeface="宋体" panose="02010600030101010101" pitchFamily="2" charset="-122"/>
              </a:rPr>
              <a:t>构建语法树，规范推导，规范规约</a:t>
            </a:r>
            <a:endParaRPr lang="zh-CN" altLang="en-US">
              <a:latin typeface="宋体" panose="02010600030101010101" pitchFamily="2" charset="-122"/>
            </a:endParaRPr>
          </a:p>
          <a:p>
            <a:pPr algn="just" eaLnBrk="1" hangingPunct="1">
              <a:buClr>
                <a:srgbClr val="FF0000"/>
              </a:buClr>
              <a:buFont typeface="Wingdings" panose="05000000000000000000" pitchFamily="2" charset="2"/>
              <a:buChar char="q"/>
            </a:pPr>
            <a:r>
              <a:rPr lang="zh-CN" altLang="en-US">
                <a:latin typeface="宋体" panose="02010600030101010101" pitchFamily="2" charset="-122"/>
              </a:rPr>
              <a:t>理解：文法的形式定义，推导，归约，句型，句子，语言，上下文无关文法，规范句型，语法树，短语，直接短语，句柄</a:t>
            </a:r>
            <a:endParaRPr lang="zh-CN" altLang="en-US">
              <a:latin typeface="宋体" panose="02010600030101010101" pitchFamily="2" charset="-122"/>
            </a:endParaRPr>
          </a:p>
          <a:p>
            <a:pPr algn="just" eaLnBrk="1" hangingPunct="1">
              <a:buClr>
                <a:srgbClr val="FF0000"/>
              </a:buClr>
              <a:buFont typeface="Wingdings" panose="05000000000000000000" pitchFamily="2" charset="2"/>
              <a:buChar char="q"/>
            </a:pPr>
            <a:r>
              <a:rPr lang="zh-CN" altLang="en-US">
                <a:latin typeface="宋体" panose="02010600030101010101" pitchFamily="2" charset="-122"/>
              </a:rPr>
              <a:t>了解：文法的类型，文法实用中的限制，文法的二义性</a:t>
            </a:r>
            <a:endParaRPr lang="zh-CN" altLang="en-US">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2915">
                                            <p:txEl>
                                              <p:charRg st="0"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2915">
                                            <p:txEl>
                                              <p:charRg st="7" end="2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2915">
                                            <p:txEl>
                                              <p:charRg st="25" end="7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2915">
                                            <p:txEl>
                                              <p:charRg st="79" end="10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ldLvl="2"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a:xfrm>
            <a:off x="228600" y="361950"/>
            <a:ext cx="8915400" cy="1104900"/>
          </a:xfrm>
          <a:ln/>
        </p:spPr>
        <p:txBody>
          <a:bodyPr vert="horz" wrap="square" lIns="91440" tIns="45720" rIns="91440" bIns="45720" anchor="ctr" anchorCtr="0"/>
          <a:p>
            <a:r>
              <a:rPr lang="zh-CN" altLang="en-US" sz="3600">
                <a:ea typeface="宋体" panose="02010600030101010101" pitchFamily="2" charset="-122"/>
              </a:rPr>
              <a:t>2.</a:t>
            </a:r>
            <a:r>
              <a:rPr lang="zh-CN" altLang="en-US" sz="3600">
                <a:latin typeface="Times New Roman" panose="02020603050405020304" pitchFamily="18" charset="0"/>
                <a:ea typeface="宋体" panose="02010600030101010101" pitchFamily="2" charset="-122"/>
              </a:rPr>
              <a:t>  计算每个产生式右部</a:t>
            </a:r>
            <a:r>
              <a:rPr lang="en-US" altLang="zh-CN" sz="3600">
                <a:ea typeface="宋体" panose="02010600030101010101" pitchFamily="2" charset="-122"/>
              </a:rPr>
              <a:t>α</a:t>
            </a:r>
            <a:r>
              <a:rPr lang="zh-CN" altLang="en-US" sz="3600">
                <a:latin typeface="Times New Roman" panose="02020603050405020304" pitchFamily="18" charset="0"/>
                <a:ea typeface="宋体" panose="02010600030101010101" pitchFamily="2" charset="-122"/>
              </a:rPr>
              <a:t>的</a:t>
            </a:r>
            <a:r>
              <a:rPr lang="en-US" altLang="zh-CN" sz="3600">
                <a:ea typeface="宋体" panose="02010600030101010101" pitchFamily="2" charset="-122"/>
              </a:rPr>
              <a:t>FIRST</a:t>
            </a:r>
            <a:r>
              <a:rPr lang="en-US" altLang="zh-CN" sz="3600">
                <a:latin typeface="Times New Roman" panose="02020603050405020304" pitchFamily="18" charset="0"/>
                <a:ea typeface="宋体" panose="02010600030101010101" pitchFamily="2" charset="-122"/>
              </a:rPr>
              <a:t>(</a:t>
            </a:r>
            <a:r>
              <a:rPr lang="en-US" altLang="zh-CN" sz="3600">
                <a:ea typeface="宋体" panose="02010600030101010101" pitchFamily="2" charset="-122"/>
              </a:rPr>
              <a:t>α</a:t>
            </a:r>
            <a:r>
              <a:rPr lang="en-US" altLang="zh-CN" sz="3600">
                <a:latin typeface="Times New Roman" panose="02020603050405020304" pitchFamily="18" charset="0"/>
                <a:ea typeface="宋体" panose="02010600030101010101" pitchFamily="2" charset="-122"/>
              </a:rPr>
              <a:t>)</a:t>
            </a:r>
            <a:r>
              <a:rPr lang="zh-CN" altLang="en-US" sz="3600">
                <a:latin typeface="Times New Roman" panose="02020603050405020304" pitchFamily="18" charset="0"/>
                <a:ea typeface="宋体" panose="02010600030101010101" pitchFamily="2" charset="-122"/>
              </a:rPr>
              <a:t>集</a:t>
            </a:r>
            <a:endParaRPr lang="zh-CN" altLang="en-US" sz="3600">
              <a:latin typeface="Times New Roman" panose="02020603050405020304" pitchFamily="18" charset="0"/>
              <a:ea typeface="宋体" panose="02010600030101010101" pitchFamily="2" charset="-122"/>
            </a:endParaRPr>
          </a:p>
        </p:txBody>
      </p:sp>
      <p:sp>
        <p:nvSpPr>
          <p:cNvPr id="83971" name="Rectangle 3"/>
          <p:cNvSpPr>
            <a:spLocks noGrp="1"/>
          </p:cNvSpPr>
          <p:nvPr>
            <p:ph idx="1"/>
          </p:nvPr>
        </p:nvSpPr>
        <p:spPr>
          <a:xfrm>
            <a:off x="304800" y="1790700"/>
            <a:ext cx="8610600" cy="4152900"/>
          </a:xfrm>
          <a:ln/>
        </p:spPr>
        <p:txBody>
          <a:bodyPr vert="horz" wrap="square" lIns="91440" tIns="45720" rIns="91440" bIns="45720" anchor="t" anchorCtr="0"/>
          <a:p>
            <a:pPr marL="514350" indent="-514350" algn="just">
              <a:buFont typeface="微软雅黑" panose="020B0503020204020204" charset="-122"/>
              <a:buAutoNum type="alphaUcPeriod"/>
            </a:pPr>
            <a:r>
              <a:rPr lang="zh-CN" altLang="en-US" sz="2800">
                <a:ea typeface="宋体" panose="02010600030101010101" pitchFamily="2" charset="-122"/>
              </a:rPr>
              <a:t>对每一</a:t>
            </a:r>
            <a:r>
              <a:rPr lang="zh-CN" altLang="en-US" sz="2800">
                <a:solidFill>
                  <a:srgbClr val="3333FF"/>
                </a:solidFill>
                <a:ea typeface="宋体" panose="02010600030101010101" pitchFamily="2" charset="-122"/>
              </a:rPr>
              <a:t>文法符号</a:t>
            </a:r>
            <a:r>
              <a:rPr lang="en-US" altLang="zh-CN" sz="2800">
                <a:ea typeface="宋体" panose="02010600030101010101" pitchFamily="2" charset="-122"/>
                <a:sym typeface="Symbol" panose="05050102010706020507" pitchFamily="18" charset="2"/>
              </a:rPr>
              <a:t>X</a:t>
            </a:r>
            <a:r>
              <a:rPr lang="en-US" altLang="zh-CN" sz="2800">
                <a:solidFill>
                  <a:srgbClr val="3333FF"/>
                </a:solidFill>
                <a:ea typeface="宋体" panose="02010600030101010101" pitchFamily="2" charset="-122"/>
              </a:rPr>
              <a:t> </a:t>
            </a:r>
            <a:r>
              <a:rPr lang="en-US" altLang="zh-CN" sz="2800">
                <a:ea typeface="宋体" panose="02010600030101010101" pitchFamily="2" charset="-122"/>
              </a:rPr>
              <a:t>(</a:t>
            </a:r>
            <a:r>
              <a:rPr lang="en-US" altLang="zh-CN" sz="2800">
                <a:ea typeface="宋体" panose="02010600030101010101" pitchFamily="2" charset="-122"/>
                <a:sym typeface="Symbol" panose="05050102010706020507" pitchFamily="18" charset="2"/>
              </a:rPr>
              <a:t>X </a:t>
            </a:r>
            <a:r>
              <a:rPr lang="en-US" altLang="zh-CN" sz="2800">
                <a:latin typeface="Times New Roman" panose="02020603050405020304" pitchFamily="18" charset="0"/>
                <a:ea typeface="宋体" panose="02010600030101010101" pitchFamily="2" charset="-122"/>
                <a:sym typeface="Symbol" panose="05050102010706020507" pitchFamily="18" charset="2"/>
              </a:rPr>
              <a:t></a:t>
            </a:r>
            <a:r>
              <a:rPr lang="en-US" altLang="zh-CN" sz="2800">
                <a:latin typeface="Times New Roman" panose="02020603050405020304" pitchFamily="18" charset="0"/>
                <a:ea typeface="宋体" panose="02010600030101010101" pitchFamily="2" charset="-122"/>
              </a:rPr>
              <a:t>V</a:t>
            </a:r>
            <a:r>
              <a:rPr lang="en-US" altLang="zh-CN" sz="2800" baseline="-30000">
                <a:latin typeface="Times New Roman" panose="02020603050405020304" pitchFamily="18" charset="0"/>
                <a:ea typeface="宋体" panose="02010600030101010101" pitchFamily="2" charset="-122"/>
              </a:rPr>
              <a:t>T </a:t>
            </a:r>
            <a:r>
              <a:rPr lang="en-US" altLang="zh-CN" sz="2800">
                <a:latin typeface="Times New Roman" panose="02020603050405020304" pitchFamily="18" charset="0"/>
                <a:ea typeface="宋体" panose="02010600030101010101" pitchFamily="2" charset="-122"/>
                <a:sym typeface="Symbol" panose="05050102010706020507" pitchFamily="18" charset="2"/>
              </a:rPr>
              <a:t></a:t>
            </a:r>
            <a:r>
              <a:rPr lang="en-US" altLang="zh-CN" sz="2800">
                <a:latin typeface="Times New Roman" panose="02020603050405020304" pitchFamily="18" charset="0"/>
                <a:ea typeface="宋体" panose="02010600030101010101" pitchFamily="2" charset="-122"/>
              </a:rPr>
              <a:t>V</a:t>
            </a:r>
            <a:r>
              <a:rPr lang="en-US" altLang="zh-CN" sz="2800" baseline="-30000">
                <a:latin typeface="Times New Roman" panose="02020603050405020304" pitchFamily="18" charset="0"/>
                <a:ea typeface="宋体" panose="02010600030101010101" pitchFamily="2" charset="-122"/>
              </a:rPr>
              <a:t>N</a:t>
            </a:r>
            <a:r>
              <a:rPr lang="en-US" altLang="zh-CN" sz="2800">
                <a:ea typeface="宋体" panose="02010600030101010101" pitchFamily="2" charset="-122"/>
              </a:rPr>
              <a:t>)，</a:t>
            </a:r>
            <a:r>
              <a:rPr lang="zh-CN" altLang="en-US" sz="2800">
                <a:ea typeface="宋体" panose="02010600030101010101" pitchFamily="2" charset="-122"/>
              </a:rPr>
              <a:t>求</a:t>
            </a:r>
            <a:r>
              <a:rPr lang="en-US" altLang="zh-CN" sz="2800">
                <a:ea typeface="宋体" panose="02010600030101010101" pitchFamily="2" charset="-122"/>
              </a:rPr>
              <a:t>FIRST(</a:t>
            </a:r>
            <a:r>
              <a:rPr lang="en-US" altLang="zh-CN" sz="2800">
                <a:ea typeface="宋体" panose="02010600030101010101" pitchFamily="2" charset="-122"/>
                <a:sym typeface="Symbol" panose="05050102010706020507" pitchFamily="18" charset="2"/>
              </a:rPr>
              <a:t>X</a:t>
            </a:r>
            <a:r>
              <a:rPr lang="en-US" altLang="zh-CN" sz="2800">
                <a:ea typeface="宋体" panose="02010600030101010101" pitchFamily="2" charset="-122"/>
              </a:rPr>
              <a:t>)</a:t>
            </a:r>
            <a:r>
              <a:rPr lang="zh-CN" altLang="en-US" sz="2800">
                <a:ea typeface="宋体" panose="02010600030101010101" pitchFamily="2" charset="-122"/>
              </a:rPr>
              <a:t>。</a:t>
            </a:r>
            <a:endParaRPr lang="en-US" altLang="zh-CN" sz="2800">
              <a:ea typeface="宋体" panose="02010600030101010101" pitchFamily="2" charset="-122"/>
            </a:endParaRPr>
          </a:p>
          <a:p>
            <a:pPr marL="514350" indent="-514350" algn="just">
              <a:buFont typeface="微软雅黑" panose="020B0503020204020204" charset="-122"/>
              <a:buAutoNum type="alphaUcPeriod"/>
            </a:pPr>
            <a:r>
              <a:rPr lang="zh-CN" altLang="en-US" sz="2800">
                <a:latin typeface="Times New Roman" panose="02020603050405020304" pitchFamily="18" charset="0"/>
                <a:ea typeface="宋体" panose="02010600030101010101" pitchFamily="2" charset="-122"/>
              </a:rPr>
              <a:t>利用求出</a:t>
            </a:r>
            <a:r>
              <a:rPr lang="zh-CN" altLang="en-US" sz="2800">
                <a:solidFill>
                  <a:schemeClr val="tx2"/>
                </a:solidFill>
                <a:latin typeface="Times New Roman" panose="02020603050405020304" pitchFamily="18" charset="0"/>
                <a:ea typeface="宋体" panose="02010600030101010101" pitchFamily="2" charset="-122"/>
              </a:rPr>
              <a:t>每个文法符号</a:t>
            </a:r>
            <a:r>
              <a:rPr lang="zh-CN" altLang="en-US" sz="2800">
                <a:latin typeface="Times New Roman" panose="02020603050405020304" pitchFamily="18" charset="0"/>
                <a:ea typeface="宋体" panose="02010600030101010101" pitchFamily="2" charset="-122"/>
              </a:rPr>
              <a:t>的</a:t>
            </a:r>
            <a:r>
              <a:rPr lang="en-US" altLang="zh-CN" sz="2800">
                <a:ea typeface="宋体" panose="02010600030101010101" pitchFamily="2" charset="-122"/>
              </a:rPr>
              <a:t>FIRST</a:t>
            </a:r>
            <a:r>
              <a:rPr lang="zh-CN" altLang="en-US" sz="2800">
                <a:latin typeface="Times New Roman" panose="02020603050405020304" pitchFamily="18" charset="0"/>
                <a:ea typeface="宋体" panose="02010600030101010101" pitchFamily="2" charset="-122"/>
              </a:rPr>
              <a:t>集</a:t>
            </a:r>
            <a:r>
              <a:rPr lang="zh-CN" altLang="en-US" sz="2800">
                <a:ea typeface="宋体" panose="02010600030101010101" pitchFamily="2" charset="-122"/>
              </a:rPr>
              <a:t>求</a:t>
            </a:r>
            <a:r>
              <a:rPr lang="zh-CN" altLang="en-US" sz="2800">
                <a:solidFill>
                  <a:srgbClr val="3333FF"/>
                </a:solidFill>
                <a:ea typeface="宋体" panose="02010600030101010101" pitchFamily="2" charset="-122"/>
              </a:rPr>
              <a:t>符号串</a:t>
            </a:r>
            <a:r>
              <a:rPr lang="en-US" altLang="zh-CN" sz="2800">
                <a:ea typeface="宋体" panose="02010600030101010101" pitchFamily="2" charset="-122"/>
              </a:rPr>
              <a:t>α</a:t>
            </a:r>
            <a:r>
              <a:rPr lang="zh-CN" altLang="en-US" sz="2800">
                <a:ea typeface="宋体" panose="02010600030101010101" pitchFamily="2" charset="-122"/>
              </a:rPr>
              <a:t>的</a:t>
            </a:r>
            <a:r>
              <a:rPr lang="en-US" altLang="zh-CN" sz="2800">
                <a:ea typeface="宋体" panose="02010600030101010101" pitchFamily="2" charset="-122"/>
              </a:rPr>
              <a:t>FIRST</a:t>
            </a:r>
            <a:r>
              <a:rPr lang="zh-CN" altLang="en-US" sz="2800">
                <a:ea typeface="宋体" panose="02010600030101010101" pitchFamily="2" charset="-122"/>
              </a:rPr>
              <a:t>集。</a:t>
            </a:r>
            <a:endParaRPr lang="zh-CN" altLang="en-US" sz="2800">
              <a:ea typeface="宋体" panose="02010600030101010101" pitchFamily="2" charset="-122"/>
            </a:endParaRPr>
          </a:p>
          <a:p>
            <a:pPr marL="514350" indent="-514350" algn="just">
              <a:buNone/>
            </a:pPr>
            <a:endParaRPr lang="en-US" altLang="zh-CN" sz="2800" b="1">
              <a:ea typeface="宋体" panose="02010600030101010101" pitchFamily="2" charset="-122"/>
            </a:endParaRPr>
          </a:p>
          <a:p>
            <a:pPr marL="514350" indent="-514350" algn="just"/>
            <a:endParaRPr lang="en-US" altLang="zh-CN" sz="2800" b="1">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xEl>
                                              <p:charRg st="0" end="3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1">
                                            <p:txEl>
                                              <p:charRg st="32" end="6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ldLvl="2"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40962" name="Rectangle 2"/>
          <p:cNvSpPr>
            <a:spLocks noGrp="1"/>
          </p:cNvSpPr>
          <p:nvPr>
            <p:ph type="title"/>
          </p:nvPr>
        </p:nvSpPr>
        <p:spPr>
          <a:xfrm>
            <a:off x="457200" y="457200"/>
            <a:ext cx="8229600" cy="1892300"/>
          </a:xfrm>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S T’</a:t>
            </a:r>
            <a:br>
              <a:rPr lang="en-US" altLang="zh-CN" sz="3200">
                <a:ea typeface="宋体" panose="02010600030101010101" pitchFamily="2" charset="-122"/>
              </a:rPr>
            </a:b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GB" altLang="zh-CN" sz="3200">
              <a:ea typeface="宋体" panose="02010600030101010101" pitchFamily="2" charset="-122"/>
              <a:sym typeface="Symbol" panose="05050102010706020507" pitchFamily="18" charset="2"/>
            </a:endParaRPr>
          </a:p>
        </p:txBody>
      </p:sp>
      <p:sp>
        <p:nvSpPr>
          <p:cNvPr id="40963" name="Rectangle 3"/>
          <p:cNvSpPr>
            <a:spLocks noGrp="1"/>
          </p:cNvSpPr>
          <p:nvPr>
            <p:ph idx="1"/>
          </p:nvPr>
        </p:nvSpPr>
        <p:spPr>
          <a:xfrm>
            <a:off x="611188" y="2565400"/>
            <a:ext cx="8281987" cy="3887788"/>
          </a:xfrm>
          <a:ln/>
        </p:spPr>
        <p:txBody>
          <a:bodyPr vert="horz" wrap="square" lIns="91440" tIns="45720" rIns="91440" bIns="45720" anchor="t" anchorCtr="0"/>
          <a:p>
            <a:pPr marL="0" indent="0" eaLnBrk="1" hangingPunct="1">
              <a:lnSpc>
                <a:spcPct val="90000"/>
              </a:lnSpc>
              <a:buNone/>
            </a:pPr>
            <a:endParaRPr lang="en-GB" altLang="zh-CN" sz="2400">
              <a:ea typeface="宋体" panose="02010600030101010101" pitchFamily="2" charset="-122"/>
            </a:endParaRPr>
          </a:p>
        </p:txBody>
      </p:sp>
      <p:graphicFrame>
        <p:nvGraphicFramePr>
          <p:cNvPr id="2" name="表格 1"/>
          <p:cNvGraphicFramePr>
            <a:graphicFrameLocks noGrp="1"/>
          </p:cNvGraphicFramePr>
          <p:nvPr/>
        </p:nvGraphicFramePr>
        <p:xfrm>
          <a:off x="611188" y="2530475"/>
          <a:ext cx="7416800" cy="3608388"/>
        </p:xfrm>
        <a:graphic>
          <a:graphicData uri="http://schemas.openxmlformats.org/drawingml/2006/table">
            <a:tbl>
              <a:tblPr/>
              <a:tblGrid>
                <a:gridCol w="631825"/>
                <a:gridCol w="1673225"/>
                <a:gridCol w="1727200"/>
                <a:gridCol w="1728787"/>
                <a:gridCol w="1655763"/>
              </a:tblGrid>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First</a:t>
                      </a:r>
                      <a:r>
                        <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集(0)</a:t>
                      </a:r>
                      <a:endPar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First</a:t>
                      </a:r>
                      <a:r>
                        <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1</a:t>
                      </a:r>
                      <a:r>
                        <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a:t>
                      </a:r>
                      <a:endPar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First</a:t>
                      </a:r>
                      <a:r>
                        <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2)</a:t>
                      </a:r>
                      <a:endParaRPr kumimoji="0" lang="zh-CN" altLang="en-US" sz="24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First</a:t>
                      </a:r>
                      <a:r>
                        <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3)</a:t>
                      </a:r>
                      <a:endParaRPr kumimoji="0" lang="zh-CN" altLang="en-US" sz="24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1890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S</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sym typeface="Symbol" panose="05050102010706020507" pitchFamily="18" charset="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43010" name="Rectangle 2"/>
          <p:cNvSpPr>
            <a:spLocks noGrp="1"/>
          </p:cNvSpPr>
          <p:nvPr>
            <p:ph type="title"/>
          </p:nvPr>
        </p:nvSpPr>
        <p:spPr>
          <a:xfrm>
            <a:off x="457200" y="457200"/>
            <a:ext cx="8229600" cy="1892300"/>
          </a:xfrm>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S T’</a:t>
            </a:r>
            <a:br>
              <a:rPr lang="en-US" altLang="zh-CN" sz="3200">
                <a:ea typeface="宋体" panose="02010600030101010101" pitchFamily="2" charset="-122"/>
              </a:rPr>
            </a:b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GB" altLang="zh-CN" sz="3200">
              <a:ea typeface="宋体" panose="02010600030101010101" pitchFamily="2" charset="-122"/>
              <a:sym typeface="Symbol" panose="05050102010706020507" pitchFamily="18" charset="2"/>
            </a:endParaRPr>
          </a:p>
        </p:txBody>
      </p:sp>
      <p:sp>
        <p:nvSpPr>
          <p:cNvPr id="43011" name="Rectangle 3"/>
          <p:cNvSpPr>
            <a:spLocks noGrp="1"/>
          </p:cNvSpPr>
          <p:nvPr>
            <p:ph idx="1"/>
          </p:nvPr>
        </p:nvSpPr>
        <p:spPr>
          <a:xfrm>
            <a:off x="3708400" y="660400"/>
            <a:ext cx="5111750" cy="2735263"/>
          </a:xfrm>
          <a:ln/>
        </p:spPr>
        <p:txBody>
          <a:bodyPr vert="horz" wrap="square" lIns="91440" tIns="45720" rIns="91440" bIns="45720" anchor="t" anchorCtr="0"/>
          <a:p>
            <a:pPr eaLnBrk="1" hangingPunct="1">
              <a:lnSpc>
                <a:spcPct val="90000"/>
              </a:lnSpc>
            </a:pPr>
            <a:r>
              <a:rPr lang="zh-CN" altLang="en-US" sz="2800">
                <a:ea typeface="宋体" panose="02010600030101010101" pitchFamily="2" charset="-122"/>
              </a:rPr>
              <a:t>非终结符的</a:t>
            </a:r>
            <a:r>
              <a:rPr lang="en-US" altLang="zh-CN" sz="2800">
                <a:ea typeface="宋体" panose="02010600030101010101" pitchFamily="2" charset="-122"/>
              </a:rPr>
              <a:t>FIRST</a:t>
            </a:r>
            <a:r>
              <a:rPr lang="zh-CN" altLang="en-US" sz="2800">
                <a:ea typeface="宋体" panose="02010600030101010101" pitchFamily="2" charset="-122"/>
              </a:rPr>
              <a:t>集合</a:t>
            </a:r>
            <a:endParaRPr lang="zh-CN" altLang="en-US" sz="2800">
              <a:ea typeface="宋体" panose="02010600030101010101" pitchFamily="2" charset="-122"/>
            </a:endParaRPr>
          </a:p>
          <a:p>
            <a:pPr lvl="1" eaLnBrk="1" hangingPunct="1">
              <a:lnSpc>
                <a:spcPct val="90000"/>
              </a:lnSpc>
            </a:pPr>
            <a:r>
              <a:rPr lang="en-US" altLang="zh-CN" sz="2400">
                <a:ea typeface="宋体" panose="02010600030101010101" pitchFamily="2" charset="-122"/>
              </a:rPr>
              <a:t>FIRST(S)={a, ^, (}</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FIRST(T)={a, ^, (}</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FIRST(T’)={ </a:t>
            </a:r>
            <a:r>
              <a:rPr lang="en-US" altLang="zh-CN" sz="2400" b="1">
                <a:ea typeface="宋体" panose="02010600030101010101" pitchFamily="2" charset="-122"/>
              </a:rPr>
              <a:t>,</a:t>
            </a:r>
            <a:r>
              <a:rPr lang="en-US" altLang="zh-CN" sz="2400">
                <a:ea typeface="宋体" panose="02010600030101010101" pitchFamily="2" charset="-122"/>
              </a:rPr>
              <a:t> , </a:t>
            </a:r>
            <a:r>
              <a:rPr lang="en-US" altLang="zh-CN">
                <a:ea typeface="宋体" panose="02010600030101010101" pitchFamily="2" charset="-122"/>
                <a:sym typeface="Symbol" panose="05050102010706020507" pitchFamily="18" charset="2"/>
              </a:rPr>
              <a:t> </a:t>
            </a:r>
            <a:r>
              <a:rPr lang="en-US" altLang="zh-CN" sz="2400">
                <a:ea typeface="宋体" panose="02010600030101010101" pitchFamily="2" charset="-122"/>
              </a:rPr>
              <a:t>}</a:t>
            </a:r>
            <a:endParaRPr lang="en-US" altLang="zh-CN" sz="2400">
              <a:ea typeface="宋体" panose="02010600030101010101" pitchFamily="2" charset="-122"/>
            </a:endParaRPr>
          </a:p>
        </p:txBody>
      </p:sp>
      <p:sp>
        <p:nvSpPr>
          <p:cNvPr id="43012" name="文本框 1"/>
          <p:cNvSpPr txBox="1"/>
          <p:nvPr/>
        </p:nvSpPr>
        <p:spPr>
          <a:xfrm>
            <a:off x="457200" y="2781300"/>
            <a:ext cx="8686800" cy="3816350"/>
          </a:xfrm>
          <a:prstGeom prst="rect">
            <a:avLst/>
          </a:prstGeom>
          <a:noFill/>
          <a:ln w="9525">
            <a:noFill/>
          </a:ln>
        </p:spPr>
        <p:txBody>
          <a:bodyPr anchor="t" anchorCtr="0">
            <a:spAutoFit/>
          </a:bodyPr>
          <a:p>
            <a:pPr eaLnBrk="0" hangingPunct="0">
              <a:buClrTx/>
              <a:buFont typeface="Wingdings" panose="05000000000000000000" pitchFamily="2" charset="2"/>
            </a:pPr>
            <a:r>
              <a:rPr lang="zh-CN" altLang="en-US" sz="2800" b="1">
                <a:latin typeface="Arial" panose="020B0604020202020204" pitchFamily="34" charset="0"/>
                <a:ea typeface="宋体" panose="02010600030101010101" pitchFamily="2" charset="-122"/>
              </a:rPr>
              <a:t>产生式右部</a:t>
            </a:r>
            <a:r>
              <a:rPr lang="zh-CN" altLang="en-US" sz="2800" b="1">
                <a:solidFill>
                  <a:schemeClr val="tx2"/>
                </a:solidFill>
                <a:latin typeface="Arial" panose="020B0604020202020204" pitchFamily="34" charset="0"/>
                <a:ea typeface="宋体" panose="02010600030101010101" pitchFamily="2" charset="-122"/>
              </a:rPr>
              <a:t>符号串</a:t>
            </a:r>
            <a:r>
              <a:rPr lang="zh-CN" altLang="en-US" sz="2800" b="1">
                <a:latin typeface="Arial" panose="020B0604020202020204" pitchFamily="34" charset="0"/>
                <a:ea typeface="宋体" panose="02010600030101010101" pitchFamily="2" charset="-122"/>
              </a:rPr>
              <a:t>的开始符集合为:</a:t>
            </a:r>
            <a:endParaRPr lang="en-US" altLang="zh-CN"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 → a </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FIRST(a)={a}</a:t>
            </a:r>
            <a:endParaRPr lang="en-US" altLang="zh-CN" sz="2800">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 </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 → (T)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T → S 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FIRST(ST’)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FIRST(S)={a, ^, (}</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T’ → , S T’ </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 S T’)={,}</a:t>
            </a:r>
            <a:endParaRPr lang="en-US" altLang="zh-CN" sz="2800">
              <a:latin typeface="Arial" panose="020B0604020202020204" pitchFamily="34" charset="0"/>
              <a:ea typeface="宋体" panose="02010600030101010101" pitchFamily="2" charset="-122"/>
              <a:sym typeface="Symbol" panose="05050102010706020507" pitchFamily="18" charset="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T’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FIRST()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a:t>
            </a: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45058" name="Rectangle 2"/>
          <p:cNvSpPr>
            <a:spLocks noGrp="1"/>
          </p:cNvSpPr>
          <p:nvPr>
            <p:ph type="title"/>
          </p:nvPr>
        </p:nvSpPr>
        <p:spPr>
          <a:xfrm>
            <a:off x="457200" y="1285875"/>
            <a:ext cx="8229600" cy="1892300"/>
          </a:xfrm>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S T’</a:t>
            </a:r>
            <a:br>
              <a:rPr lang="en-US" altLang="zh-CN" sz="3200">
                <a:ea typeface="宋体" panose="02010600030101010101" pitchFamily="2" charset="-122"/>
              </a:rPr>
            </a:b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GB" altLang="zh-CN" sz="3200">
              <a:ea typeface="宋体" panose="02010600030101010101" pitchFamily="2" charset="-122"/>
              <a:sym typeface="Symbol" panose="05050102010706020507" pitchFamily="18" charset="2"/>
            </a:endParaRPr>
          </a:p>
        </p:txBody>
      </p:sp>
      <p:sp>
        <p:nvSpPr>
          <p:cNvPr id="45059" name="Rectangle 3"/>
          <p:cNvSpPr>
            <a:spLocks noGrp="1"/>
          </p:cNvSpPr>
          <p:nvPr>
            <p:ph idx="1"/>
          </p:nvPr>
        </p:nvSpPr>
        <p:spPr>
          <a:xfrm>
            <a:off x="4356100" y="1285875"/>
            <a:ext cx="5113338" cy="2736850"/>
          </a:xfrm>
          <a:ln/>
        </p:spPr>
        <p:txBody>
          <a:bodyPr vert="horz" wrap="square" lIns="91440" tIns="45720" rIns="91440" bIns="45720" anchor="t" anchorCtr="0"/>
          <a:p>
            <a:pPr eaLnBrk="1" hangingPunct="1">
              <a:lnSpc>
                <a:spcPct val="90000"/>
              </a:lnSpc>
            </a:pPr>
            <a:r>
              <a:rPr lang="zh-CN" altLang="en-US" sz="2800">
                <a:ea typeface="宋体" panose="02010600030101010101" pitchFamily="2" charset="-122"/>
              </a:rPr>
              <a:t>非终结符的</a:t>
            </a:r>
            <a:r>
              <a:rPr lang="en-US" altLang="zh-CN" sz="2800">
                <a:ea typeface="宋体" panose="02010600030101010101" pitchFamily="2" charset="-122"/>
              </a:rPr>
              <a:t>FIRST</a:t>
            </a:r>
            <a:r>
              <a:rPr lang="zh-CN" altLang="en-US" sz="2800">
                <a:ea typeface="宋体" panose="02010600030101010101" pitchFamily="2" charset="-122"/>
              </a:rPr>
              <a:t>集合</a:t>
            </a:r>
            <a:endParaRPr lang="zh-CN" altLang="en-US" sz="2800">
              <a:ea typeface="宋体" panose="02010600030101010101" pitchFamily="2" charset="-122"/>
            </a:endParaRPr>
          </a:p>
          <a:p>
            <a:pPr lvl="1" eaLnBrk="1" hangingPunct="1">
              <a:lnSpc>
                <a:spcPct val="90000"/>
              </a:lnSpc>
            </a:pPr>
            <a:r>
              <a:rPr lang="en-US" altLang="zh-CN" sz="2400">
                <a:ea typeface="宋体" panose="02010600030101010101" pitchFamily="2" charset="-122"/>
              </a:rPr>
              <a:t>FIRST(S)={a, ^, (}</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FIRST(T)={a, ^, (}</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FIRST(T’)={ </a:t>
            </a:r>
            <a:r>
              <a:rPr lang="en-US" altLang="zh-CN" sz="2400" b="1">
                <a:ea typeface="宋体" panose="02010600030101010101" pitchFamily="2" charset="-122"/>
              </a:rPr>
              <a:t>,</a:t>
            </a:r>
            <a:r>
              <a:rPr lang="en-US" altLang="zh-CN" sz="2400">
                <a:ea typeface="宋体" panose="02010600030101010101" pitchFamily="2" charset="-122"/>
              </a:rPr>
              <a:t> , </a:t>
            </a:r>
            <a:r>
              <a:rPr lang="en-US" altLang="zh-CN">
                <a:ea typeface="宋体" panose="02010600030101010101" pitchFamily="2" charset="-122"/>
                <a:sym typeface="Symbol" panose="05050102010706020507" pitchFamily="18" charset="2"/>
              </a:rPr>
              <a:t> </a:t>
            </a:r>
            <a:r>
              <a:rPr lang="en-US" altLang="zh-CN" sz="2400">
                <a:ea typeface="宋体" panose="02010600030101010101" pitchFamily="2" charset="-122"/>
              </a:rPr>
              <a:t>}</a:t>
            </a:r>
            <a:endParaRPr lang="en-US" altLang="zh-CN" sz="2400">
              <a:ea typeface="宋体" panose="02010600030101010101" pitchFamily="2" charset="-122"/>
            </a:endParaRPr>
          </a:p>
        </p:txBody>
      </p:sp>
      <p:sp>
        <p:nvSpPr>
          <p:cNvPr id="45060" name="文本框 1"/>
          <p:cNvSpPr txBox="1"/>
          <p:nvPr/>
        </p:nvSpPr>
        <p:spPr>
          <a:xfrm>
            <a:off x="457200" y="2781300"/>
            <a:ext cx="8686800" cy="800100"/>
          </a:xfrm>
          <a:prstGeom prst="rect">
            <a:avLst/>
          </a:prstGeom>
          <a:noFill/>
          <a:ln w="9525">
            <a:noFill/>
          </a:ln>
        </p:spPr>
        <p:txBody>
          <a:bodyPr anchor="t" anchorCtr="0">
            <a:spAutoFit/>
          </a:bodyPr>
          <a:p>
            <a:pPr eaLnBrk="0" hangingPunct="0">
              <a:buClrTx/>
              <a:buFont typeface="Wingdings" panose="05000000000000000000" pitchFamily="2" charset="2"/>
            </a:pP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
        <p:nvSpPr>
          <p:cNvPr id="45061" name="Rectangle 8"/>
          <p:cNvSpPr txBox="1"/>
          <p:nvPr/>
        </p:nvSpPr>
        <p:spPr>
          <a:xfrm>
            <a:off x="427038" y="73025"/>
            <a:ext cx="8229600" cy="1371600"/>
          </a:xfrm>
          <a:prstGeom prst="rect">
            <a:avLst/>
          </a:prstGeom>
          <a:noFill/>
          <a:ln w="9525">
            <a:noFill/>
          </a:ln>
        </p:spPr>
        <p:txBody>
          <a:bodyPr anchor="ctr" anchorCtr="0"/>
          <a:p>
            <a:pPr>
              <a:buClrTx/>
              <a:buFont typeface="Wingdings" panose="05000000000000000000" pitchFamily="2" charset="2"/>
            </a:pPr>
            <a:r>
              <a:rPr lang="en-US" altLang="zh-CN" sz="4000">
                <a:latin typeface="Arial" panose="020B0604020202020204" pitchFamily="34" charset="0"/>
                <a:ea typeface="宋体" panose="02010600030101010101" pitchFamily="2" charset="-122"/>
              </a:rPr>
              <a:t>3.</a:t>
            </a:r>
            <a:r>
              <a:rPr lang="zh-CN" altLang="en-US" sz="4000">
                <a:latin typeface="Arial" panose="020B0604020202020204" pitchFamily="34" charset="0"/>
                <a:ea typeface="宋体" panose="02010600030101010101" pitchFamily="2" charset="-122"/>
              </a:rPr>
              <a:t> </a:t>
            </a:r>
            <a:r>
              <a:rPr lang="zh-CN" altLang="en-US" sz="3600">
                <a:latin typeface="Arial" panose="020B0604020202020204" pitchFamily="34" charset="0"/>
                <a:ea typeface="宋体" panose="02010600030101010101" pitchFamily="2" charset="-122"/>
              </a:rPr>
              <a:t>计算每个非终结符的</a:t>
            </a:r>
            <a:r>
              <a:rPr lang="en-US" altLang="zh-CN" sz="3600">
                <a:latin typeface="Arial" panose="020B0604020202020204" pitchFamily="34" charset="0"/>
                <a:ea typeface="宋体" panose="02010600030101010101" pitchFamily="2" charset="-122"/>
              </a:rPr>
              <a:t>FOLLOW</a:t>
            </a:r>
            <a:r>
              <a:rPr lang="zh-CN" altLang="en-US" sz="3600">
                <a:latin typeface="Arial" panose="020B0604020202020204" pitchFamily="34" charset="0"/>
                <a:ea typeface="宋体" panose="02010600030101010101" pitchFamily="2" charset="-122"/>
              </a:rPr>
              <a:t>集合</a:t>
            </a:r>
            <a:endParaRPr lang="zh-CN" altLang="en-GB" sz="3600">
              <a:latin typeface="Arial" panose="020B0604020202020204" pitchFamily="34" charset="0"/>
              <a:ea typeface="宋体" panose="02010600030101010101" pitchFamily="2" charset="-122"/>
            </a:endParaRPr>
          </a:p>
        </p:txBody>
      </p:sp>
      <p:graphicFrame>
        <p:nvGraphicFramePr>
          <p:cNvPr id="8" name="表格 7"/>
          <p:cNvGraphicFramePr>
            <a:graphicFrameLocks noGrp="1"/>
          </p:cNvGraphicFramePr>
          <p:nvPr/>
        </p:nvGraphicFramePr>
        <p:xfrm>
          <a:off x="647700" y="3201988"/>
          <a:ext cx="7416800" cy="3608388"/>
        </p:xfrm>
        <a:graphic>
          <a:graphicData uri="http://schemas.openxmlformats.org/drawingml/2006/table">
            <a:tbl>
              <a:tblPr/>
              <a:tblGrid>
                <a:gridCol w="631825"/>
                <a:gridCol w="1673225"/>
                <a:gridCol w="1727200"/>
                <a:gridCol w="1728788"/>
                <a:gridCol w="1655762"/>
              </a:tblGrid>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Follow</a:t>
                      </a:r>
                      <a:r>
                        <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集(0)</a:t>
                      </a:r>
                      <a:endPar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Follow</a:t>
                      </a:r>
                      <a:r>
                        <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1</a:t>
                      </a:r>
                      <a:r>
                        <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a:t>
                      </a:r>
                      <a:endPar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Follow</a:t>
                      </a:r>
                      <a:r>
                        <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2)</a:t>
                      </a:r>
                      <a:endParaRPr kumimoji="0" lang="zh-CN" altLang="en-US" sz="20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Follow</a:t>
                      </a:r>
                      <a:r>
                        <a:rPr kumimoji="0" lang="zh-CN" altLang="en-US"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集(</a:t>
                      </a:r>
                      <a:r>
                        <a:rPr kumimoji="0" lang="en-US" altLang="zh-CN" sz="2000" b="1" i="0" u="none" strike="noStrike" cap="none" normalizeH="0" baseline="0">
                          <a:ln>
                            <a:noFill/>
                          </a:ln>
                          <a:solidFill>
                            <a:srgbClr val="FFFFFF"/>
                          </a:solidFill>
                          <a:effectLst/>
                          <a:latin typeface="宋体" panose="02010600030101010101" pitchFamily="2" charset="-122"/>
                          <a:ea typeface="宋体" panose="02010600030101010101" pitchFamily="2" charset="-122"/>
                        </a:rPr>
                        <a:t>3)</a:t>
                      </a:r>
                      <a:endParaRPr kumimoji="0" lang="zh-CN" altLang="en-US" sz="20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1890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S</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 ， ）</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r h="8064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5" marR="91435"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a:xfrm>
            <a:off x="152400" y="266700"/>
            <a:ext cx="8991600" cy="1104900"/>
          </a:xfrm>
          <a:ln/>
        </p:spPr>
        <p:txBody>
          <a:bodyPr vert="horz" wrap="square" lIns="91440" tIns="45720" rIns="91440" bIns="45720" anchor="ctr" anchorCtr="0"/>
          <a:p>
            <a:r>
              <a:rPr lang="zh-CN" altLang="en-US" sz="3200" b="1">
                <a:ea typeface="宋体" panose="02010600030101010101" pitchFamily="2" charset="-122"/>
              </a:rPr>
              <a:t>4</a:t>
            </a:r>
            <a:r>
              <a:rPr lang="zh-CN" altLang="en-US" sz="3200" b="1">
                <a:latin typeface="Times New Roman" panose="02020603050405020304" pitchFamily="18" charset="0"/>
                <a:ea typeface="宋体" panose="02010600030101010101" pitchFamily="2" charset="-122"/>
              </a:rPr>
              <a:t>．</a:t>
            </a:r>
            <a:r>
              <a:rPr lang="zh-CN" altLang="en-US" sz="3200">
                <a:latin typeface="Times New Roman" panose="02020603050405020304" pitchFamily="18" charset="0"/>
                <a:ea typeface="宋体" panose="02010600030101010101" pitchFamily="2" charset="-122"/>
              </a:rPr>
              <a:t>计算每个产生式</a:t>
            </a:r>
            <a:r>
              <a:rPr lang="en-US" altLang="zh-CN" sz="3200">
                <a:ea typeface="宋体" panose="02010600030101010101" pitchFamily="2" charset="-122"/>
              </a:rPr>
              <a:t>A→α</a:t>
            </a:r>
            <a:r>
              <a:rPr lang="zh-CN" altLang="en-US" sz="3200">
                <a:latin typeface="Times New Roman" panose="02020603050405020304" pitchFamily="18" charset="0"/>
                <a:ea typeface="宋体" panose="02010600030101010101" pitchFamily="2" charset="-122"/>
              </a:rPr>
              <a:t>的</a:t>
            </a:r>
            <a:r>
              <a:rPr lang="en-US" altLang="zh-CN" sz="3200">
                <a:ea typeface="宋体" panose="02010600030101010101" pitchFamily="2" charset="-122"/>
              </a:rPr>
              <a:t>SELECT</a:t>
            </a:r>
            <a:r>
              <a:rPr lang="en-US" altLang="zh-CN" sz="3200">
                <a:latin typeface="Times New Roman" panose="02020603050405020304" pitchFamily="18" charset="0"/>
                <a:ea typeface="宋体" panose="02010600030101010101" pitchFamily="2" charset="-122"/>
              </a:rPr>
              <a:t>(</a:t>
            </a:r>
            <a:r>
              <a:rPr lang="en-US" altLang="zh-CN" sz="3200">
                <a:ea typeface="宋体" panose="02010600030101010101" pitchFamily="2" charset="-122"/>
              </a:rPr>
              <a:t>A→α)</a:t>
            </a:r>
            <a:r>
              <a:rPr lang="zh-CN" altLang="en-US" sz="3200">
                <a:ea typeface="宋体" panose="02010600030101010101" pitchFamily="2" charset="-122"/>
              </a:rPr>
              <a:t>集</a:t>
            </a:r>
            <a:endParaRPr lang="zh-CN" altLang="en-US" sz="3200">
              <a:ea typeface="宋体" panose="02010600030101010101" pitchFamily="2" charset="-122"/>
            </a:endParaRPr>
          </a:p>
        </p:txBody>
      </p:sp>
      <p:sp>
        <p:nvSpPr>
          <p:cNvPr id="33795" name="Rectangle 3"/>
          <p:cNvSpPr>
            <a:spLocks noGrp="1"/>
          </p:cNvSpPr>
          <p:nvPr>
            <p:ph idx="1"/>
          </p:nvPr>
        </p:nvSpPr>
        <p:spPr>
          <a:xfrm>
            <a:off x="125413" y="1371600"/>
            <a:ext cx="9736137" cy="4591050"/>
          </a:xfrm>
          <a:ln/>
        </p:spPr>
        <p:txBody>
          <a:bodyPr vert="horz" wrap="square" lIns="91440" tIns="45720" rIns="91440" bIns="45720" anchor="t" anchorCtr="0"/>
          <a:p>
            <a:pPr algn="just">
              <a:buFont typeface="Monotype Sorts" pitchFamily="2" charset="2"/>
              <a:buNone/>
            </a:pPr>
            <a:r>
              <a:rPr lang="zh-CN" altLang="en-US">
                <a:ea typeface="宋体" panose="02010600030101010101" pitchFamily="2" charset="-122"/>
              </a:rPr>
              <a:t>按定义计算</a:t>
            </a:r>
            <a:r>
              <a:rPr lang="en-US" altLang="zh-CN">
                <a:ea typeface="宋体" panose="02010600030101010101" pitchFamily="2" charset="-122"/>
              </a:rPr>
              <a:t>SELECT(A→α)：</a:t>
            </a:r>
            <a:endParaRPr lang="en-US" altLang="zh-CN">
              <a:ea typeface="宋体" panose="02010600030101010101" pitchFamily="2" charset="-122"/>
            </a:endParaRPr>
          </a:p>
          <a:p>
            <a:pPr algn="just">
              <a:buFont typeface="Monotype Sorts" pitchFamily="2" charset="2"/>
              <a:buNone/>
            </a:pPr>
            <a:endParaRPr lang="en-US" altLang="zh-CN">
              <a:ea typeface="宋体" panose="02010600030101010101" pitchFamily="2" charset="-122"/>
            </a:endParaRPr>
          </a:p>
          <a:p>
            <a:pPr algn="just">
              <a:buFont typeface="Wingdings" panose="05000000000000000000" pitchFamily="2" charset="2"/>
              <a:buChar char="Ø"/>
            </a:pPr>
            <a:r>
              <a:rPr lang="zh-CN" altLang="en-US">
                <a:ea typeface="宋体" panose="02010600030101010101" pitchFamily="2" charset="-122"/>
              </a:rPr>
              <a:t>若</a:t>
            </a:r>
            <a:r>
              <a:rPr lang="en-US" altLang="zh-CN">
                <a:ea typeface="宋体" panose="02010600030101010101" pitchFamily="2" charset="-122"/>
              </a:rPr>
              <a:t>α≠&gt;*ε，</a:t>
            </a:r>
            <a:r>
              <a:rPr lang="zh-CN" altLang="en-US">
                <a:ea typeface="宋体" panose="02010600030101010101" pitchFamily="2" charset="-122"/>
              </a:rPr>
              <a:t>则</a:t>
            </a:r>
            <a:endParaRPr lang="zh-CN" altLang="en-US">
              <a:ea typeface="宋体" panose="02010600030101010101" pitchFamily="2" charset="-122"/>
            </a:endParaRPr>
          </a:p>
          <a:p>
            <a:pPr algn="just">
              <a:buNone/>
            </a:pPr>
            <a:r>
              <a:rPr lang="en-US" altLang="zh-CN">
                <a:ea typeface="宋体" panose="02010600030101010101" pitchFamily="2" charset="-122"/>
              </a:rPr>
              <a:t>		SELECT(A→α)=FIRST(α)</a:t>
            </a:r>
            <a:endParaRPr lang="en-US" altLang="zh-CN">
              <a:ea typeface="宋体" panose="02010600030101010101" pitchFamily="2" charset="-122"/>
            </a:endParaRPr>
          </a:p>
          <a:p>
            <a:pPr algn="just">
              <a:buFont typeface="Wingdings" panose="05000000000000000000" pitchFamily="2" charset="2"/>
              <a:buChar char="Ø"/>
            </a:pPr>
            <a:endParaRPr lang="en-US" altLang="zh-CN">
              <a:ea typeface="宋体" panose="02010600030101010101" pitchFamily="2" charset="-122"/>
            </a:endParaRPr>
          </a:p>
          <a:p>
            <a:pPr algn="just">
              <a:buFont typeface="Wingdings" panose="05000000000000000000" pitchFamily="2" charset="2"/>
              <a:buChar char="Ø"/>
            </a:pPr>
            <a:r>
              <a:rPr lang="zh-CN" altLang="en-US">
                <a:ea typeface="宋体" panose="02010600030101010101" pitchFamily="2" charset="-122"/>
              </a:rPr>
              <a:t>若</a:t>
            </a:r>
            <a:r>
              <a:rPr lang="en-US" altLang="zh-CN">
                <a:ea typeface="宋体" panose="02010600030101010101" pitchFamily="2" charset="-122"/>
              </a:rPr>
              <a:t>α=&gt;*ε，</a:t>
            </a:r>
            <a:r>
              <a:rPr lang="zh-CN" altLang="en-US">
                <a:ea typeface="宋体" panose="02010600030101010101" pitchFamily="2" charset="-122"/>
              </a:rPr>
              <a:t>则</a:t>
            </a:r>
            <a:endParaRPr lang="zh-CN" altLang="en-US">
              <a:ea typeface="宋体" panose="02010600030101010101" pitchFamily="2" charset="-122"/>
            </a:endParaRPr>
          </a:p>
          <a:p>
            <a:pPr algn="just">
              <a:buFont typeface="Monotype Sorts" pitchFamily="2" charset="2"/>
              <a:buNone/>
            </a:pPr>
            <a:r>
              <a:rPr lang="en-US" altLang="zh-CN">
                <a:ea typeface="宋体" panose="02010600030101010101" pitchFamily="2" charset="-122"/>
              </a:rPr>
              <a:t>		SELECT(A→α)=</a:t>
            </a:r>
            <a:endParaRPr lang="en-US" altLang="zh-CN">
              <a:ea typeface="宋体" panose="02010600030101010101" pitchFamily="2" charset="-122"/>
            </a:endParaRPr>
          </a:p>
          <a:p>
            <a:pPr algn="just">
              <a:buNone/>
            </a:pPr>
            <a:r>
              <a:rPr lang="zh-CN" altLang="en-US">
                <a:ea typeface="宋体" panose="02010600030101010101" pitchFamily="2" charset="-122"/>
              </a:rPr>
              <a:t>                            </a:t>
            </a:r>
            <a:r>
              <a:rPr lang="en-US" altLang="zh-CN">
                <a:ea typeface="宋体" panose="02010600030101010101" pitchFamily="2" charset="-122"/>
              </a:rPr>
              <a:t>(FIRST(α)-{ε})∪FOLLOW(A)</a:t>
            </a:r>
            <a:endParaRPr lang="en-US" altLang="zh-CN">
              <a:ea typeface="宋体" panose="02010600030101010101" pitchFamily="2" charset="-122"/>
            </a:endParaRPr>
          </a:p>
          <a:p>
            <a:pPr algn="just">
              <a:buFont typeface="Monotype Sorts" pitchFamily="2" charset="2"/>
              <a:buNone/>
            </a:pPr>
            <a:endParaRPr lang="en-US" altLang="zh-CN" b="1">
              <a:ea typeface="宋体" panose="02010600030101010101" pitchFamily="2" charset="-122"/>
            </a:endParaRPr>
          </a:p>
          <a:p>
            <a:pPr algn="just">
              <a:buFont typeface="Monotype Sorts" pitchFamily="2" charset="2"/>
              <a:buNone/>
            </a:pPr>
            <a:r>
              <a:rPr lang="zh-CN" altLang="en-US" b="1">
                <a:ea typeface="宋体" panose="02010600030101010101" pitchFamily="2" charset="-122"/>
              </a:rPr>
              <a:t>                           </a:t>
            </a:r>
            <a:endParaRPr lang="zh-CN" altLang="en-US" sz="2400" b="1">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xEl>
                                              <p:charRg st="0" end="1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5">
                                            <p:txEl>
                                              <p:charRg st="19" end="2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795">
                                            <p:txEl>
                                              <p:charRg st="28" end="5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795">
                                            <p:txEl>
                                              <p:charRg st="52" end="6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795">
                                            <p:txEl>
                                              <p:charRg st="61" end="7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795">
                                            <p:txEl>
                                              <p:charRg st="76" end="12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795">
                                            <p:txEl>
                                              <p:charRg st="130" end="15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ldLvl="2"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13347" name="Rectangle 3"/>
          <p:cNvSpPr>
            <a:spLocks noGrp="1"/>
          </p:cNvSpPr>
          <p:nvPr>
            <p:ph idx="1"/>
          </p:nvPr>
        </p:nvSpPr>
        <p:spPr>
          <a:xfrm>
            <a:off x="457200" y="2862263"/>
            <a:ext cx="8229600" cy="3375025"/>
          </a:xfrm>
          <a:ln/>
        </p:spPr>
        <p:txBody>
          <a:bodyPr vert="horz" wrap="square" lIns="91440" tIns="45720" rIns="91440" bIns="45720" anchor="t" anchorCtr="0"/>
          <a:p>
            <a:pPr marL="0" indent="0" eaLnBrk="1" hangingPunct="1">
              <a:buNone/>
            </a:pPr>
            <a:endParaRPr lang="zh-CN" altLang="en-GB">
              <a:ea typeface="宋体" panose="02010600030101010101" pitchFamily="2" charset="-122"/>
            </a:endParaRPr>
          </a:p>
          <a:p>
            <a:pPr marL="0" indent="0" eaLnBrk="1" hangingPunct="1"/>
            <a:endParaRPr lang="zh-CN" altLang="en-GB">
              <a:ea typeface="宋体" panose="02010600030101010101" pitchFamily="2" charset="-122"/>
            </a:endParaRPr>
          </a:p>
        </p:txBody>
      </p:sp>
      <p:sp>
        <p:nvSpPr>
          <p:cNvPr id="47107" name="Rectangle 5"/>
          <p:cNvSpPr>
            <a:spLocks noGrp="1"/>
          </p:cNvSpPr>
          <p:nvPr>
            <p:ph type="title"/>
          </p:nvPr>
        </p:nvSpPr>
        <p:spPr>
          <a:xfrm>
            <a:off x="457200" y="549275"/>
            <a:ext cx="8229600" cy="1892300"/>
          </a:xfrm>
          <a:ln/>
        </p:spPr>
        <p:txBody>
          <a:bodyPr vert="horz" wrap="square" lIns="91440" tIns="45720" rIns="91440" bIns="45720" anchor="ctr" anchorCtr="0"/>
          <a:p>
            <a:pPr eaLnBrk="1" hangingPunct="1"/>
            <a:r>
              <a:rPr lang="en-US" altLang="zh-CN" sz="3200">
                <a:ea typeface="宋体" panose="02010600030101010101" pitchFamily="2" charset="-122"/>
              </a:rPr>
              <a:t>G’</a:t>
            </a:r>
            <a:r>
              <a:rPr lang="en-US" altLang="zh-CN" sz="3200" baseline="-25000">
                <a:ea typeface="宋体" panose="02010600030101010101" pitchFamily="2" charset="-122"/>
              </a:rPr>
              <a:t>1</a:t>
            </a:r>
            <a:r>
              <a:rPr lang="en-US" altLang="zh-CN" sz="3200">
                <a:ea typeface="宋体" panose="02010600030101010101" pitchFamily="2" charset="-122"/>
              </a:rPr>
              <a:t>(S)</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S → a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 | (T)</a:t>
            </a:r>
            <a:br>
              <a:rPr lang="en-US" altLang="zh-CN" sz="3200">
                <a:ea typeface="宋体" panose="02010600030101010101" pitchFamily="2" charset="-122"/>
              </a:rPr>
            </a:br>
            <a:r>
              <a:rPr lang="en-US" altLang="zh-CN" sz="3200">
                <a:ea typeface="宋体" panose="02010600030101010101" pitchFamily="2" charset="-122"/>
              </a:rPr>
              <a:t>T → S T’</a:t>
            </a:r>
            <a:br>
              <a:rPr lang="en-US" altLang="zh-CN" sz="3200">
                <a:ea typeface="宋体" panose="02010600030101010101" pitchFamily="2" charset="-122"/>
              </a:rPr>
            </a:br>
            <a:r>
              <a:rPr lang="en-US" altLang="zh-CN" sz="3200">
                <a:ea typeface="宋体" panose="02010600030101010101" pitchFamily="2" charset="-122"/>
              </a:rPr>
              <a:t>T’ → , S T’ | </a:t>
            </a:r>
            <a:r>
              <a:rPr lang="en-US" altLang="zh-CN" sz="3200">
                <a:ea typeface="宋体" panose="02010600030101010101" pitchFamily="2" charset="-122"/>
                <a:sym typeface="Symbol" panose="05050102010706020507" pitchFamily="18" charset="2"/>
              </a:rPr>
              <a:t></a:t>
            </a:r>
            <a:endParaRPr lang="en-GB" altLang="zh-CN" sz="3200">
              <a:ea typeface="宋体" panose="02010600030101010101" pitchFamily="2" charset="-122"/>
              <a:sym typeface="Symbol" panose="05050102010706020507" pitchFamily="18" charset="2"/>
            </a:endParaRPr>
          </a:p>
        </p:txBody>
      </p:sp>
      <p:sp>
        <p:nvSpPr>
          <p:cNvPr id="47108" name="文本框 6"/>
          <p:cNvSpPr txBox="1"/>
          <p:nvPr/>
        </p:nvSpPr>
        <p:spPr>
          <a:xfrm>
            <a:off x="485775" y="3141663"/>
            <a:ext cx="8686800" cy="3816350"/>
          </a:xfrm>
          <a:prstGeom prst="rect">
            <a:avLst/>
          </a:prstGeom>
          <a:noFill/>
          <a:ln w="9525">
            <a:noFill/>
          </a:ln>
        </p:spPr>
        <p:txBody>
          <a:bodyPr anchor="t" anchorCtr="0">
            <a:spAutoFit/>
          </a:bodyPr>
          <a:p>
            <a:pPr eaLnBrk="0" hangingPunct="0">
              <a:buClrTx/>
              <a:buFont typeface="Wingdings" panose="05000000000000000000" pitchFamily="2" charset="2"/>
            </a:pPr>
            <a:r>
              <a:rPr lang="zh-CN" altLang="en-US" sz="2800" b="1">
                <a:latin typeface="Arial" panose="020B0604020202020204" pitchFamily="34" charset="0"/>
                <a:ea typeface="宋体" panose="02010600030101010101" pitchFamily="2" charset="-122"/>
              </a:rPr>
              <a:t>产生式的</a:t>
            </a:r>
            <a:r>
              <a:rPr lang="en-US" altLang="zh-CN" sz="2800" b="1">
                <a:latin typeface="Arial" panose="020B0604020202020204" pitchFamily="34" charset="0"/>
                <a:ea typeface="宋体" panose="02010600030101010101" pitchFamily="2" charset="-122"/>
              </a:rPr>
              <a:t>Select</a:t>
            </a:r>
            <a:r>
              <a:rPr lang="zh-CN" altLang="en-US" sz="2800" b="1">
                <a:latin typeface="Arial" panose="020B0604020202020204" pitchFamily="34" charset="0"/>
                <a:ea typeface="宋体" panose="02010600030101010101" pitchFamily="2" charset="-122"/>
              </a:rPr>
              <a:t>集合为:</a:t>
            </a:r>
            <a:endParaRPr lang="en-US" altLang="zh-CN"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S → a</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 FIRST(a)={a}</a:t>
            </a:r>
            <a:endParaRPr lang="en-US" altLang="zh-CN" sz="2800">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S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S → (T)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T → S 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FIRST(ST’)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{a, ^, (}</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T’ → , S T’ </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=FIRST(, S T’)={,}</a:t>
            </a:r>
            <a:endParaRPr lang="en-US" altLang="zh-CN" sz="2800">
              <a:latin typeface="Arial" panose="020B0604020202020204" pitchFamily="34" charset="0"/>
              <a:ea typeface="宋体" panose="02010600030101010101" pitchFamily="2" charset="-122"/>
              <a:sym typeface="Symbol" panose="05050102010706020507" pitchFamily="18" charset="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T’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Follow{</a:t>
            </a:r>
            <a:r>
              <a:rPr lang="en-US" altLang="zh-CN" sz="2800">
                <a:latin typeface="Arial" panose="020B0604020202020204" pitchFamily="34" charset="0"/>
                <a:ea typeface="宋体" panose="02010600030101010101" pitchFamily="2" charset="-122"/>
              </a:rPr>
              <a:t>T’ </a:t>
            </a:r>
            <a:r>
              <a:rPr lang="en-US" altLang="zh-CN" sz="2800">
                <a:latin typeface="Arial" panose="020B0604020202020204" pitchFamily="34" charset="0"/>
                <a:ea typeface="宋体" panose="02010600030101010101" pitchFamily="2" charset="-122"/>
                <a:sym typeface="Symbol" panose="05050102010706020507" pitchFamily="18" charset="2"/>
              </a:rPr>
              <a:t>}={)}</a:t>
            </a: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delay="0"/>
                                  </p:endCondLst>
                                  <p:childTnLst>
                                    <p:set>
                                      <p:cBhvr>
                                        <p:cTn id="6" dur="1" fill="hold">
                                          <p:stCondLst>
                                            <p:cond delay="0"/>
                                          </p:stCondLst>
                                        </p:cTn>
                                        <p:tgtEl>
                                          <p:spTgt spid="313347">
                                            <p:txEl>
                                              <p:charRg st="0"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13347" name="Rectangle 3"/>
          <p:cNvSpPr>
            <a:spLocks noGrp="1"/>
          </p:cNvSpPr>
          <p:nvPr>
            <p:ph idx="1"/>
          </p:nvPr>
        </p:nvSpPr>
        <p:spPr>
          <a:xfrm>
            <a:off x="493713" y="3559175"/>
            <a:ext cx="8229600" cy="3375025"/>
          </a:xfrm>
          <a:ln/>
        </p:spPr>
        <p:txBody>
          <a:bodyPr vert="horz" wrap="square" lIns="91440" tIns="45720" rIns="91440" bIns="45720" anchor="t" anchorCtr="0"/>
          <a:p>
            <a:pPr eaLnBrk="1" hangingPunct="1"/>
            <a:r>
              <a:rPr lang="zh-CN" altLang="en-US">
                <a:ea typeface="宋体" panose="02010600030101010101" pitchFamily="2" charset="-122"/>
              </a:rPr>
              <a:t>构造</a:t>
            </a:r>
            <a:r>
              <a:rPr lang="zh-CN" altLang="en-GB">
                <a:ea typeface="宋体" panose="02010600030101010101" pitchFamily="2" charset="-122"/>
              </a:rPr>
              <a:t>预测分析表</a:t>
            </a:r>
            <a:endParaRPr lang="zh-CN" altLang="en-GB">
              <a:ea typeface="宋体" panose="02010600030101010101" pitchFamily="2" charset="-122"/>
            </a:endParaRPr>
          </a:p>
          <a:p>
            <a:pPr eaLnBrk="1" hangingPunct="1"/>
            <a:endParaRPr lang="zh-CN" altLang="en-GB">
              <a:ea typeface="宋体" panose="02010600030101010101" pitchFamily="2" charset="-122"/>
            </a:endParaRPr>
          </a:p>
        </p:txBody>
      </p:sp>
      <p:graphicFrame>
        <p:nvGraphicFramePr>
          <p:cNvPr id="313420" name="Group 76"/>
          <p:cNvGraphicFramePr>
            <a:graphicFrameLocks noGrp="1"/>
          </p:cNvGraphicFramePr>
          <p:nvPr/>
        </p:nvGraphicFramePr>
        <p:xfrm>
          <a:off x="449263" y="4389438"/>
          <a:ext cx="8424863" cy="2076450"/>
        </p:xfrm>
        <a:graphic>
          <a:graphicData uri="http://schemas.openxmlformats.org/drawingml/2006/table">
            <a:tbl>
              <a:tblPr/>
              <a:tblGrid>
                <a:gridCol w="647700"/>
                <a:gridCol w="1439862"/>
                <a:gridCol w="1439863"/>
                <a:gridCol w="1390650"/>
                <a:gridCol w="1058862"/>
                <a:gridCol w="1655763"/>
                <a:gridCol w="792162"/>
              </a:tblGrid>
              <a:tr h="51911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endParaRPr kumimoji="0" lang="en-GB"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GB"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GB"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GB"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51911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S</a:t>
                      </a: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S → a </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S →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S → (T)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51911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T → S 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T → S 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T → S 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51911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endParaRPr kumimoji="0" lang="en-GB"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T’ →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T’ → , S T’</a:t>
                      </a: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GB"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
        <p:nvSpPr>
          <p:cNvPr id="48173" name="文本框 8"/>
          <p:cNvSpPr txBox="1"/>
          <p:nvPr/>
        </p:nvSpPr>
        <p:spPr>
          <a:xfrm>
            <a:off x="493713" y="395288"/>
            <a:ext cx="8686800" cy="4248150"/>
          </a:xfrm>
          <a:prstGeom prst="rect">
            <a:avLst/>
          </a:prstGeom>
          <a:noFill/>
          <a:ln w="9525">
            <a:noFill/>
          </a:ln>
        </p:spPr>
        <p:txBody>
          <a:bodyPr anchor="t" anchorCtr="0">
            <a:spAutoFit/>
          </a:bodyPr>
          <a:p>
            <a:pPr eaLnBrk="0" hangingPunct="0">
              <a:buClrTx/>
              <a:buFont typeface="Wingdings" panose="05000000000000000000" pitchFamily="2" charset="2"/>
            </a:pPr>
            <a:r>
              <a:rPr lang="zh-CN" altLang="en-US" sz="2800" b="1">
                <a:latin typeface="Arial" panose="020B0604020202020204" pitchFamily="34" charset="0"/>
                <a:ea typeface="宋体" panose="02010600030101010101" pitchFamily="2" charset="-122"/>
              </a:rPr>
              <a:t>产生式的</a:t>
            </a:r>
            <a:r>
              <a:rPr lang="en-US" altLang="zh-CN" sz="2800" b="1">
                <a:latin typeface="Arial" panose="020B0604020202020204" pitchFamily="34" charset="0"/>
                <a:ea typeface="宋体" panose="02010600030101010101" pitchFamily="2" charset="-122"/>
              </a:rPr>
              <a:t>Select</a:t>
            </a:r>
            <a:r>
              <a:rPr lang="zh-CN" altLang="en-US" sz="2800" b="1">
                <a:latin typeface="Arial" panose="020B0604020202020204" pitchFamily="34" charset="0"/>
                <a:ea typeface="宋体" panose="02010600030101010101" pitchFamily="2" charset="-122"/>
              </a:rPr>
              <a:t>集合为:</a:t>
            </a:r>
            <a:endParaRPr lang="en-US" altLang="zh-CN"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S → a</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 FIRST(a)={a}</a:t>
            </a:r>
            <a:endParaRPr lang="en-US" altLang="zh-CN" sz="2800">
              <a:latin typeface="Arial" panose="020B0604020202020204" pitchFamily="34" charset="0"/>
              <a:ea typeface="宋体" panose="02010600030101010101" pitchFamily="2" charset="-12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S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sym typeface="Symbol" panose="05050102010706020507" pitchFamily="18" charset="2"/>
              </a:rPr>
              <a:t></a:t>
            </a:r>
            <a:r>
              <a:rPr lang="en-US" altLang="zh-CN" sz="2800">
                <a:latin typeface="Arial" panose="020B0604020202020204" pitchFamily="34" charset="0"/>
                <a:ea typeface="宋体" panose="02010600030101010101" pitchFamily="2" charset="-122"/>
              </a:rPr>
              <a: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S → (T)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FIRST((T))={(}</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T → S 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FIRST(ST’)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{a, ^, (}</a:t>
            </a:r>
            <a:br>
              <a:rPr lang="en-US" altLang="zh-CN"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T’ → , S T’ </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=FIRST(, S T’)={,}</a:t>
            </a:r>
            <a:endParaRPr lang="en-US" altLang="zh-CN" sz="2800">
              <a:latin typeface="Arial" panose="020B0604020202020204" pitchFamily="34" charset="0"/>
              <a:ea typeface="宋体" panose="02010600030101010101" pitchFamily="2" charset="-122"/>
              <a:sym typeface="Symbol" panose="05050102010706020507" pitchFamily="18" charset="2"/>
            </a:endParaRPr>
          </a:p>
          <a:p>
            <a:pPr eaLnBrk="0" hangingPunct="0">
              <a:buClrTx/>
              <a:buFont typeface="Wingdings" panose="05000000000000000000" pitchFamily="2" charset="2"/>
            </a:pPr>
            <a:r>
              <a:rPr lang="en-US" altLang="zh-CN" sz="2800">
                <a:latin typeface="Arial" panose="020B0604020202020204" pitchFamily="34" charset="0"/>
                <a:ea typeface="宋体" panose="02010600030101010101" pitchFamily="2" charset="-122"/>
              </a:rPr>
              <a:t>Select</a:t>
            </a:r>
            <a:r>
              <a:rPr lang="zh-CN" altLang="en-US" sz="2800">
                <a:latin typeface="Arial" panose="020B0604020202020204" pitchFamily="34" charset="0"/>
                <a:ea typeface="宋体" panose="02010600030101010101" pitchFamily="2" charset="-122"/>
              </a:rPr>
              <a:t>（</a:t>
            </a:r>
            <a:r>
              <a:rPr lang="en-US" altLang="zh-CN" sz="2800">
                <a:latin typeface="Arial" panose="020B0604020202020204" pitchFamily="34" charset="0"/>
                <a:ea typeface="宋体" panose="02010600030101010101" pitchFamily="2" charset="-122"/>
              </a:rPr>
              <a:t>T’ →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a:t>
            </a:r>
            <a:r>
              <a:rPr lang="zh-CN" altLang="en-US" sz="2800">
                <a:latin typeface="Arial" panose="020B0604020202020204" pitchFamily="34" charset="0"/>
                <a:ea typeface="宋体" panose="02010600030101010101" pitchFamily="2" charset="-122"/>
                <a:sym typeface="Symbol" panose="05050102010706020507" pitchFamily="18" charset="2"/>
              </a:rPr>
              <a:t> </a:t>
            </a:r>
            <a:r>
              <a:rPr lang="en-US" altLang="zh-CN" sz="2800">
                <a:latin typeface="Arial" panose="020B0604020202020204" pitchFamily="34" charset="0"/>
                <a:ea typeface="宋体" panose="02010600030101010101" pitchFamily="2" charset="-122"/>
                <a:sym typeface="Symbol" panose="05050102010706020507" pitchFamily="18" charset="2"/>
              </a:rPr>
              <a:t>Follow{</a:t>
            </a:r>
            <a:r>
              <a:rPr lang="en-US" altLang="zh-CN" sz="2800">
                <a:latin typeface="Arial" panose="020B0604020202020204" pitchFamily="34" charset="0"/>
                <a:ea typeface="宋体" panose="02010600030101010101" pitchFamily="2" charset="-122"/>
              </a:rPr>
              <a:t>T’ </a:t>
            </a:r>
            <a:r>
              <a:rPr lang="en-US" altLang="zh-CN" sz="2800">
                <a:latin typeface="Arial" panose="020B0604020202020204" pitchFamily="34" charset="0"/>
                <a:ea typeface="宋体" panose="02010600030101010101" pitchFamily="2" charset="-122"/>
                <a:sym typeface="Symbol" panose="05050102010706020507" pitchFamily="18" charset="2"/>
              </a:rPr>
              <a:t>}={)}</a:t>
            </a:r>
            <a:endParaRPr lang="en-US" altLang="zh-CN" sz="2800">
              <a:latin typeface="Arial" panose="020B0604020202020204" pitchFamily="34" charset="0"/>
              <a:ea typeface="宋体" panose="02010600030101010101" pitchFamily="2" charset="-122"/>
              <a:sym typeface="Symbol" panose="05050102010706020507" pitchFamily="18" charset="2"/>
            </a:endParaRPr>
          </a:p>
          <a:p>
            <a:pPr eaLnBrk="0" hangingPunct="0">
              <a:buClrTx/>
              <a:buFont typeface="Wingdings" panose="05000000000000000000" pitchFamily="2" charset="2"/>
            </a:pP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sz="2800" b="1">
              <a:latin typeface="Arial" panose="020B0604020202020204" pitchFamily="34" charset="0"/>
              <a:ea typeface="宋体" panose="02010600030101010101" pitchFamily="2" charset="-122"/>
            </a:endParaRPr>
          </a:p>
          <a:p>
            <a:pPr eaLnBrk="0" hangingPunct="0">
              <a:buClrTx/>
              <a:buFont typeface="Wingdings" panose="05000000000000000000" pitchFamily="2" charset="2"/>
            </a:pP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47">
                                            <p:txEl>
                                              <p:charRg st="0"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3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Tx/>
            </a:pPr>
            <a:r>
              <a:rPr lang="en-GB" altLang="zh-CN" sz="1200" dirty="0">
                <a:latin typeface="Arial Black" panose="020B0A04020102020204" pitchFamily="34" charset="0"/>
                <a:ea typeface="宋体" panose="02010600030101010101" pitchFamily="2" charset="-122"/>
              </a:rPr>
              <a:t>*</a:t>
            </a:r>
            <a:endParaRPr lang="en-GB" altLang="zh-CN" sz="1200" dirty="0">
              <a:latin typeface="Arial Black" panose="020B0A04020102020204" pitchFamily="34" charset="0"/>
              <a:ea typeface="宋体" panose="02010600030101010101" pitchFamily="2" charset="-122"/>
            </a:endParaRPr>
          </a:p>
        </p:txBody>
      </p:sp>
      <p:sp>
        <p:nvSpPr>
          <p:cNvPr id="137219" name="Rectangle 3"/>
          <p:cNvSpPr>
            <a:spLocks noGrp="1"/>
          </p:cNvSpPr>
          <p:nvPr>
            <p:ph idx="1"/>
          </p:nvPr>
        </p:nvSpPr>
        <p:spPr>
          <a:xfrm>
            <a:off x="609600" y="549275"/>
            <a:ext cx="8355013" cy="3071813"/>
          </a:xfrm>
          <a:ln/>
        </p:spPr>
        <p:txBody>
          <a:bodyPr vert="horz" wrap="square" lIns="91440" tIns="45720" rIns="91440" bIns="45720" anchor="t" anchorCtr="0"/>
          <a:p>
            <a:pPr eaLnBrk="1" hangingPunct="1">
              <a:lnSpc>
                <a:spcPct val="90000"/>
              </a:lnSpc>
              <a:spcBef>
                <a:spcPct val="0"/>
              </a:spcBef>
            </a:pPr>
            <a:r>
              <a:rPr lang="zh-CN" altLang="en-US" dirty="0"/>
              <a:t>对于文法</a:t>
            </a:r>
            <a:r>
              <a:rPr lang="en-US" altLang="zh-CN" dirty="0"/>
              <a:t>G(E)</a:t>
            </a:r>
            <a:endParaRPr lang="en-US" altLang="zh-CN" dirty="0"/>
          </a:p>
          <a:p>
            <a:pPr lvl="1" eaLnBrk="1" hangingPunct="1">
              <a:lnSpc>
                <a:spcPct val="90000"/>
              </a:lnSpc>
              <a:spcBef>
                <a:spcPct val="0"/>
              </a:spcBef>
              <a:buNone/>
            </a:pPr>
            <a:r>
              <a:rPr lang="en-US" altLang="zh-CN" dirty="0"/>
              <a:t>E→TE</a:t>
            </a:r>
            <a:r>
              <a:rPr lang="en-US" altLang="zh-CN" dirty="0">
                <a:sym typeface="Symbol" panose="05050102010706020507" pitchFamily="18" charset="2"/>
              </a:rPr>
              <a:t></a:t>
            </a:r>
            <a:endParaRPr lang="en-US" altLang="zh-CN" dirty="0"/>
          </a:p>
          <a:p>
            <a:pPr lvl="1" eaLnBrk="1" hangingPunct="1">
              <a:lnSpc>
                <a:spcPct val="90000"/>
              </a:lnSpc>
              <a:spcBef>
                <a:spcPct val="0"/>
              </a:spcBef>
              <a:buNone/>
            </a:pPr>
            <a:r>
              <a:rPr lang="en-US" altLang="zh-CN" dirty="0"/>
              <a:t>E</a:t>
            </a:r>
            <a:r>
              <a:rPr lang="en-US" altLang="zh-CN" dirty="0">
                <a:sym typeface="Symbol" panose="05050102010706020507" pitchFamily="18" charset="2"/>
              </a:rPr>
              <a:t></a:t>
            </a:r>
            <a:r>
              <a:rPr lang="en-US" altLang="zh-CN" dirty="0"/>
              <a:t>→+TE</a:t>
            </a:r>
            <a:r>
              <a:rPr lang="en-US" altLang="zh-CN" dirty="0">
                <a:sym typeface="Symbol" panose="05050102010706020507" pitchFamily="18" charset="2"/>
              </a:rPr>
              <a:t></a:t>
            </a:r>
            <a:r>
              <a:rPr lang="en-US" altLang="zh-CN" dirty="0"/>
              <a:t> | </a:t>
            </a:r>
            <a:r>
              <a:rPr lang="en-US" altLang="zh-CN" dirty="0">
                <a:sym typeface="Symbol" panose="05050102010706020507" pitchFamily="18" charset="2"/>
              </a:rPr>
              <a:t></a:t>
            </a:r>
            <a:endParaRPr lang="en-US" altLang="zh-CN" dirty="0"/>
          </a:p>
          <a:p>
            <a:pPr lvl="1" eaLnBrk="1" hangingPunct="1">
              <a:lnSpc>
                <a:spcPct val="90000"/>
              </a:lnSpc>
              <a:spcBef>
                <a:spcPct val="0"/>
              </a:spcBef>
              <a:buNone/>
            </a:pPr>
            <a:r>
              <a:rPr lang="en-US" altLang="zh-CN" dirty="0"/>
              <a:t>T→FT</a:t>
            </a:r>
            <a:r>
              <a:rPr lang="en-US" altLang="zh-CN" dirty="0">
                <a:sym typeface="Symbol" panose="05050102010706020507" pitchFamily="18" charset="2"/>
              </a:rPr>
              <a:t></a:t>
            </a:r>
            <a:r>
              <a:rPr lang="en-US" altLang="zh-CN" dirty="0"/>
              <a:t>                 </a:t>
            </a:r>
            <a:endParaRPr lang="en-US" altLang="zh-CN" dirty="0"/>
          </a:p>
          <a:p>
            <a:pPr lvl="1" eaLnBrk="1" hangingPunct="1">
              <a:lnSpc>
                <a:spcPct val="90000"/>
              </a:lnSpc>
              <a:spcBef>
                <a:spcPct val="0"/>
              </a:spcBef>
              <a:buNone/>
            </a:pPr>
            <a:r>
              <a:rPr lang="en-US" altLang="zh-CN" dirty="0"/>
              <a:t>T</a:t>
            </a:r>
            <a:r>
              <a:rPr lang="en-US" altLang="zh-CN" dirty="0">
                <a:sym typeface="Symbol" panose="05050102010706020507" pitchFamily="18" charset="2"/>
              </a:rPr>
              <a:t></a:t>
            </a:r>
            <a:r>
              <a:rPr lang="en-US" altLang="zh-CN" dirty="0"/>
              <a:t>→*FT</a:t>
            </a:r>
            <a:r>
              <a:rPr lang="en-US" altLang="zh-CN" dirty="0">
                <a:sym typeface="Symbol" panose="05050102010706020507" pitchFamily="18" charset="2"/>
              </a:rPr>
              <a:t></a:t>
            </a:r>
            <a:r>
              <a:rPr lang="en-US" altLang="zh-CN" dirty="0"/>
              <a:t> | </a:t>
            </a:r>
            <a:r>
              <a:rPr lang="en-US" altLang="zh-CN" dirty="0">
                <a:sym typeface="Symbol" panose="05050102010706020507" pitchFamily="18" charset="2"/>
              </a:rPr>
              <a:t></a:t>
            </a:r>
            <a:endParaRPr lang="en-US" altLang="zh-CN" dirty="0"/>
          </a:p>
          <a:p>
            <a:pPr lvl="1" eaLnBrk="1" hangingPunct="1">
              <a:lnSpc>
                <a:spcPct val="90000"/>
              </a:lnSpc>
              <a:spcBef>
                <a:spcPct val="0"/>
              </a:spcBef>
              <a:buNone/>
            </a:pPr>
            <a:r>
              <a:rPr lang="en-US" altLang="zh-CN" dirty="0"/>
              <a:t>F→(E) | i	</a:t>
            </a:r>
            <a:endParaRPr lang="en-US" altLang="zh-CN" dirty="0"/>
          </a:p>
          <a:p>
            <a:pPr eaLnBrk="1" hangingPunct="1">
              <a:lnSpc>
                <a:spcPct val="90000"/>
              </a:lnSpc>
              <a:spcBef>
                <a:spcPct val="0"/>
              </a:spcBef>
              <a:buNone/>
            </a:pPr>
            <a:r>
              <a:rPr lang="zh-CN" altLang="en-US" sz="3000" dirty="0"/>
              <a:t>输入串为</a:t>
            </a:r>
            <a:r>
              <a:rPr lang="en-US" altLang="zh-CN" sz="3000" dirty="0"/>
              <a:t>i</a:t>
            </a:r>
            <a:r>
              <a:rPr lang="en-US" altLang="zh-CN" sz="3000" baseline="-25000" dirty="0"/>
              <a:t>1</a:t>
            </a:r>
            <a:r>
              <a:rPr lang="en-US" altLang="zh-CN" sz="3000" dirty="0"/>
              <a:t>*i</a:t>
            </a:r>
            <a:r>
              <a:rPr lang="en-US" altLang="zh-CN" sz="3000" baseline="-25000" dirty="0"/>
              <a:t>2</a:t>
            </a:r>
            <a:r>
              <a:rPr lang="en-US" altLang="zh-CN" sz="3000" dirty="0"/>
              <a:t>+i</a:t>
            </a:r>
            <a:r>
              <a:rPr lang="en-US" altLang="zh-CN" sz="3000" baseline="-25000" dirty="0"/>
              <a:t>3</a:t>
            </a:r>
            <a:r>
              <a:rPr lang="zh-CN" altLang="en-US" sz="3000" dirty="0"/>
              <a:t>，利用分析表进行预测分析</a:t>
            </a:r>
            <a:endParaRPr lang="zh-CN" altLang="en-US" sz="3000" dirty="0"/>
          </a:p>
        </p:txBody>
      </p:sp>
      <p:pic>
        <p:nvPicPr>
          <p:cNvPr id="49155" name="图片 3" descr="Screen Shot 2025-06-19 at 9.34.59 AM"/>
          <p:cNvPicPr>
            <a:picLocks noChangeAspect="1"/>
          </p:cNvPicPr>
          <p:nvPr/>
        </p:nvPicPr>
        <p:blipFill>
          <a:blip r:embed="rId1"/>
          <a:stretch>
            <a:fillRect/>
          </a:stretch>
        </p:blipFill>
        <p:spPr>
          <a:xfrm>
            <a:off x="34925" y="3571875"/>
            <a:ext cx="9144000" cy="31067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9">
                                            <p:txEl>
                                              <p:charRg st="0" end="9"/>
                                            </p:txEl>
                                          </p:spTgt>
                                        </p:tgtEl>
                                        <p:attrNameLst>
                                          <p:attrName>style.visibility</p:attrName>
                                        </p:attrNameLst>
                                      </p:cBhvr>
                                      <p:to>
                                        <p:strVal val="visible"/>
                                      </p:to>
                                    </p:set>
                                    <p:animEffect transition="in" filter="wipe(left)">
                                      <p:cBhvr>
                                        <p:cTn id="7" dur="500"/>
                                        <p:tgtEl>
                                          <p:spTgt spid="137219">
                                            <p:txEl>
                                              <p:charRg st="0" end="9"/>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7219">
                                            <p:txEl>
                                              <p:charRg st="9" end="15"/>
                                            </p:txEl>
                                          </p:spTgt>
                                        </p:tgtEl>
                                        <p:attrNameLst>
                                          <p:attrName>style.visibility</p:attrName>
                                        </p:attrNameLst>
                                      </p:cBhvr>
                                      <p:to>
                                        <p:strVal val="visible"/>
                                      </p:to>
                                    </p:set>
                                    <p:animEffect transition="in" filter="wipe(left)">
                                      <p:cBhvr>
                                        <p:cTn id="10" dur="500"/>
                                        <p:tgtEl>
                                          <p:spTgt spid="137219">
                                            <p:txEl>
                                              <p:charRg st="9" end="1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7219">
                                            <p:txEl>
                                              <p:charRg st="15" end="27"/>
                                            </p:txEl>
                                          </p:spTgt>
                                        </p:tgtEl>
                                        <p:attrNameLst>
                                          <p:attrName>style.visibility</p:attrName>
                                        </p:attrNameLst>
                                      </p:cBhvr>
                                      <p:to>
                                        <p:strVal val="visible"/>
                                      </p:to>
                                    </p:set>
                                    <p:animEffect transition="in" filter="wipe(left)">
                                      <p:cBhvr>
                                        <p:cTn id="13" dur="500"/>
                                        <p:tgtEl>
                                          <p:spTgt spid="137219">
                                            <p:txEl>
                                              <p:charRg st="15" end="2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7219">
                                            <p:txEl>
                                              <p:charRg st="27" end="50"/>
                                            </p:txEl>
                                          </p:spTgt>
                                        </p:tgtEl>
                                        <p:attrNameLst>
                                          <p:attrName>style.visibility</p:attrName>
                                        </p:attrNameLst>
                                      </p:cBhvr>
                                      <p:to>
                                        <p:strVal val="visible"/>
                                      </p:to>
                                    </p:set>
                                    <p:animEffect transition="in" filter="wipe(left)">
                                      <p:cBhvr>
                                        <p:cTn id="16" dur="500"/>
                                        <p:tgtEl>
                                          <p:spTgt spid="137219">
                                            <p:txEl>
                                              <p:charRg st="27" end="5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7219">
                                            <p:txEl>
                                              <p:charRg st="50" end="62"/>
                                            </p:txEl>
                                          </p:spTgt>
                                        </p:tgtEl>
                                        <p:attrNameLst>
                                          <p:attrName>style.visibility</p:attrName>
                                        </p:attrNameLst>
                                      </p:cBhvr>
                                      <p:to>
                                        <p:strVal val="visible"/>
                                      </p:to>
                                    </p:set>
                                    <p:animEffect transition="in" filter="wipe(left)">
                                      <p:cBhvr>
                                        <p:cTn id="19" dur="500"/>
                                        <p:tgtEl>
                                          <p:spTgt spid="137219">
                                            <p:txEl>
                                              <p:charRg st="50" end="6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7219">
                                            <p:txEl>
                                              <p:charRg st="62" end="73"/>
                                            </p:txEl>
                                          </p:spTgt>
                                        </p:tgtEl>
                                        <p:attrNameLst>
                                          <p:attrName>style.visibility</p:attrName>
                                        </p:attrNameLst>
                                      </p:cBhvr>
                                      <p:to>
                                        <p:strVal val="visible"/>
                                      </p:to>
                                    </p:set>
                                    <p:animEffect transition="in" filter="wipe(left)">
                                      <p:cBhvr>
                                        <p:cTn id="22" dur="500"/>
                                        <p:tgtEl>
                                          <p:spTgt spid="137219">
                                            <p:txEl>
                                              <p:charRg st="62" end="7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7219">
                                            <p:txEl>
                                              <p:charRg st="73" end="98"/>
                                            </p:txEl>
                                          </p:spTgt>
                                        </p:tgtEl>
                                        <p:attrNameLst>
                                          <p:attrName>style.visibility</p:attrName>
                                        </p:attrNameLst>
                                      </p:cBhvr>
                                      <p:to>
                                        <p:strVal val="visible"/>
                                      </p:to>
                                    </p:set>
                                    <p:animEffect transition="in" filter="wipe(left)">
                                      <p:cBhvr>
                                        <p:cTn id="27" dur="500"/>
                                        <p:tgtEl>
                                          <p:spTgt spid="137219">
                                            <p:txEl>
                                              <p:charRg st="73" end="9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Tx/>
            </a:pPr>
            <a:r>
              <a:rPr lang="en-GB" altLang="zh-CN" sz="1200" dirty="0">
                <a:latin typeface="Arial Black" panose="020B0A04020102020204" pitchFamily="34" charset="0"/>
                <a:ea typeface="宋体" panose="02010600030101010101" pitchFamily="2" charset="-122"/>
              </a:rPr>
              <a:t>*</a:t>
            </a:r>
            <a:endParaRPr lang="en-GB" altLang="zh-CN" sz="1200" dirty="0">
              <a:latin typeface="Arial Black" panose="020B0A04020102020204" pitchFamily="34" charset="0"/>
              <a:ea typeface="宋体" panose="02010600030101010101" pitchFamily="2" charset="-122"/>
            </a:endParaRPr>
          </a:p>
        </p:txBody>
      </p:sp>
      <p:sp>
        <p:nvSpPr>
          <p:cNvPr id="138243" name="Rectangle 3"/>
          <p:cNvSpPr>
            <a:spLocks noGrp="1"/>
          </p:cNvSpPr>
          <p:nvPr>
            <p:ph idx="1"/>
          </p:nvPr>
        </p:nvSpPr>
        <p:spPr>
          <a:xfrm>
            <a:off x="611188" y="476250"/>
            <a:ext cx="8305800" cy="3106738"/>
          </a:xfrm>
          <a:ln/>
        </p:spPr>
        <p:txBody>
          <a:bodyPr vert="horz" wrap="square" lIns="91440" tIns="45720" rIns="91440" bIns="45720" anchor="t" anchorCtr="0"/>
          <a:p>
            <a:pPr eaLnBrk="1" hangingPunct="1">
              <a:buNone/>
            </a:pPr>
            <a:r>
              <a:rPr lang="zh-CN" altLang="en-US" u="sng" dirty="0"/>
              <a:t>步骤</a:t>
            </a:r>
            <a:r>
              <a:rPr lang="zh-CN" altLang="en-US" dirty="0"/>
              <a:t>		</a:t>
            </a:r>
            <a:r>
              <a:rPr lang="zh-CN" altLang="en-US" u="sng" dirty="0"/>
              <a:t>符号栈</a:t>
            </a:r>
            <a:r>
              <a:rPr lang="zh-CN" altLang="en-US" dirty="0"/>
              <a:t>	</a:t>
            </a:r>
            <a:r>
              <a:rPr lang="zh-CN" altLang="en-US" u="sng" dirty="0"/>
              <a:t>输入串</a:t>
            </a:r>
            <a:r>
              <a:rPr lang="zh-CN" altLang="en-US" dirty="0"/>
              <a:t>	</a:t>
            </a:r>
            <a:r>
              <a:rPr lang="zh-CN" altLang="en-US" u="sng" dirty="0"/>
              <a:t>所用产生式</a:t>
            </a:r>
            <a:endParaRPr lang="zh-CN" altLang="en-US" dirty="0"/>
          </a:p>
          <a:p>
            <a:pPr eaLnBrk="1" hangingPunct="1">
              <a:spcBef>
                <a:spcPct val="30000"/>
              </a:spcBef>
              <a:buNone/>
            </a:pPr>
            <a:r>
              <a:rPr lang="en-US" altLang="zh-CN" dirty="0"/>
              <a:t>0			#E		i</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a:t>
            </a:r>
            <a:endParaRPr lang="en-US" altLang="zh-CN" dirty="0"/>
          </a:p>
          <a:p>
            <a:pPr eaLnBrk="1" hangingPunct="1">
              <a:spcBef>
                <a:spcPct val="30000"/>
              </a:spcBef>
              <a:buNone/>
            </a:pPr>
            <a:r>
              <a:rPr lang="en-US" altLang="zh-CN" dirty="0"/>
              <a:t>1			#E</a:t>
            </a:r>
            <a:r>
              <a:rPr lang="en-US" altLang="zh-CN" dirty="0">
                <a:sym typeface="Symbol" panose="05050102010706020507" pitchFamily="18" charset="2"/>
              </a:rPr>
              <a:t></a:t>
            </a:r>
            <a:r>
              <a:rPr lang="en-US" altLang="zh-CN" dirty="0"/>
              <a:t>T		i</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   E→TE</a:t>
            </a:r>
            <a:r>
              <a:rPr lang="en-US" altLang="zh-CN" dirty="0">
                <a:sym typeface="Symbol" panose="05050102010706020507" pitchFamily="18" charset="2"/>
              </a:rPr>
              <a:t></a:t>
            </a:r>
            <a:endParaRPr lang="en-US" altLang="zh-CN" dirty="0"/>
          </a:p>
          <a:p>
            <a:pPr eaLnBrk="1" hangingPunct="1">
              <a:spcBef>
                <a:spcPct val="30000"/>
              </a:spcBef>
              <a:buNone/>
            </a:pPr>
            <a:r>
              <a:rPr lang="en-US" altLang="zh-CN" dirty="0"/>
              <a:t>2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F	i</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   T→FT</a:t>
            </a:r>
            <a:r>
              <a:rPr lang="en-US" altLang="zh-CN" dirty="0">
                <a:sym typeface="Symbol" panose="05050102010706020507" pitchFamily="18" charset="2"/>
              </a:rPr>
              <a:t></a:t>
            </a:r>
            <a:endParaRPr lang="en-US" altLang="zh-CN" dirty="0"/>
          </a:p>
          <a:p>
            <a:pPr eaLnBrk="1" hangingPunct="1">
              <a:spcBef>
                <a:spcPct val="30000"/>
              </a:spcBef>
              <a:buNone/>
            </a:pPr>
            <a:r>
              <a:rPr lang="en-US" altLang="zh-CN" dirty="0"/>
              <a:t>3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i	i</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 	 F→i</a:t>
            </a:r>
            <a:endParaRPr lang="en-US" altLang="zh-CN" dirty="0"/>
          </a:p>
        </p:txBody>
      </p:sp>
      <p:pic>
        <p:nvPicPr>
          <p:cNvPr id="50179" name="图片 3" descr="Screen Shot 2025-06-19 at 9.34.59 AM"/>
          <p:cNvPicPr>
            <a:picLocks noChangeAspect="1"/>
          </p:cNvPicPr>
          <p:nvPr/>
        </p:nvPicPr>
        <p:blipFill>
          <a:blip r:embed="rId1"/>
          <a:stretch>
            <a:fillRect/>
          </a:stretch>
        </p:blipFill>
        <p:spPr>
          <a:xfrm>
            <a:off x="34925" y="3571875"/>
            <a:ext cx="9144000" cy="31067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3">
                                            <p:txEl>
                                              <p:charRg st="0" end="18"/>
                                            </p:txEl>
                                          </p:spTgt>
                                        </p:tgtEl>
                                        <p:attrNameLst>
                                          <p:attrName>style.visibility</p:attrName>
                                        </p:attrNameLst>
                                      </p:cBhvr>
                                      <p:to>
                                        <p:strVal val="visible"/>
                                      </p:to>
                                    </p:set>
                                    <p:animEffect transition="in" filter="wipe(left)">
                                      <p:cBhvr>
                                        <p:cTn id="7" dur="500"/>
                                        <p:tgtEl>
                                          <p:spTgt spid="138243">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43">
                                            <p:txEl>
                                              <p:charRg st="18" end="36"/>
                                            </p:txEl>
                                          </p:spTgt>
                                        </p:tgtEl>
                                        <p:attrNameLst>
                                          <p:attrName>style.visibility</p:attrName>
                                        </p:attrNameLst>
                                      </p:cBhvr>
                                      <p:to>
                                        <p:strVal val="visible"/>
                                      </p:to>
                                    </p:set>
                                    <p:animEffect transition="in" filter="wipe(left)">
                                      <p:cBhvr>
                                        <p:cTn id="12" dur="500"/>
                                        <p:tgtEl>
                                          <p:spTgt spid="138243">
                                            <p:txEl>
                                              <p:charRg st="18" end="3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243">
                                            <p:txEl>
                                              <p:charRg st="36" end="64"/>
                                            </p:txEl>
                                          </p:spTgt>
                                        </p:tgtEl>
                                        <p:attrNameLst>
                                          <p:attrName>style.visibility</p:attrName>
                                        </p:attrNameLst>
                                      </p:cBhvr>
                                      <p:to>
                                        <p:strVal val="visible"/>
                                      </p:to>
                                    </p:set>
                                    <p:animEffect transition="in" filter="wipe(left)">
                                      <p:cBhvr>
                                        <p:cTn id="17" dur="500"/>
                                        <p:tgtEl>
                                          <p:spTgt spid="138243">
                                            <p:txEl>
                                              <p:charRg st="36" end="6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8243">
                                            <p:txEl>
                                              <p:charRg st="64" end="93"/>
                                            </p:txEl>
                                          </p:spTgt>
                                        </p:tgtEl>
                                        <p:attrNameLst>
                                          <p:attrName>style.visibility</p:attrName>
                                        </p:attrNameLst>
                                      </p:cBhvr>
                                      <p:to>
                                        <p:strVal val="visible"/>
                                      </p:to>
                                    </p:set>
                                    <p:animEffect transition="in" filter="wipe(left)">
                                      <p:cBhvr>
                                        <p:cTn id="22" dur="500"/>
                                        <p:tgtEl>
                                          <p:spTgt spid="138243">
                                            <p:txEl>
                                              <p:charRg st="64" end="9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8243">
                                            <p:txEl>
                                              <p:charRg st="93" end="120"/>
                                            </p:txEl>
                                          </p:spTgt>
                                        </p:tgtEl>
                                        <p:attrNameLst>
                                          <p:attrName>style.visibility</p:attrName>
                                        </p:attrNameLst>
                                      </p:cBhvr>
                                      <p:to>
                                        <p:strVal val="visible"/>
                                      </p:to>
                                    </p:set>
                                    <p:animEffect transition="in" filter="wipe(left)">
                                      <p:cBhvr>
                                        <p:cTn id="27" dur="500"/>
                                        <p:tgtEl>
                                          <p:spTgt spid="138243">
                                            <p:txEl>
                                              <p:charRg st="93" end="1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Tx/>
            </a:pPr>
            <a:r>
              <a:rPr lang="en-GB" altLang="zh-CN" sz="1200" dirty="0">
                <a:latin typeface="Arial Black" panose="020B0A04020102020204" pitchFamily="34" charset="0"/>
                <a:ea typeface="宋体" panose="02010600030101010101" pitchFamily="2" charset="-122"/>
              </a:rPr>
              <a:t>*</a:t>
            </a:r>
            <a:endParaRPr lang="en-GB" altLang="zh-CN" sz="1200" dirty="0">
              <a:latin typeface="Arial Black" panose="020B0A04020102020204" pitchFamily="34" charset="0"/>
              <a:ea typeface="宋体" panose="02010600030101010101" pitchFamily="2" charset="-122"/>
            </a:endParaRPr>
          </a:p>
        </p:txBody>
      </p:sp>
      <p:sp>
        <p:nvSpPr>
          <p:cNvPr id="262146" name="Rectangle 2"/>
          <p:cNvSpPr>
            <a:spLocks noGrp="1"/>
          </p:cNvSpPr>
          <p:nvPr>
            <p:ph idx="1"/>
          </p:nvPr>
        </p:nvSpPr>
        <p:spPr>
          <a:xfrm>
            <a:off x="539750" y="390525"/>
            <a:ext cx="8305800" cy="5486400"/>
          </a:xfrm>
          <a:ln/>
        </p:spPr>
        <p:txBody>
          <a:bodyPr vert="horz" wrap="square" lIns="91440" tIns="45720" rIns="91440" bIns="45720" anchor="t" anchorCtr="0"/>
          <a:p>
            <a:pPr eaLnBrk="1" hangingPunct="1">
              <a:buNone/>
            </a:pPr>
            <a:r>
              <a:rPr lang="zh-CN" altLang="en-US" u="sng" dirty="0"/>
              <a:t>步骤</a:t>
            </a:r>
            <a:r>
              <a:rPr lang="zh-CN" altLang="en-US" dirty="0"/>
              <a:t>		</a:t>
            </a:r>
            <a:r>
              <a:rPr lang="zh-CN" altLang="en-US" u="sng" dirty="0"/>
              <a:t>符号栈</a:t>
            </a:r>
            <a:r>
              <a:rPr lang="zh-CN" altLang="en-US" dirty="0"/>
              <a:t>	</a:t>
            </a:r>
            <a:r>
              <a:rPr lang="zh-CN" altLang="en-US" u="sng" dirty="0"/>
              <a:t>输入串</a:t>
            </a:r>
            <a:r>
              <a:rPr lang="zh-CN" altLang="en-US" dirty="0"/>
              <a:t>	</a:t>
            </a:r>
            <a:r>
              <a:rPr lang="zh-CN" altLang="en-US" u="sng" dirty="0"/>
              <a:t>所用产生式</a:t>
            </a:r>
            <a:endParaRPr lang="zh-CN" altLang="en-US" dirty="0"/>
          </a:p>
          <a:p>
            <a:pPr eaLnBrk="1" hangingPunct="1">
              <a:buNone/>
            </a:pPr>
            <a:r>
              <a:rPr lang="en-US" altLang="zh-CN" dirty="0"/>
              <a:t>3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i	i</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 	   F→i</a:t>
            </a:r>
            <a:endParaRPr lang="en-US" altLang="zh-CN" dirty="0"/>
          </a:p>
          <a:p>
            <a:pPr eaLnBrk="1" hangingPunct="1">
              <a:buNone/>
            </a:pPr>
            <a:r>
              <a:rPr lang="en-US" altLang="zh-CN" dirty="0"/>
              <a:t>4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	*i</a:t>
            </a:r>
            <a:r>
              <a:rPr lang="en-US" altLang="zh-CN" baseline="-25000" dirty="0"/>
              <a:t>2</a:t>
            </a:r>
            <a:r>
              <a:rPr lang="en-US" altLang="zh-CN" dirty="0"/>
              <a:t>+i</a:t>
            </a:r>
            <a:r>
              <a:rPr lang="en-US" altLang="zh-CN" baseline="-25000" dirty="0"/>
              <a:t>3</a:t>
            </a:r>
            <a:r>
              <a:rPr lang="en-US" altLang="zh-CN" dirty="0"/>
              <a:t>#</a:t>
            </a:r>
            <a:r>
              <a:rPr lang="zh-CN" altLang="en-US" dirty="0"/>
              <a:t>　　</a:t>
            </a:r>
            <a:r>
              <a:rPr lang="zh-CN" altLang="en-US" dirty="0">
                <a:solidFill>
                  <a:srgbClr val="FF0000"/>
                </a:solidFill>
              </a:rPr>
              <a:t>匹配</a:t>
            </a:r>
            <a:r>
              <a:rPr lang="en-US" altLang="zh-CN" dirty="0">
                <a:solidFill>
                  <a:srgbClr val="FF0000"/>
                </a:solidFill>
              </a:rPr>
              <a:t>i</a:t>
            </a:r>
            <a:r>
              <a:rPr lang="en-US" altLang="zh-CN" baseline="-25000" dirty="0">
                <a:solidFill>
                  <a:srgbClr val="FF0000"/>
                </a:solidFill>
              </a:rPr>
              <a:t>1</a:t>
            </a:r>
            <a:endParaRPr lang="en-US" altLang="zh-CN" dirty="0">
              <a:solidFill>
                <a:srgbClr val="FF0000"/>
              </a:solidFill>
            </a:endParaRPr>
          </a:p>
          <a:p>
            <a:pPr eaLnBrk="1" hangingPunct="1">
              <a:buNone/>
            </a:pPr>
            <a:r>
              <a:rPr lang="en-US" altLang="zh-CN" dirty="0"/>
              <a:t>5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F*	*i</a:t>
            </a:r>
            <a:r>
              <a:rPr lang="en-US" altLang="zh-CN" baseline="-25000" dirty="0"/>
              <a:t>2</a:t>
            </a:r>
            <a:r>
              <a:rPr lang="en-US" altLang="zh-CN" dirty="0"/>
              <a:t>+i</a:t>
            </a:r>
            <a:r>
              <a:rPr lang="en-US" altLang="zh-CN" baseline="-25000" dirty="0"/>
              <a:t>3</a:t>
            </a:r>
            <a:r>
              <a:rPr lang="en-US" altLang="zh-CN" dirty="0"/>
              <a:t>#	   T</a:t>
            </a:r>
            <a:r>
              <a:rPr lang="en-US" altLang="zh-CN" dirty="0">
                <a:sym typeface="Symbol" panose="05050102010706020507" pitchFamily="18" charset="2"/>
              </a:rPr>
              <a:t></a:t>
            </a:r>
            <a:r>
              <a:rPr lang="en-US" altLang="zh-CN" dirty="0"/>
              <a:t>→*FT</a:t>
            </a:r>
            <a:r>
              <a:rPr lang="en-US" altLang="zh-CN" dirty="0">
                <a:sym typeface="Symbol" panose="05050102010706020507" pitchFamily="18" charset="2"/>
              </a:rPr>
              <a:t></a:t>
            </a:r>
            <a:endParaRPr lang="en-US" altLang="zh-CN" dirty="0"/>
          </a:p>
          <a:p>
            <a:pPr eaLnBrk="1" hangingPunct="1">
              <a:buNone/>
            </a:pPr>
            <a:r>
              <a:rPr lang="en-US" altLang="zh-CN" dirty="0"/>
              <a:t>6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F       i</a:t>
            </a:r>
            <a:r>
              <a:rPr lang="en-US" altLang="zh-CN" baseline="-25000" dirty="0"/>
              <a:t>2</a:t>
            </a:r>
            <a:r>
              <a:rPr lang="en-US" altLang="zh-CN" dirty="0"/>
              <a:t>+i</a:t>
            </a:r>
            <a:r>
              <a:rPr lang="en-US" altLang="zh-CN" baseline="-25000" dirty="0"/>
              <a:t>3</a:t>
            </a:r>
            <a:r>
              <a:rPr lang="en-US" altLang="zh-CN" dirty="0"/>
              <a:t>#</a:t>
            </a:r>
            <a:r>
              <a:rPr lang="zh-CN" altLang="en-US" dirty="0"/>
              <a:t>　　</a:t>
            </a:r>
            <a:r>
              <a:rPr lang="zh-CN" altLang="en-US" dirty="0">
                <a:solidFill>
                  <a:srgbClr val="FF0000"/>
                </a:solidFill>
              </a:rPr>
              <a:t>匹配</a:t>
            </a:r>
            <a:r>
              <a:rPr lang="en-US" altLang="zh-CN" dirty="0"/>
              <a:t>*</a:t>
            </a:r>
            <a:endParaRPr lang="en-US" altLang="zh-CN" dirty="0"/>
          </a:p>
          <a:p>
            <a:pPr eaLnBrk="1" hangingPunct="1">
              <a:buNone/>
            </a:pPr>
            <a:r>
              <a:rPr lang="en-US" altLang="zh-CN" dirty="0"/>
              <a:t>7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i	i</a:t>
            </a:r>
            <a:r>
              <a:rPr lang="en-US" altLang="zh-CN" baseline="-25000" dirty="0"/>
              <a:t>2</a:t>
            </a:r>
            <a:r>
              <a:rPr lang="en-US" altLang="zh-CN" dirty="0"/>
              <a:t>+i</a:t>
            </a:r>
            <a:r>
              <a:rPr lang="en-US" altLang="zh-CN" baseline="-25000" dirty="0"/>
              <a:t>3</a:t>
            </a:r>
            <a:r>
              <a:rPr lang="en-US" altLang="zh-CN" dirty="0"/>
              <a:t>#         F→i</a:t>
            </a:r>
            <a:endParaRPr lang="en-US" altLang="zh-CN" dirty="0"/>
          </a:p>
        </p:txBody>
      </p:sp>
      <p:pic>
        <p:nvPicPr>
          <p:cNvPr id="51203" name="图片 3" descr="Screen Shot 2025-06-19 at 9.34.59 AM"/>
          <p:cNvPicPr>
            <a:picLocks noChangeAspect="1"/>
          </p:cNvPicPr>
          <p:nvPr/>
        </p:nvPicPr>
        <p:blipFill>
          <a:blip r:embed="rId1"/>
          <a:stretch>
            <a:fillRect/>
          </a:stretch>
        </p:blipFill>
        <p:spPr>
          <a:xfrm>
            <a:off x="250825" y="3859213"/>
            <a:ext cx="8737600" cy="29686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6">
                                            <p:txEl>
                                              <p:charRg st="47" end="71"/>
                                            </p:txEl>
                                          </p:spTgt>
                                        </p:tgtEl>
                                        <p:attrNameLst>
                                          <p:attrName>style.visibility</p:attrName>
                                        </p:attrNameLst>
                                      </p:cBhvr>
                                      <p:to>
                                        <p:strVal val="visible"/>
                                      </p:to>
                                    </p:set>
                                    <p:animEffect transition="in" filter="wipe(left)">
                                      <p:cBhvr>
                                        <p:cTn id="7" dur="500"/>
                                        <p:tgtEl>
                                          <p:spTgt spid="262146">
                                            <p:txEl>
                                              <p:charRg st="47" end="7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6">
                                            <p:txEl>
                                              <p:charRg st="71" end="102"/>
                                            </p:txEl>
                                          </p:spTgt>
                                        </p:tgtEl>
                                        <p:attrNameLst>
                                          <p:attrName>style.visibility</p:attrName>
                                        </p:attrNameLst>
                                      </p:cBhvr>
                                      <p:to>
                                        <p:strVal val="visible"/>
                                      </p:to>
                                    </p:set>
                                    <p:animEffect transition="in" filter="wipe(left)">
                                      <p:cBhvr>
                                        <p:cTn id="12" dur="500"/>
                                        <p:tgtEl>
                                          <p:spTgt spid="262146">
                                            <p:txEl>
                                              <p:charRg st="71" end="10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6">
                                            <p:txEl>
                                              <p:charRg st="102" end="131"/>
                                            </p:txEl>
                                          </p:spTgt>
                                        </p:tgtEl>
                                        <p:attrNameLst>
                                          <p:attrName>style.visibility</p:attrName>
                                        </p:attrNameLst>
                                      </p:cBhvr>
                                      <p:to>
                                        <p:strVal val="visible"/>
                                      </p:to>
                                    </p:set>
                                    <p:animEffect transition="in" filter="wipe(left)">
                                      <p:cBhvr>
                                        <p:cTn id="17" dur="500"/>
                                        <p:tgtEl>
                                          <p:spTgt spid="262146">
                                            <p:txEl>
                                              <p:charRg st="102" end="13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46">
                                            <p:txEl>
                                              <p:charRg st="131" end="161"/>
                                            </p:txEl>
                                          </p:spTgt>
                                        </p:tgtEl>
                                        <p:attrNameLst>
                                          <p:attrName>style.visibility</p:attrName>
                                        </p:attrNameLst>
                                      </p:cBhvr>
                                      <p:to>
                                        <p:strVal val="visible"/>
                                      </p:to>
                                    </p:set>
                                    <p:animEffect transition="in" filter="wipe(left)">
                                      <p:cBhvr>
                                        <p:cTn id="22" dur="500"/>
                                        <p:tgtEl>
                                          <p:spTgt spid="262146">
                                            <p:txEl>
                                              <p:charRg st="131" end="1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218" name="Rectangle 3"/>
          <p:cNvSpPr>
            <a:spLocks noGrp="1"/>
          </p:cNvSpPr>
          <p:nvPr>
            <p:ph idx="1"/>
          </p:nvPr>
        </p:nvSpPr>
        <p:spPr>
          <a:ln/>
        </p:spPr>
        <p:txBody>
          <a:bodyPr vert="horz" wrap="square" lIns="91440" tIns="45720" rIns="91440" bIns="45720" anchor="t" anchorCtr="0"/>
          <a:p>
            <a:pPr eaLnBrk="1" hangingPunct="1"/>
            <a:r>
              <a:rPr lang="zh-CN" altLang="en-US">
                <a:latin typeface="微软雅黑" panose="020B0503020204020204" charset="-122"/>
                <a:ea typeface="宋体" panose="02010600030101010101" pitchFamily="2" charset="-122"/>
              </a:rPr>
              <a:t>程序语言的定义</a:t>
            </a:r>
            <a:endParaRPr lang="zh-CN" altLang="en-US">
              <a:latin typeface="微软雅黑" panose="020B0503020204020204" charset="-122"/>
              <a:ea typeface="宋体" panose="02010600030101010101" pitchFamily="2" charset="-122"/>
            </a:endParaRPr>
          </a:p>
          <a:p>
            <a:pPr eaLnBrk="1" hangingPunct="1"/>
            <a:r>
              <a:rPr lang="zh-CN" altLang="en-US">
                <a:latin typeface="微软雅黑" panose="020B0503020204020204" charset="-122"/>
                <a:ea typeface="宋体" panose="02010600030101010101" pitchFamily="2" charset="-122"/>
              </a:rPr>
              <a:t>高级语言的一般特性</a:t>
            </a:r>
            <a:endParaRPr lang="zh-CN" altLang="en-US">
              <a:latin typeface="微软雅黑" panose="020B0503020204020204" charset="-122"/>
              <a:ea typeface="宋体" panose="02010600030101010101" pitchFamily="2" charset="-122"/>
            </a:endParaRPr>
          </a:p>
          <a:p>
            <a:pPr eaLnBrk="1" hangingPunct="1"/>
            <a:r>
              <a:rPr lang="zh-CN" altLang="en-US">
                <a:latin typeface="微软雅黑" panose="020B0503020204020204" charset="-122"/>
                <a:ea typeface="宋体" panose="02010600030101010101" pitchFamily="2" charset="-122"/>
              </a:rPr>
              <a:t>程序语言的语法描述</a:t>
            </a:r>
            <a:endParaRPr lang="en-GB" altLang="zh-CN">
              <a:latin typeface="微软雅黑" panose="020B0503020204020204" charset="-122"/>
              <a:ea typeface="宋体" panose="02010600030101010101" pitchFamily="2" charset="-122"/>
            </a:endParaRPr>
          </a:p>
        </p:txBody>
      </p:sp>
      <p:sp>
        <p:nvSpPr>
          <p:cNvPr id="9219" name="标题 1"/>
          <p:cNvSpPr>
            <a:spLocks noGrp="1"/>
          </p:cNvSpPr>
          <p:nvPr>
            <p:ph type="title"/>
          </p:nvPr>
        </p:nvSpPr>
        <p:spPr>
          <a:ln/>
        </p:spPr>
        <p:txBody>
          <a:bodyPr vert="horz" wrap="square" lIns="91440" tIns="45720" rIns="91440" bIns="45720" anchor="ctr" anchorCtr="0"/>
          <a:p>
            <a:pPr>
              <a:buNone/>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Tx/>
            </a:pPr>
            <a:r>
              <a:rPr lang="en-GB" altLang="zh-CN" sz="1200" dirty="0">
                <a:latin typeface="Arial Black" panose="020B0A04020102020204" pitchFamily="34" charset="0"/>
                <a:ea typeface="宋体" panose="02010600030101010101" pitchFamily="2" charset="-122"/>
              </a:rPr>
              <a:t>*</a:t>
            </a:r>
            <a:endParaRPr lang="en-GB" altLang="zh-CN" sz="1200" dirty="0">
              <a:latin typeface="Arial Black" panose="020B0A04020102020204" pitchFamily="34" charset="0"/>
              <a:ea typeface="宋体" panose="02010600030101010101" pitchFamily="2" charset="-122"/>
            </a:endParaRPr>
          </a:p>
        </p:txBody>
      </p:sp>
      <p:sp>
        <p:nvSpPr>
          <p:cNvPr id="139267" name="Rectangle 3"/>
          <p:cNvSpPr>
            <a:spLocks noGrp="1"/>
          </p:cNvSpPr>
          <p:nvPr>
            <p:ph idx="1"/>
          </p:nvPr>
        </p:nvSpPr>
        <p:spPr>
          <a:xfrm>
            <a:off x="685800" y="387350"/>
            <a:ext cx="8207375" cy="5562600"/>
          </a:xfrm>
          <a:ln/>
        </p:spPr>
        <p:txBody>
          <a:bodyPr vert="horz" wrap="square" lIns="91440" tIns="45720" rIns="91440" bIns="45720" anchor="t" anchorCtr="0"/>
          <a:p>
            <a:pPr marL="609600" indent="-609600" eaLnBrk="1" hangingPunct="1">
              <a:buNone/>
            </a:pPr>
            <a:r>
              <a:rPr lang="zh-CN" altLang="en-US" u="sng" dirty="0"/>
              <a:t>步骤</a:t>
            </a:r>
            <a:r>
              <a:rPr lang="zh-CN" altLang="en-US" dirty="0"/>
              <a:t>		</a:t>
            </a:r>
            <a:r>
              <a:rPr lang="zh-CN" altLang="en-US" u="sng" dirty="0"/>
              <a:t>符号栈</a:t>
            </a:r>
            <a:r>
              <a:rPr lang="zh-CN" altLang="en-US" dirty="0"/>
              <a:t>	</a:t>
            </a:r>
            <a:r>
              <a:rPr lang="zh-CN" altLang="en-US" u="sng" dirty="0"/>
              <a:t>输入串</a:t>
            </a:r>
            <a:r>
              <a:rPr lang="zh-CN" altLang="en-US" dirty="0"/>
              <a:t>	</a:t>
            </a:r>
            <a:r>
              <a:rPr lang="zh-CN" altLang="en-US" u="sng" dirty="0"/>
              <a:t>所用产生</a:t>
            </a:r>
            <a:endParaRPr lang="zh-CN" altLang="en-US" dirty="0"/>
          </a:p>
          <a:p>
            <a:pPr marL="609600" indent="-609600" eaLnBrk="1" hangingPunct="1">
              <a:buNone/>
            </a:pPr>
            <a:r>
              <a:rPr lang="en-US" altLang="zh-CN" dirty="0"/>
              <a:t>7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i	i</a:t>
            </a:r>
            <a:r>
              <a:rPr lang="en-US" altLang="zh-CN" baseline="-25000" dirty="0"/>
              <a:t>2</a:t>
            </a:r>
            <a:r>
              <a:rPr lang="en-US" altLang="zh-CN" dirty="0"/>
              <a:t>+i</a:t>
            </a:r>
            <a:r>
              <a:rPr lang="en-US" altLang="zh-CN" baseline="-25000" dirty="0"/>
              <a:t>3</a:t>
            </a:r>
            <a:r>
              <a:rPr lang="en-US" altLang="zh-CN" dirty="0"/>
              <a:t>#         F→i </a:t>
            </a:r>
            <a:endParaRPr lang="en-US" altLang="zh-CN" dirty="0"/>
          </a:p>
          <a:p>
            <a:pPr marL="609600" indent="-609600" eaLnBrk="1" hangingPunct="1">
              <a:buNone/>
            </a:pPr>
            <a:r>
              <a:rPr lang="en-US" altLang="zh-CN" dirty="0"/>
              <a:t>8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	+i</a:t>
            </a:r>
            <a:r>
              <a:rPr lang="en-US" altLang="zh-CN" baseline="-25000" dirty="0"/>
              <a:t>3</a:t>
            </a:r>
            <a:r>
              <a:rPr lang="en-US" altLang="zh-CN" dirty="0"/>
              <a:t>#</a:t>
            </a:r>
            <a:r>
              <a:rPr lang="zh-CN" altLang="en-US" dirty="0"/>
              <a:t>　　　</a:t>
            </a:r>
            <a:r>
              <a:rPr lang="zh-CN" altLang="en-US" dirty="0">
                <a:solidFill>
                  <a:srgbClr val="FF0000"/>
                </a:solidFill>
              </a:rPr>
              <a:t>匹配</a:t>
            </a:r>
            <a:r>
              <a:rPr lang="en-US" altLang="zh-CN" dirty="0">
                <a:solidFill>
                  <a:srgbClr val="FF0000"/>
                </a:solidFill>
              </a:rPr>
              <a:t>i</a:t>
            </a:r>
            <a:r>
              <a:rPr lang="en-US" altLang="zh-CN" baseline="-25000" dirty="0">
                <a:solidFill>
                  <a:srgbClr val="FF0000"/>
                </a:solidFill>
              </a:rPr>
              <a:t>2</a:t>
            </a:r>
            <a:endParaRPr lang="en-US" altLang="zh-CN" dirty="0"/>
          </a:p>
          <a:p>
            <a:pPr marL="609600" indent="-609600" eaLnBrk="1" hangingPunct="1">
              <a:buNone/>
            </a:pPr>
            <a:r>
              <a:rPr lang="en-US" altLang="zh-CN" dirty="0"/>
              <a:t>9			#E</a:t>
            </a:r>
            <a:r>
              <a:rPr lang="en-US" altLang="zh-CN" dirty="0">
                <a:sym typeface="Symbol" panose="05050102010706020507" pitchFamily="18" charset="2"/>
              </a:rPr>
              <a:t></a:t>
            </a:r>
            <a:r>
              <a:rPr lang="en-US" altLang="zh-CN" dirty="0"/>
              <a:t>		+i</a:t>
            </a:r>
            <a:r>
              <a:rPr lang="en-US" altLang="zh-CN" baseline="-25000" dirty="0"/>
              <a:t>3</a:t>
            </a:r>
            <a:r>
              <a:rPr lang="en-US" altLang="zh-CN" dirty="0"/>
              <a:t>#		   T</a:t>
            </a:r>
            <a:r>
              <a:rPr lang="en-US" altLang="zh-CN" dirty="0">
                <a:sym typeface="Symbol" panose="05050102010706020507" pitchFamily="18" charset="2"/>
              </a:rPr>
              <a:t></a:t>
            </a:r>
            <a:r>
              <a:rPr lang="en-US" altLang="zh-CN" dirty="0"/>
              <a:t>→</a:t>
            </a:r>
            <a:r>
              <a:rPr lang="en-US" altLang="zh-CN" dirty="0">
                <a:sym typeface="Symbol" panose="05050102010706020507" pitchFamily="18" charset="2"/>
              </a:rPr>
              <a:t></a:t>
            </a:r>
            <a:endParaRPr lang="en-US" altLang="zh-CN" dirty="0"/>
          </a:p>
          <a:p>
            <a:pPr marL="609600" indent="-609600" eaLnBrk="1" hangingPunct="1">
              <a:buNone/>
            </a:pPr>
            <a:r>
              <a:rPr lang="en-US" altLang="zh-CN" dirty="0"/>
              <a:t>10			#E</a:t>
            </a:r>
            <a:r>
              <a:rPr lang="en-US" altLang="zh-CN" dirty="0">
                <a:sym typeface="Symbol" panose="05050102010706020507" pitchFamily="18" charset="2"/>
              </a:rPr>
              <a:t></a:t>
            </a:r>
            <a:r>
              <a:rPr lang="en-US" altLang="zh-CN" dirty="0"/>
              <a:t>T+	+i</a:t>
            </a:r>
            <a:r>
              <a:rPr lang="en-US" altLang="zh-CN" baseline="-25000" dirty="0"/>
              <a:t>3</a:t>
            </a:r>
            <a:r>
              <a:rPr lang="en-US" altLang="zh-CN" dirty="0"/>
              <a:t>#		   E</a:t>
            </a:r>
            <a:r>
              <a:rPr lang="en-US" altLang="zh-CN" dirty="0">
                <a:sym typeface="Symbol" panose="05050102010706020507" pitchFamily="18" charset="2"/>
              </a:rPr>
              <a:t></a:t>
            </a:r>
            <a:r>
              <a:rPr lang="en-US" altLang="zh-CN" dirty="0"/>
              <a:t>→+TE</a:t>
            </a:r>
            <a:r>
              <a:rPr lang="en-US" altLang="zh-CN" dirty="0">
                <a:sym typeface="Symbol" panose="05050102010706020507" pitchFamily="18" charset="2"/>
              </a:rPr>
              <a:t></a:t>
            </a:r>
            <a:endParaRPr lang="en-US" altLang="zh-CN" dirty="0"/>
          </a:p>
          <a:p>
            <a:pPr marL="609600" indent="-609600" eaLnBrk="1" hangingPunct="1">
              <a:buNone/>
            </a:pPr>
            <a:r>
              <a:rPr lang="en-US" altLang="zh-CN" dirty="0"/>
              <a:t>11			#E</a:t>
            </a:r>
            <a:r>
              <a:rPr lang="en-US" altLang="zh-CN" dirty="0">
                <a:sym typeface="Symbol" panose="05050102010706020507" pitchFamily="18" charset="2"/>
              </a:rPr>
              <a:t></a:t>
            </a:r>
            <a:r>
              <a:rPr lang="en-US" altLang="zh-CN" dirty="0"/>
              <a:t>T		i</a:t>
            </a:r>
            <a:r>
              <a:rPr lang="en-US" altLang="zh-CN" baseline="-25000" dirty="0"/>
              <a:t>3</a:t>
            </a:r>
            <a:r>
              <a:rPr lang="en-US" altLang="zh-CN" dirty="0"/>
              <a:t>#.            </a:t>
            </a:r>
            <a:r>
              <a:rPr lang="zh-CN" altLang="en-US" dirty="0">
                <a:solidFill>
                  <a:srgbClr val="FF0000"/>
                </a:solidFill>
              </a:rPr>
              <a:t>匹配</a:t>
            </a:r>
            <a:r>
              <a:rPr lang="en-US" altLang="zh-CN" dirty="0">
                <a:solidFill>
                  <a:srgbClr val="FF0000"/>
                </a:solidFill>
              </a:rPr>
              <a:t>+</a:t>
            </a:r>
            <a:endParaRPr lang="en-US" altLang="zh-CN" dirty="0"/>
          </a:p>
        </p:txBody>
      </p:sp>
      <p:pic>
        <p:nvPicPr>
          <p:cNvPr id="52227" name="图片 3" descr="Screen Shot 2025-06-19 at 9.34.59 AM"/>
          <p:cNvPicPr>
            <a:picLocks noChangeAspect="1"/>
          </p:cNvPicPr>
          <p:nvPr/>
        </p:nvPicPr>
        <p:blipFill>
          <a:blip r:embed="rId1"/>
          <a:stretch>
            <a:fillRect/>
          </a:stretch>
        </p:blipFill>
        <p:spPr>
          <a:xfrm>
            <a:off x="395288" y="3860800"/>
            <a:ext cx="8596312" cy="2921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267">
                                            <p:txEl>
                                              <p:charRg st="48" end="70"/>
                                            </p:txEl>
                                          </p:spTgt>
                                        </p:tgtEl>
                                        <p:attrNameLst>
                                          <p:attrName>style.visibility</p:attrName>
                                        </p:attrNameLst>
                                      </p:cBhvr>
                                      <p:to>
                                        <p:strVal val="visible"/>
                                      </p:to>
                                    </p:set>
                                    <p:animEffect transition="in" filter="wipe(left)">
                                      <p:cBhvr>
                                        <p:cTn id="7" dur="500"/>
                                        <p:tgtEl>
                                          <p:spTgt spid="139267">
                                            <p:txEl>
                                              <p:charRg st="48" end="7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9267">
                                            <p:txEl>
                                              <p:charRg st="70" end="93"/>
                                            </p:txEl>
                                          </p:spTgt>
                                        </p:tgtEl>
                                        <p:attrNameLst>
                                          <p:attrName>style.visibility</p:attrName>
                                        </p:attrNameLst>
                                      </p:cBhvr>
                                      <p:to>
                                        <p:strVal val="visible"/>
                                      </p:to>
                                    </p:set>
                                    <p:animEffect transition="in" filter="wipe(left)">
                                      <p:cBhvr>
                                        <p:cTn id="12" dur="500"/>
                                        <p:tgtEl>
                                          <p:spTgt spid="139267">
                                            <p:txEl>
                                              <p:charRg st="70" end="9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9267">
                                            <p:txEl>
                                              <p:charRg st="93" end="121"/>
                                            </p:txEl>
                                          </p:spTgt>
                                        </p:tgtEl>
                                        <p:attrNameLst>
                                          <p:attrName>style.visibility</p:attrName>
                                        </p:attrNameLst>
                                      </p:cBhvr>
                                      <p:to>
                                        <p:strVal val="visible"/>
                                      </p:to>
                                    </p:set>
                                    <p:animEffect transition="in" filter="wipe(left)">
                                      <p:cBhvr>
                                        <p:cTn id="17" dur="500"/>
                                        <p:tgtEl>
                                          <p:spTgt spid="139267">
                                            <p:txEl>
                                              <p:charRg st="93" end="12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9267">
                                            <p:txEl>
                                              <p:charRg st="121" end="152"/>
                                            </p:txEl>
                                          </p:spTgt>
                                        </p:tgtEl>
                                        <p:attrNameLst>
                                          <p:attrName>style.visibility</p:attrName>
                                        </p:attrNameLst>
                                      </p:cBhvr>
                                      <p:to>
                                        <p:strVal val="visible"/>
                                      </p:to>
                                    </p:set>
                                    <p:animEffect transition="in" filter="wipe(left)">
                                      <p:cBhvr>
                                        <p:cTn id="22" dur="500"/>
                                        <p:tgtEl>
                                          <p:spTgt spid="139267">
                                            <p:txEl>
                                              <p:charRg st="121" end="1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Tx/>
            </a:pPr>
            <a:r>
              <a:rPr lang="en-GB" altLang="zh-CN" sz="1200" dirty="0">
                <a:latin typeface="Arial Black" panose="020B0A04020102020204" pitchFamily="34" charset="0"/>
                <a:ea typeface="宋体" panose="02010600030101010101" pitchFamily="2" charset="-122"/>
              </a:rPr>
              <a:t>*</a:t>
            </a:r>
            <a:endParaRPr lang="en-GB" altLang="zh-CN" sz="1200" dirty="0">
              <a:latin typeface="Arial Black" panose="020B0A04020102020204" pitchFamily="34" charset="0"/>
              <a:ea typeface="宋体" panose="02010600030101010101" pitchFamily="2" charset="-122"/>
            </a:endParaRPr>
          </a:p>
        </p:txBody>
      </p:sp>
      <p:sp>
        <p:nvSpPr>
          <p:cNvPr id="267266" name="Rectangle 2"/>
          <p:cNvSpPr>
            <a:spLocks noGrp="1"/>
          </p:cNvSpPr>
          <p:nvPr>
            <p:ph idx="1"/>
          </p:nvPr>
        </p:nvSpPr>
        <p:spPr>
          <a:xfrm>
            <a:off x="831850" y="387350"/>
            <a:ext cx="7772400" cy="5562600"/>
          </a:xfrm>
          <a:ln/>
        </p:spPr>
        <p:txBody>
          <a:bodyPr vert="horz" wrap="square" lIns="91440" tIns="45720" rIns="91440" bIns="45720" anchor="t" anchorCtr="0"/>
          <a:p>
            <a:pPr marL="609600" indent="-609600" eaLnBrk="1" hangingPunct="1">
              <a:spcBef>
                <a:spcPct val="0"/>
              </a:spcBef>
              <a:buNone/>
            </a:pPr>
            <a:r>
              <a:rPr lang="zh-CN" altLang="en-US" u="sng" dirty="0"/>
              <a:t>步骤</a:t>
            </a:r>
            <a:r>
              <a:rPr lang="zh-CN" altLang="en-US" dirty="0"/>
              <a:t>		</a:t>
            </a:r>
            <a:r>
              <a:rPr lang="zh-CN" altLang="en-US" u="sng" dirty="0"/>
              <a:t>符号栈</a:t>
            </a:r>
            <a:r>
              <a:rPr lang="zh-CN" altLang="en-US" dirty="0"/>
              <a:t>	</a:t>
            </a:r>
            <a:r>
              <a:rPr lang="zh-CN" altLang="en-US" u="sng" dirty="0"/>
              <a:t>输入串</a:t>
            </a:r>
            <a:r>
              <a:rPr lang="zh-CN" altLang="en-US" dirty="0"/>
              <a:t>	</a:t>
            </a:r>
            <a:r>
              <a:rPr lang="zh-CN" altLang="en-US" u="sng" dirty="0"/>
              <a:t>所用产生</a:t>
            </a:r>
            <a:endParaRPr lang="zh-CN" altLang="en-US" dirty="0"/>
          </a:p>
          <a:p>
            <a:pPr marL="609600" indent="-609600" eaLnBrk="1" hangingPunct="1">
              <a:spcBef>
                <a:spcPct val="0"/>
              </a:spcBef>
              <a:buNone/>
            </a:pPr>
            <a:r>
              <a:rPr lang="en-US" altLang="zh-CN" dirty="0"/>
              <a:t>11			#E</a:t>
            </a:r>
            <a:r>
              <a:rPr lang="en-US" altLang="zh-CN" dirty="0">
                <a:sym typeface="Symbol" panose="05050102010706020507" pitchFamily="18" charset="2"/>
              </a:rPr>
              <a:t></a:t>
            </a:r>
            <a:r>
              <a:rPr lang="en-US" altLang="zh-CN" dirty="0"/>
              <a:t>T		i</a:t>
            </a:r>
            <a:r>
              <a:rPr lang="en-US" altLang="zh-CN" baseline="-25000" dirty="0"/>
              <a:t>3</a:t>
            </a:r>
            <a:r>
              <a:rPr lang="en-US" altLang="zh-CN" dirty="0"/>
              <a:t>#</a:t>
            </a:r>
            <a:endParaRPr lang="en-US" altLang="zh-CN" dirty="0"/>
          </a:p>
          <a:p>
            <a:pPr marL="609600" indent="-609600" eaLnBrk="1" hangingPunct="1">
              <a:spcBef>
                <a:spcPct val="0"/>
              </a:spcBef>
              <a:buNone/>
            </a:pPr>
            <a:r>
              <a:rPr lang="en-US" altLang="zh-CN" dirty="0"/>
              <a:t>12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F    	i</a:t>
            </a:r>
            <a:r>
              <a:rPr lang="en-US" altLang="zh-CN" baseline="-25000" dirty="0"/>
              <a:t>3</a:t>
            </a:r>
            <a:r>
              <a:rPr lang="en-US" altLang="zh-CN" dirty="0"/>
              <a:t>#          T→FT</a:t>
            </a:r>
            <a:r>
              <a:rPr lang="en-US" altLang="zh-CN" dirty="0">
                <a:sym typeface="Symbol" panose="05050102010706020507" pitchFamily="18" charset="2"/>
              </a:rPr>
              <a:t></a:t>
            </a:r>
            <a:endParaRPr lang="en-US" altLang="zh-CN" dirty="0"/>
          </a:p>
          <a:p>
            <a:pPr marL="609600" indent="-609600" eaLnBrk="1" hangingPunct="1">
              <a:spcBef>
                <a:spcPct val="0"/>
              </a:spcBef>
              <a:buNone/>
            </a:pPr>
            <a:r>
              <a:rPr lang="en-US" altLang="zh-CN" dirty="0"/>
              <a:t>13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i	i</a:t>
            </a:r>
            <a:r>
              <a:rPr lang="en-US" altLang="zh-CN" baseline="-25000" dirty="0"/>
              <a:t>3</a:t>
            </a:r>
            <a:r>
              <a:rPr lang="en-US" altLang="zh-CN" dirty="0"/>
              <a:t>#          F→i</a:t>
            </a:r>
            <a:endParaRPr lang="en-US" altLang="zh-CN" dirty="0"/>
          </a:p>
          <a:p>
            <a:pPr marL="609600" indent="-609600" eaLnBrk="1" hangingPunct="1">
              <a:spcBef>
                <a:spcPct val="0"/>
              </a:spcBef>
              <a:buNone/>
            </a:pPr>
            <a:r>
              <a:rPr lang="en-US" altLang="zh-CN" dirty="0"/>
              <a:t>14			#E</a:t>
            </a:r>
            <a:r>
              <a:rPr lang="en-US" altLang="zh-CN" dirty="0">
                <a:sym typeface="Symbol" panose="05050102010706020507" pitchFamily="18" charset="2"/>
              </a:rPr>
              <a:t></a:t>
            </a:r>
            <a:r>
              <a:rPr lang="en-US" altLang="zh-CN" dirty="0"/>
              <a:t>T</a:t>
            </a:r>
            <a:r>
              <a:rPr lang="en-US" altLang="zh-CN" dirty="0">
                <a:sym typeface="Symbol" panose="05050102010706020507" pitchFamily="18" charset="2"/>
              </a:rPr>
              <a:t></a:t>
            </a:r>
            <a:r>
              <a:rPr lang="en-US" altLang="zh-CN" dirty="0"/>
              <a:t>	#.             </a:t>
            </a:r>
            <a:r>
              <a:rPr lang="zh-CN" altLang="en-US" dirty="0">
                <a:solidFill>
                  <a:srgbClr val="FF0000"/>
                </a:solidFill>
              </a:rPr>
              <a:t>匹配</a:t>
            </a:r>
            <a:r>
              <a:rPr lang="en-US" altLang="zh-CN" dirty="0">
                <a:solidFill>
                  <a:srgbClr val="FF0000"/>
                </a:solidFill>
              </a:rPr>
              <a:t>i</a:t>
            </a:r>
            <a:r>
              <a:rPr lang="en-US" altLang="zh-CN" baseline="-25000" dirty="0">
                <a:solidFill>
                  <a:srgbClr val="FF0000"/>
                </a:solidFill>
              </a:rPr>
              <a:t>3</a:t>
            </a:r>
            <a:endParaRPr lang="en-US" altLang="zh-CN" dirty="0">
              <a:solidFill>
                <a:srgbClr val="FF0000"/>
              </a:solidFill>
            </a:endParaRPr>
          </a:p>
          <a:p>
            <a:pPr marL="609600" indent="-609600" eaLnBrk="1" hangingPunct="1">
              <a:spcBef>
                <a:spcPct val="0"/>
              </a:spcBef>
              <a:buNone/>
            </a:pPr>
            <a:r>
              <a:rPr lang="en-US" altLang="zh-CN" dirty="0"/>
              <a:t>15			#E</a:t>
            </a:r>
            <a:r>
              <a:rPr lang="en-US" altLang="zh-CN" dirty="0">
                <a:sym typeface="Symbol" panose="05050102010706020507" pitchFamily="18" charset="2"/>
              </a:rPr>
              <a:t></a:t>
            </a:r>
            <a:r>
              <a:rPr lang="en-US" altLang="zh-CN" dirty="0"/>
              <a:t>		#          	 T</a:t>
            </a:r>
            <a:r>
              <a:rPr lang="en-US" altLang="zh-CN" dirty="0">
                <a:sym typeface="Symbol" panose="05050102010706020507" pitchFamily="18" charset="2"/>
              </a:rPr>
              <a:t></a:t>
            </a:r>
            <a:r>
              <a:rPr lang="en-US" altLang="zh-CN" dirty="0"/>
              <a:t>→</a:t>
            </a:r>
            <a:r>
              <a:rPr lang="en-US" altLang="zh-CN" dirty="0">
                <a:sym typeface="Symbol" panose="05050102010706020507" pitchFamily="18" charset="2"/>
              </a:rPr>
              <a:t></a:t>
            </a:r>
            <a:endParaRPr lang="en-US" altLang="zh-CN" dirty="0"/>
          </a:p>
          <a:p>
            <a:pPr marL="609600" indent="-609600" eaLnBrk="1" hangingPunct="1">
              <a:spcBef>
                <a:spcPct val="0"/>
              </a:spcBef>
              <a:buNone/>
            </a:pPr>
            <a:r>
              <a:rPr lang="en-US" altLang="zh-CN" dirty="0"/>
              <a:t>16			#		#          	 E</a:t>
            </a:r>
            <a:r>
              <a:rPr lang="en-US" altLang="zh-CN" dirty="0">
                <a:sym typeface="Symbol" panose="05050102010706020507" pitchFamily="18" charset="2"/>
              </a:rPr>
              <a:t></a:t>
            </a:r>
            <a:r>
              <a:rPr lang="en-US" altLang="zh-CN" dirty="0"/>
              <a:t>→</a:t>
            </a:r>
            <a:r>
              <a:rPr lang="en-US" altLang="zh-CN" dirty="0">
                <a:sym typeface="Symbol" panose="05050102010706020507" pitchFamily="18" charset="2"/>
              </a:rPr>
              <a:t></a:t>
            </a:r>
            <a:endParaRPr lang="en-US" altLang="zh-CN" dirty="0">
              <a:sym typeface="Symbol" panose="05050102010706020507" pitchFamily="18" charset="2"/>
            </a:endParaRPr>
          </a:p>
        </p:txBody>
      </p:sp>
      <p:pic>
        <p:nvPicPr>
          <p:cNvPr id="53251" name="图片 3" descr="Screen Shot 2025-06-19 at 9.34.59 AM"/>
          <p:cNvPicPr>
            <a:picLocks noChangeAspect="1"/>
          </p:cNvPicPr>
          <p:nvPr/>
        </p:nvPicPr>
        <p:blipFill>
          <a:blip r:embed="rId1"/>
          <a:stretch>
            <a:fillRect/>
          </a:stretch>
        </p:blipFill>
        <p:spPr>
          <a:xfrm>
            <a:off x="0" y="3860800"/>
            <a:ext cx="9144000" cy="31067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266">
                                            <p:txEl>
                                              <p:charRg st="32" end="69"/>
                                            </p:txEl>
                                          </p:spTgt>
                                        </p:tgtEl>
                                        <p:attrNameLst>
                                          <p:attrName>style.visibility</p:attrName>
                                        </p:attrNameLst>
                                      </p:cBhvr>
                                      <p:to>
                                        <p:strVal val="visible"/>
                                      </p:to>
                                    </p:set>
                                    <p:animEffect transition="in" filter="wipe(left)">
                                      <p:cBhvr>
                                        <p:cTn id="7" dur="500"/>
                                        <p:tgtEl>
                                          <p:spTgt spid="267266">
                                            <p:txEl>
                                              <p:charRg st="32" end="6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7266">
                                            <p:txEl>
                                              <p:charRg st="69" end="100"/>
                                            </p:txEl>
                                          </p:spTgt>
                                        </p:tgtEl>
                                        <p:attrNameLst>
                                          <p:attrName>style.visibility</p:attrName>
                                        </p:attrNameLst>
                                      </p:cBhvr>
                                      <p:to>
                                        <p:strVal val="visible"/>
                                      </p:to>
                                    </p:set>
                                    <p:animEffect transition="in" filter="wipe(left)">
                                      <p:cBhvr>
                                        <p:cTn id="12" dur="500"/>
                                        <p:tgtEl>
                                          <p:spTgt spid="267266">
                                            <p:txEl>
                                              <p:charRg st="69" end="10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7266">
                                            <p:txEl>
                                              <p:charRg st="100" end="131"/>
                                            </p:txEl>
                                          </p:spTgt>
                                        </p:tgtEl>
                                        <p:attrNameLst>
                                          <p:attrName>style.visibility</p:attrName>
                                        </p:attrNameLst>
                                      </p:cBhvr>
                                      <p:to>
                                        <p:strVal val="visible"/>
                                      </p:to>
                                    </p:set>
                                    <p:animEffect transition="in" filter="wipe(left)">
                                      <p:cBhvr>
                                        <p:cTn id="17" dur="500"/>
                                        <p:tgtEl>
                                          <p:spTgt spid="267266">
                                            <p:txEl>
                                              <p:charRg st="100" end="13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7266">
                                            <p:txEl>
                                              <p:charRg st="131" end="159"/>
                                            </p:txEl>
                                          </p:spTgt>
                                        </p:tgtEl>
                                        <p:attrNameLst>
                                          <p:attrName>style.visibility</p:attrName>
                                        </p:attrNameLst>
                                      </p:cBhvr>
                                      <p:to>
                                        <p:strVal val="visible"/>
                                      </p:to>
                                    </p:set>
                                    <p:animEffect transition="in" filter="wipe(left)">
                                      <p:cBhvr>
                                        <p:cTn id="22" dur="500"/>
                                        <p:tgtEl>
                                          <p:spTgt spid="267266">
                                            <p:txEl>
                                              <p:charRg st="131" end="15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7266">
                                            <p:txEl>
                                              <p:charRg st="159" end="185"/>
                                            </p:txEl>
                                          </p:spTgt>
                                        </p:tgtEl>
                                        <p:attrNameLst>
                                          <p:attrName>style.visibility</p:attrName>
                                        </p:attrNameLst>
                                      </p:cBhvr>
                                      <p:to>
                                        <p:strVal val="visible"/>
                                      </p:to>
                                    </p:set>
                                    <p:animEffect transition="in" filter="wipe(left)">
                                      <p:cBhvr>
                                        <p:cTn id="27" dur="500"/>
                                        <p:tgtEl>
                                          <p:spTgt spid="267266">
                                            <p:txEl>
                                              <p:charRg st="159" end="1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9" name="Rectangle 3"/>
          <p:cNvSpPr>
            <a:spLocks noGrp="1"/>
          </p:cNvSpPr>
          <p:nvPr>
            <p:ph idx="1"/>
          </p:nvPr>
        </p:nvSpPr>
        <p:spPr>
          <a:ln/>
        </p:spPr>
        <p:txBody>
          <a:bodyPr vert="horz" wrap="square" lIns="91440" tIns="45720" rIns="91440" bIns="45720" anchor="t" anchorCtr="0"/>
          <a:p>
            <a:pPr algn="just" eaLnBrk="1" hangingPunct="1">
              <a:buNone/>
            </a:pPr>
            <a:r>
              <a:rPr lang="zh-CN" altLang="en-US">
                <a:latin typeface="宋体" panose="02010600030101010101" pitchFamily="2" charset="-122"/>
              </a:rPr>
              <a:t>学习目标：</a:t>
            </a:r>
            <a:endParaRPr lang="zh-CN" altLang="en-US">
              <a:latin typeface="宋体" panose="02010600030101010101" pitchFamily="2" charset="-122"/>
            </a:endParaRPr>
          </a:p>
          <a:p>
            <a:pPr algn="just" eaLnBrk="1" hangingPunct="1"/>
            <a:r>
              <a:rPr lang="zh-CN" altLang="en-US">
                <a:latin typeface="宋体" panose="02010600030101010101" pitchFamily="2" charset="-122"/>
              </a:rPr>
              <a:t>掌握：</a:t>
            </a:r>
            <a:r>
              <a:rPr lang="en-US" altLang="zh-CN">
                <a:latin typeface="宋体" panose="02010600030101010101" pitchFamily="2" charset="-122"/>
              </a:rPr>
              <a:t>LR（0）</a:t>
            </a:r>
            <a:r>
              <a:rPr lang="zh-CN" altLang="en-US">
                <a:latin typeface="宋体" panose="02010600030101010101" pitchFamily="2" charset="-122"/>
              </a:rPr>
              <a:t>分析，</a:t>
            </a:r>
            <a:r>
              <a:rPr lang="en-US" altLang="zh-CN">
                <a:latin typeface="宋体" panose="02010600030101010101" pitchFamily="2" charset="-122"/>
              </a:rPr>
              <a:t>SLR（1）</a:t>
            </a:r>
            <a:r>
              <a:rPr lang="zh-CN" altLang="en-US">
                <a:latin typeface="宋体" panose="02010600030101010101" pitchFamily="2" charset="-122"/>
              </a:rPr>
              <a:t>分析</a:t>
            </a:r>
            <a:endParaRPr lang="zh-CN" altLang="en-US">
              <a:latin typeface="宋体" panose="02010600030101010101" pitchFamily="2" charset="-122"/>
            </a:endParaRPr>
          </a:p>
          <a:p>
            <a:pPr algn="just" eaLnBrk="1" hangingPunct="1"/>
            <a:r>
              <a:rPr lang="zh-CN" altLang="en-US">
                <a:latin typeface="宋体" panose="02010600030101010101" pitchFamily="2" charset="-122"/>
              </a:rPr>
              <a:t>理解：活前缀，可归前缀</a:t>
            </a:r>
            <a:endParaRPr lang="zh-CN" altLang="en-US">
              <a:latin typeface="宋体" panose="02010600030101010101" pitchFamily="2" charset="-122"/>
            </a:endParaRPr>
          </a:p>
          <a:p>
            <a:pPr algn="just" eaLnBrk="1" hangingPunct="1"/>
            <a:r>
              <a:rPr lang="zh-CN" altLang="en-US">
                <a:latin typeface="宋体" panose="02010600030101010101" pitchFamily="2" charset="-122"/>
              </a:rPr>
              <a:t>了解：</a:t>
            </a:r>
            <a:r>
              <a:rPr lang="en-US" altLang="zh-CN">
                <a:latin typeface="宋体" panose="02010600030101010101" pitchFamily="2" charset="-122"/>
              </a:rPr>
              <a:t>LR(1)、LALR(1)</a:t>
            </a:r>
            <a:r>
              <a:rPr lang="zh-CN" altLang="en-US">
                <a:latin typeface="宋体" panose="02010600030101010101" pitchFamily="2" charset="-122"/>
              </a:rPr>
              <a:t>分析思想</a:t>
            </a:r>
            <a:endParaRPr lang="zh-CN" altLang="en-US">
              <a:latin typeface="宋体" panose="02010600030101010101" pitchFamily="2" charset="-122"/>
            </a:endParaRPr>
          </a:p>
        </p:txBody>
      </p:sp>
      <p:sp>
        <p:nvSpPr>
          <p:cNvPr id="54274" name="Rectangle 2"/>
          <p:cNvSpPr>
            <a:spLocks noGrp="1"/>
          </p:cNvSpPr>
          <p:nvPr>
            <p:ph type="title"/>
          </p:nvPr>
        </p:nvSpPr>
        <p:spPr>
          <a:ln/>
        </p:spPr>
        <p:txBody>
          <a:bodyPr vert="horz" wrap="square" lIns="91440" tIns="45720" rIns="91440" bIns="45720" anchor="ctr" anchorCtr="0"/>
          <a:p>
            <a:pPr eaLnBrk="1" hangingPunct="1"/>
            <a:r>
              <a:rPr lang="zh-CN" altLang="zh-CN" sz="4100">
                <a:ea typeface="宋体" panose="02010600030101010101" pitchFamily="2" charset="-122"/>
              </a:rPr>
              <a:t>第五章 语法分析——自下而上分析</a:t>
            </a:r>
            <a:endParaRPr lang="en-GB" altLang="zh-CN" sz="410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charRg st="6" end="2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charRg st="26" end="3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charRg st="38" end="5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2"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55298" name="Rectangle 3"/>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自下而上分析的基本问题</a:t>
            </a:r>
            <a:endParaRPr lang="zh-CN" altLang="en-US">
              <a:ea typeface="宋体" panose="02010600030101010101" pitchFamily="2" charset="-122"/>
            </a:endParaRPr>
          </a:p>
          <a:p>
            <a:pPr eaLnBrk="1" hangingPunct="1"/>
            <a:r>
              <a:rPr lang="zh-CN" altLang="en-US">
                <a:ea typeface="宋体" panose="02010600030101010101" pitchFamily="2" charset="-122"/>
              </a:rPr>
              <a:t>算符优先分析算法</a:t>
            </a:r>
            <a:endParaRPr lang="zh-CN" altLang="en-US">
              <a:ea typeface="宋体" panose="02010600030101010101" pitchFamily="2" charset="-122"/>
            </a:endParaRPr>
          </a:p>
          <a:p>
            <a:pPr eaLnBrk="1" hangingPunct="1"/>
            <a:r>
              <a:rPr lang="en-US" altLang="zh-CN">
                <a:ea typeface="宋体" panose="02010600030101010101" pitchFamily="2" charset="-122"/>
              </a:rPr>
              <a:t>LR</a:t>
            </a:r>
            <a:r>
              <a:rPr lang="zh-CN" altLang="en-US">
                <a:ea typeface="宋体" panose="02010600030101010101" pitchFamily="2" charset="-122"/>
              </a:rPr>
              <a:t>分析法</a:t>
            </a:r>
            <a:endParaRPr lang="zh-CN" altLang="en-GB">
              <a:ea typeface="宋体" panose="02010600030101010101" pitchFamily="2" charset="-122"/>
            </a:endParaRPr>
          </a:p>
        </p:txBody>
      </p:sp>
      <p:sp>
        <p:nvSpPr>
          <p:cNvPr id="55299" name="标题 1"/>
          <p:cNvSpPr>
            <a:spLocks noGrp="1"/>
          </p:cNvSpPr>
          <p:nvPr>
            <p:ph type="title"/>
          </p:nvPr>
        </p:nvSpPr>
        <p:spPr>
          <a:ln/>
        </p:spPr>
        <p:txBody>
          <a:bodyPr vert="horz" wrap="square" lIns="91440" tIns="45720" rIns="91440" bIns="45720" anchor="ctr" anchorCtr="0"/>
          <a:p>
            <a:pPr>
              <a:buNone/>
            </a:pP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20514" name="Rectangle 2"/>
          <p:cNvSpPr>
            <a:spLocks noGrp="1"/>
          </p:cNvSpPr>
          <p:nvPr>
            <p:ph idx="1"/>
          </p:nvPr>
        </p:nvSpPr>
        <p:spPr>
          <a:xfrm>
            <a:off x="323850" y="1700213"/>
            <a:ext cx="8569325" cy="4681537"/>
          </a:xfrm>
          <a:ln/>
        </p:spPr>
        <p:txBody>
          <a:bodyPr vert="horz" wrap="square" lIns="91440" tIns="45720" rIns="91440" bIns="45720" anchor="t" anchorCtr="0"/>
          <a:p>
            <a:pPr marL="190500" indent="-190500" eaLnBrk="1" hangingPunct="1">
              <a:lnSpc>
                <a:spcPct val="90000"/>
              </a:lnSpc>
            </a:pPr>
            <a:r>
              <a:rPr lang="zh-CN" altLang="en-US">
                <a:ea typeface="宋体" panose="02010600030101010101" pitchFamily="2" charset="-122"/>
              </a:rPr>
              <a:t>自下而上分析法</a:t>
            </a:r>
            <a:r>
              <a:rPr lang="en-US" altLang="zh-CN">
                <a:ea typeface="宋体" panose="02010600030101010101" pitchFamily="2" charset="-122"/>
              </a:rPr>
              <a:t>(Bottom-up)</a:t>
            </a:r>
            <a:endParaRPr lang="en-US" altLang="zh-CN">
              <a:ea typeface="宋体" panose="02010600030101010101" pitchFamily="2" charset="-122"/>
            </a:endParaRPr>
          </a:p>
          <a:p>
            <a:pPr marL="762000" lvl="1" eaLnBrk="1" hangingPunct="1">
              <a:lnSpc>
                <a:spcPct val="90000"/>
              </a:lnSpc>
            </a:pPr>
            <a:r>
              <a:rPr lang="" altLang="zh-CN"/>
              <a:t>基本思想</a:t>
            </a:r>
            <a:endParaRPr lang="zh-CN" altLang="en-US">
              <a:ea typeface="宋体" panose="02010600030101010101" pitchFamily="2" charset="-122"/>
            </a:endParaRPr>
          </a:p>
          <a:p>
            <a:pPr marL="1276350" lvl="2" eaLnBrk="1" hangingPunct="1">
              <a:lnSpc>
                <a:spcPct val="90000"/>
              </a:lnSpc>
            </a:pPr>
            <a:r>
              <a:rPr lang="zh-CN" altLang="zh-CN">
                <a:ea typeface="宋体" panose="02010600030101010101" pitchFamily="2" charset="-122"/>
              </a:rPr>
              <a:t>从输入串开始</a:t>
            </a:r>
            <a:r>
              <a:rPr lang="en-US" altLang="zh-CN">
                <a:ea typeface="宋体" panose="02010600030101010101" pitchFamily="2" charset="-122"/>
              </a:rPr>
              <a:t>，逐步进行</a:t>
            </a:r>
            <a:r>
              <a:rPr lang="en-US" altLang="zh-CN">
                <a:solidFill>
                  <a:srgbClr val="CC0000"/>
                </a:solidFill>
                <a:ea typeface="宋体" panose="02010600030101010101" pitchFamily="2" charset="-122"/>
              </a:rPr>
              <a:t>归约</a:t>
            </a:r>
            <a:r>
              <a:rPr lang="en-US" altLang="zh-CN">
                <a:ea typeface="宋体" panose="02010600030101010101" pitchFamily="2" charset="-122"/>
              </a:rPr>
              <a:t>，直到文法的开始符号</a:t>
            </a:r>
            <a:endParaRPr lang="zh-CN" altLang="en-US">
              <a:ea typeface="宋体" panose="02010600030101010101" pitchFamily="2" charset="-122"/>
            </a:endParaRPr>
          </a:p>
          <a:p>
            <a:pPr marL="1276350" lvl="2" eaLnBrk="1" hangingPunct="1">
              <a:lnSpc>
                <a:spcPct val="90000"/>
              </a:lnSpc>
            </a:pPr>
            <a:r>
              <a:rPr lang="" altLang="zh-CN">
                <a:solidFill>
                  <a:srgbClr val="CC0000"/>
                </a:solidFill>
              </a:rPr>
              <a:t>归约</a:t>
            </a:r>
            <a:r>
              <a:rPr lang="zh-CN" altLang="en-US">
                <a:ea typeface="宋体" panose="02010600030101010101" pitchFamily="2" charset="-122"/>
              </a:rPr>
              <a:t>：</a:t>
            </a:r>
            <a:r>
              <a:rPr lang="zh-CN" altLang="zh-CN">
                <a:ea typeface="宋体" panose="02010600030101010101" pitchFamily="2" charset="-122"/>
              </a:rPr>
              <a:t>根据文法的产生式规则</a:t>
            </a:r>
            <a:r>
              <a:rPr lang="en-US" altLang="zh-CN">
                <a:ea typeface="宋体" panose="02010600030101010101" pitchFamily="2" charset="-122"/>
              </a:rPr>
              <a:t>，把产生式的右部替换成左部符号</a:t>
            </a:r>
            <a:endParaRPr lang="" altLang="zh-CN"/>
          </a:p>
          <a:p>
            <a:pPr marL="1276350" lvl="2" eaLnBrk="1" hangingPunct="1">
              <a:lnSpc>
                <a:spcPct val="90000"/>
              </a:lnSpc>
            </a:pPr>
            <a:r>
              <a:rPr lang="en-US" altLang="zh-CN">
                <a:ea typeface="宋体" panose="02010600030101010101" pitchFamily="2" charset="-122"/>
              </a:rPr>
              <a:t>从树末端开始，构造语法树</a:t>
            </a:r>
            <a:endParaRPr lang="en-US" altLang="zh-CN">
              <a:ea typeface="宋体" panose="02010600030101010101" pitchFamily="2" charset="-122"/>
            </a:endParaRPr>
          </a:p>
          <a:p>
            <a:pPr marL="762000" lvl="1" eaLnBrk="1" hangingPunct="1">
              <a:lnSpc>
                <a:spcPct val="90000"/>
              </a:lnSpc>
            </a:pPr>
            <a:r>
              <a:rPr lang="" altLang="en-US">
                <a:solidFill>
                  <a:srgbClr val="CC0000"/>
                </a:solidFill>
              </a:rPr>
              <a:t>算符优先分析法</a:t>
            </a:r>
            <a:endParaRPr lang="zh-CN" altLang="en-US">
              <a:ea typeface="宋体" panose="02010600030101010101" pitchFamily="2" charset="-122"/>
            </a:endParaRPr>
          </a:p>
          <a:p>
            <a:pPr marL="1276350" lvl="2" eaLnBrk="1" hangingPunct="1">
              <a:lnSpc>
                <a:spcPct val="90000"/>
              </a:lnSpc>
            </a:pPr>
            <a:r>
              <a:rPr lang="" altLang="en-US"/>
              <a:t>按照算符的优先关系和结合性质进行语法分析</a:t>
            </a:r>
            <a:endParaRPr lang="zh-CN" altLang="en-US">
              <a:ea typeface="宋体" panose="02010600030101010101" pitchFamily="2" charset="-122"/>
            </a:endParaRPr>
          </a:p>
          <a:p>
            <a:pPr marL="1276350" lvl="2" eaLnBrk="1" hangingPunct="1">
              <a:lnSpc>
                <a:spcPct val="90000"/>
              </a:lnSpc>
            </a:pPr>
            <a:r>
              <a:rPr lang="" altLang="en-US"/>
              <a:t>适合分析表达式</a:t>
            </a:r>
            <a:endParaRPr lang="zh-CN" altLang="en-US">
              <a:ea typeface="宋体" panose="02010600030101010101" pitchFamily="2" charset="-122"/>
            </a:endParaRPr>
          </a:p>
          <a:p>
            <a:pPr marL="762000" lvl="1" eaLnBrk="1" hangingPunct="1">
              <a:lnSpc>
                <a:spcPct val="90000"/>
              </a:lnSpc>
            </a:pPr>
            <a:r>
              <a:rPr lang="en-US" altLang="zh-CN">
                <a:solidFill>
                  <a:srgbClr val="CC0000"/>
                </a:solidFill>
                <a:ea typeface="宋体" panose="02010600030101010101" pitchFamily="2" charset="-122"/>
              </a:rPr>
              <a:t>LR</a:t>
            </a:r>
            <a:r>
              <a:rPr lang="zh-CN" altLang="en-US">
                <a:solidFill>
                  <a:srgbClr val="CC0000"/>
                </a:solidFill>
                <a:ea typeface="宋体" panose="02010600030101010101" pitchFamily="2" charset="-122"/>
              </a:rPr>
              <a:t>分析法</a:t>
            </a:r>
            <a:endParaRPr lang="zh-CN" altLang="en-US">
              <a:ea typeface="宋体" panose="02010600030101010101" pitchFamily="2" charset="-122"/>
            </a:endParaRPr>
          </a:p>
          <a:p>
            <a:pPr marL="1276350" lvl="2" eaLnBrk="1" hangingPunct="1">
              <a:lnSpc>
                <a:spcPct val="90000"/>
              </a:lnSpc>
            </a:pPr>
            <a:r>
              <a:rPr lang="zh-CN" altLang="en-US">
                <a:ea typeface="宋体" panose="02010600030101010101" pitchFamily="2" charset="-122"/>
              </a:rPr>
              <a:t>规范归约</a:t>
            </a:r>
            <a:endParaRPr lang="zh-CN" altLang="en-US">
              <a:ea typeface="宋体" panose="02010600030101010101" pitchFamily="2" charset="-122"/>
            </a:endParaRPr>
          </a:p>
        </p:txBody>
      </p:sp>
      <p:sp>
        <p:nvSpPr>
          <p:cNvPr id="56323" name="Rectangle 3"/>
          <p:cNvSpPr>
            <a:spLocks noGrp="1"/>
          </p:cNvSpPr>
          <p:nvPr>
            <p:ph type="title"/>
          </p:nvPr>
        </p:nvSpPr>
        <p:spPr>
          <a:xfrm>
            <a:off x="457200" y="457200"/>
            <a:ext cx="8229600" cy="955675"/>
          </a:xfrm>
          <a:ln/>
        </p:spPr>
        <p:txBody>
          <a:bodyPr vert="horz" wrap="square" lIns="91440" tIns="45720" rIns="91440" bIns="45720" anchor="ctr" anchorCtr="0"/>
          <a:p>
            <a:pPr eaLnBrk="1" hangingPunct="1"/>
            <a:r>
              <a:rPr lang="zh-CN" altLang="en-US">
                <a:latin typeface="Times New Roman" panose="02020603050405020304" pitchFamily="18" charset="0"/>
                <a:ea typeface="宋体" panose="02010600030101010101" pitchFamily="2" charset="-122"/>
              </a:rPr>
              <a:t>语法分析的方法</a:t>
            </a:r>
            <a:endParaRPr lang="en-GB" altLang="zh-CN">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514">
                                            <p:txEl>
                                              <p:charRg st="0" end="19"/>
                                            </p:txEl>
                                          </p:spTgt>
                                        </p:tgtEl>
                                        <p:attrNameLst>
                                          <p:attrName>style.visibility</p:attrName>
                                        </p:attrNameLst>
                                      </p:cBhvr>
                                      <p:to>
                                        <p:strVal val="visible"/>
                                      </p:to>
                                    </p:set>
                                    <p:animEffect transition="in" filter="wipe(left)">
                                      <p:cBhvr>
                                        <p:cTn id="7" dur="500"/>
                                        <p:tgtEl>
                                          <p:spTgt spid="320514">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0514">
                                            <p:txEl>
                                              <p:charRg st="19" end="24"/>
                                            </p:txEl>
                                          </p:spTgt>
                                        </p:tgtEl>
                                        <p:attrNameLst>
                                          <p:attrName>style.visibility</p:attrName>
                                        </p:attrNameLst>
                                      </p:cBhvr>
                                      <p:to>
                                        <p:strVal val="visible"/>
                                      </p:to>
                                    </p:set>
                                    <p:animEffect transition="in" filter="wipe(left)">
                                      <p:cBhvr>
                                        <p:cTn id="12" dur="500"/>
                                        <p:tgtEl>
                                          <p:spTgt spid="320514">
                                            <p:txEl>
                                              <p:charRg st="19"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0514">
                                            <p:txEl>
                                              <p:charRg st="24" end="48"/>
                                            </p:txEl>
                                          </p:spTgt>
                                        </p:tgtEl>
                                        <p:attrNameLst>
                                          <p:attrName>style.visibility</p:attrName>
                                        </p:attrNameLst>
                                      </p:cBhvr>
                                      <p:to>
                                        <p:strVal val="visible"/>
                                      </p:to>
                                    </p:set>
                                    <p:animEffect transition="in" filter="wipe(left)">
                                      <p:cBhvr>
                                        <p:cTn id="17" dur="500"/>
                                        <p:tgtEl>
                                          <p:spTgt spid="320514">
                                            <p:txEl>
                                              <p:charRg st="24" end="4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0514">
                                            <p:txEl>
                                              <p:charRg st="48" end="77"/>
                                            </p:txEl>
                                          </p:spTgt>
                                        </p:tgtEl>
                                        <p:attrNameLst>
                                          <p:attrName>style.visibility</p:attrName>
                                        </p:attrNameLst>
                                      </p:cBhvr>
                                      <p:to>
                                        <p:strVal val="visible"/>
                                      </p:to>
                                    </p:set>
                                    <p:animEffect transition="in" filter="wipe(left)">
                                      <p:cBhvr>
                                        <p:cTn id="22" dur="500"/>
                                        <p:tgtEl>
                                          <p:spTgt spid="320514">
                                            <p:txEl>
                                              <p:charRg st="48" end="7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0514">
                                            <p:txEl>
                                              <p:charRg st="77" end="90"/>
                                            </p:txEl>
                                          </p:spTgt>
                                        </p:tgtEl>
                                        <p:attrNameLst>
                                          <p:attrName>style.visibility</p:attrName>
                                        </p:attrNameLst>
                                      </p:cBhvr>
                                      <p:to>
                                        <p:strVal val="visible"/>
                                      </p:to>
                                    </p:set>
                                    <p:animEffect transition="in" filter="wipe(left)">
                                      <p:cBhvr>
                                        <p:cTn id="27" dur="500"/>
                                        <p:tgtEl>
                                          <p:spTgt spid="320514">
                                            <p:txEl>
                                              <p:charRg st="77" end="9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0514">
                                            <p:txEl>
                                              <p:charRg st="90" end="98"/>
                                            </p:txEl>
                                          </p:spTgt>
                                        </p:tgtEl>
                                        <p:attrNameLst>
                                          <p:attrName>style.visibility</p:attrName>
                                        </p:attrNameLst>
                                      </p:cBhvr>
                                      <p:to>
                                        <p:strVal val="visible"/>
                                      </p:to>
                                    </p:set>
                                    <p:animEffect transition="in" filter="wipe(left)">
                                      <p:cBhvr>
                                        <p:cTn id="32" dur="500"/>
                                        <p:tgtEl>
                                          <p:spTgt spid="320514">
                                            <p:txEl>
                                              <p:charRg st="90" end="9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0514">
                                            <p:txEl>
                                              <p:charRg st="98" end="119"/>
                                            </p:txEl>
                                          </p:spTgt>
                                        </p:tgtEl>
                                        <p:attrNameLst>
                                          <p:attrName>style.visibility</p:attrName>
                                        </p:attrNameLst>
                                      </p:cBhvr>
                                      <p:to>
                                        <p:strVal val="visible"/>
                                      </p:to>
                                    </p:set>
                                    <p:animEffect transition="in" filter="wipe(left)">
                                      <p:cBhvr>
                                        <p:cTn id="37" dur="500"/>
                                        <p:tgtEl>
                                          <p:spTgt spid="320514">
                                            <p:txEl>
                                              <p:charRg st="98" end="11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0514">
                                            <p:txEl>
                                              <p:charRg st="119" end="127"/>
                                            </p:txEl>
                                          </p:spTgt>
                                        </p:tgtEl>
                                        <p:attrNameLst>
                                          <p:attrName>style.visibility</p:attrName>
                                        </p:attrNameLst>
                                      </p:cBhvr>
                                      <p:to>
                                        <p:strVal val="visible"/>
                                      </p:to>
                                    </p:set>
                                    <p:animEffect transition="in" filter="wipe(left)">
                                      <p:cBhvr>
                                        <p:cTn id="42" dur="500"/>
                                        <p:tgtEl>
                                          <p:spTgt spid="320514">
                                            <p:txEl>
                                              <p:charRg st="119" end="12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0514">
                                            <p:txEl>
                                              <p:charRg st="127" end="133"/>
                                            </p:txEl>
                                          </p:spTgt>
                                        </p:tgtEl>
                                        <p:attrNameLst>
                                          <p:attrName>style.visibility</p:attrName>
                                        </p:attrNameLst>
                                      </p:cBhvr>
                                      <p:to>
                                        <p:strVal val="visible"/>
                                      </p:to>
                                    </p:set>
                                    <p:animEffect transition="in" filter="wipe(left)">
                                      <p:cBhvr>
                                        <p:cTn id="47" dur="500"/>
                                        <p:tgtEl>
                                          <p:spTgt spid="320514">
                                            <p:txEl>
                                              <p:charRg st="127" end="13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0514">
                                            <p:txEl>
                                              <p:charRg st="133" end="138"/>
                                            </p:txEl>
                                          </p:spTgt>
                                        </p:tgtEl>
                                        <p:attrNameLst>
                                          <p:attrName>style.visibility</p:attrName>
                                        </p:attrNameLst>
                                      </p:cBhvr>
                                      <p:to>
                                        <p:strVal val="visible"/>
                                      </p:to>
                                    </p:set>
                                    <p:animEffect transition="in" filter="wipe(left)">
                                      <p:cBhvr>
                                        <p:cTn id="52" dur="500"/>
                                        <p:tgtEl>
                                          <p:spTgt spid="320514">
                                            <p:txEl>
                                              <p:charRg st="133" end="1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bldLvl="3"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323586" name="Rectangle 2"/>
          <p:cNvSpPr>
            <a:spLocks noGrp="1"/>
          </p:cNvSpPr>
          <p:nvPr>
            <p:ph idx="1"/>
          </p:nvPr>
        </p:nvSpPr>
        <p:spPr>
          <a:xfrm>
            <a:off x="4284663" y="1628775"/>
            <a:ext cx="4608512" cy="4772025"/>
          </a:xfrm>
          <a:ln/>
        </p:spPr>
        <p:txBody>
          <a:bodyPr vert="horz" wrap="square" lIns="91440" tIns="45720" rIns="91440" bIns="45720" anchor="t" anchorCtr="0"/>
          <a:p>
            <a:pPr eaLnBrk="1" hangingPunct="1"/>
            <a:r>
              <a:rPr lang="" altLang="en-US">
                <a:latin typeface="宋体" panose="02010600030101010101" pitchFamily="2" charset="-122"/>
              </a:rPr>
              <a:t>在一个句型对应的语法树中</a:t>
            </a:r>
            <a:endParaRPr lang="zh-CN" altLang="en-US">
              <a:latin typeface="宋体" panose="02010600030101010101" pitchFamily="2" charset="-122"/>
              <a:ea typeface="宋体" panose="02010600030101010101" pitchFamily="2" charset="-122"/>
            </a:endParaRPr>
          </a:p>
          <a:p>
            <a:pPr lvl="1" eaLnBrk="1" hangingPunct="1"/>
            <a:r>
              <a:rPr lang="" altLang="en-US">
                <a:latin typeface="宋体" panose="02010600030101010101" pitchFamily="2" charset="-122"/>
              </a:rPr>
              <a:t>以某非终结符为根的</a:t>
            </a:r>
            <a:r>
              <a:rPr lang="" altLang="en-US">
                <a:solidFill>
                  <a:srgbClr val="CC0000"/>
                </a:solidFill>
                <a:latin typeface="宋体" panose="02010600030101010101" pitchFamily="2" charset="-122"/>
              </a:rPr>
              <a:t>两代以上的子树的所有末端结点从左到右排列</a:t>
            </a:r>
            <a:r>
              <a:rPr lang="" altLang="en-US">
                <a:latin typeface="宋体" panose="02010600030101010101" pitchFamily="2" charset="-122"/>
              </a:rPr>
              <a:t>就是相对于该非终结符的一个</a:t>
            </a:r>
            <a:r>
              <a:rPr lang="" altLang="en-US">
                <a:solidFill>
                  <a:srgbClr val="CC0000"/>
                </a:solidFill>
                <a:latin typeface="宋体" panose="02010600030101010101" pitchFamily="2" charset="-122"/>
              </a:rPr>
              <a:t>短语</a:t>
            </a:r>
            <a:endParaRPr lang="zh-CN" altLang="en-US">
              <a:latin typeface="宋体" panose="02010600030101010101" pitchFamily="2" charset="-122"/>
              <a:ea typeface="宋体" panose="02010600030101010101" pitchFamily="2" charset="-122"/>
            </a:endParaRPr>
          </a:p>
          <a:p>
            <a:pPr lvl="1" eaLnBrk="1" hangingPunct="1"/>
            <a:r>
              <a:rPr lang="" altLang="en-US">
                <a:latin typeface="宋体" panose="02010600030101010101" pitchFamily="2" charset="-122"/>
              </a:rPr>
              <a:t>如果子树只有两代，则该短语就是</a:t>
            </a:r>
            <a:r>
              <a:rPr lang="" altLang="en-US">
                <a:solidFill>
                  <a:srgbClr val="CC0000"/>
                </a:solidFill>
                <a:latin typeface="宋体" panose="02010600030101010101" pitchFamily="2" charset="-122"/>
              </a:rPr>
              <a:t>直接短语</a:t>
            </a:r>
            <a:endParaRPr lang="zh-CN" altLang="en-US">
              <a:ea typeface="宋体" panose="02010600030101010101" pitchFamily="2" charset="-122"/>
            </a:endParaRPr>
          </a:p>
        </p:txBody>
      </p:sp>
      <p:grpSp>
        <p:nvGrpSpPr>
          <p:cNvPr id="323587" name="Group 3"/>
          <p:cNvGrpSpPr/>
          <p:nvPr/>
        </p:nvGrpSpPr>
        <p:grpSpPr>
          <a:xfrm>
            <a:off x="611188" y="1844675"/>
            <a:ext cx="3429000" cy="4267200"/>
            <a:chOff x="2976" y="1488"/>
            <a:chExt cx="2160" cy="2688"/>
          </a:xfrm>
        </p:grpSpPr>
        <p:sp>
          <p:nvSpPr>
            <p:cNvPr id="57348" name="Rectangle 4"/>
            <p:cNvSpPr/>
            <p:nvPr/>
          </p:nvSpPr>
          <p:spPr>
            <a:xfrm>
              <a:off x="3504" y="1981"/>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57349" name="Rectangle 5"/>
            <p:cNvSpPr/>
            <p:nvPr/>
          </p:nvSpPr>
          <p:spPr>
            <a:xfrm>
              <a:off x="4080" y="2922"/>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57350" name="Rectangle 6"/>
            <p:cNvSpPr/>
            <p:nvPr/>
          </p:nvSpPr>
          <p:spPr>
            <a:xfrm>
              <a:off x="2976" y="3414"/>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57351" name="Rectangle 7"/>
            <p:cNvSpPr/>
            <p:nvPr/>
          </p:nvSpPr>
          <p:spPr>
            <a:xfrm>
              <a:off x="3504" y="2429"/>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57352" name="Rectangle 8"/>
            <p:cNvSpPr/>
            <p:nvPr/>
          </p:nvSpPr>
          <p:spPr>
            <a:xfrm>
              <a:off x="4752" y="1981"/>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57353" name="Rectangle 9"/>
            <p:cNvSpPr/>
            <p:nvPr/>
          </p:nvSpPr>
          <p:spPr>
            <a:xfrm>
              <a:off x="2976" y="2922"/>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57354" name="Rectangle 10"/>
            <p:cNvSpPr/>
            <p:nvPr/>
          </p:nvSpPr>
          <p:spPr>
            <a:xfrm>
              <a:off x="2976" y="3907"/>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i</a:t>
              </a:r>
              <a:r>
                <a:rPr lang="en-US" altLang="zh-CN" sz="3200" b="1" baseline="-25000">
                  <a:latin typeface="Times New Roman" panose="02020603050405020304" pitchFamily="18" charset="0"/>
                  <a:ea typeface="宋体" panose="02010600030101010101" pitchFamily="2" charset="-122"/>
                </a:rPr>
                <a:t>1</a:t>
              </a:r>
              <a:endParaRPr lang="en-US" altLang="zh-CN" sz="2400" b="1">
                <a:latin typeface="Times New Roman" panose="02020603050405020304" pitchFamily="18" charset="0"/>
                <a:ea typeface="宋体" panose="02010600030101010101" pitchFamily="2" charset="-122"/>
              </a:endParaRPr>
            </a:p>
          </p:txBody>
        </p:sp>
        <p:sp>
          <p:nvSpPr>
            <p:cNvPr id="57355" name="Rectangle 11"/>
            <p:cNvSpPr/>
            <p:nvPr/>
          </p:nvSpPr>
          <p:spPr>
            <a:xfrm>
              <a:off x="4080" y="1981"/>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57356" name="Rectangle 12"/>
            <p:cNvSpPr/>
            <p:nvPr/>
          </p:nvSpPr>
          <p:spPr>
            <a:xfrm>
              <a:off x="3504" y="2922"/>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57357" name="Rectangle 13"/>
            <p:cNvSpPr/>
            <p:nvPr/>
          </p:nvSpPr>
          <p:spPr>
            <a:xfrm>
              <a:off x="4080" y="1488"/>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57358" name="Line 14"/>
            <p:cNvSpPr/>
            <p:nvPr/>
          </p:nvSpPr>
          <p:spPr>
            <a:xfrm flipH="1">
              <a:off x="3696" y="1757"/>
              <a:ext cx="576" cy="224"/>
            </a:xfrm>
            <a:prstGeom prst="line">
              <a:avLst/>
            </a:prstGeom>
            <a:ln w="22225" cap="sq" cmpd="sng">
              <a:solidFill>
                <a:schemeClr val="tx1"/>
              </a:solidFill>
              <a:prstDash val="solid"/>
              <a:round/>
              <a:headEnd type="none" w="sm" len="sm"/>
              <a:tailEnd type="none" w="sm" len="sm"/>
            </a:ln>
          </p:spPr>
        </p:sp>
        <p:sp>
          <p:nvSpPr>
            <p:cNvPr id="57359" name="Line 15"/>
            <p:cNvSpPr/>
            <p:nvPr/>
          </p:nvSpPr>
          <p:spPr>
            <a:xfrm>
              <a:off x="4272" y="1757"/>
              <a:ext cx="0" cy="224"/>
            </a:xfrm>
            <a:prstGeom prst="line">
              <a:avLst/>
            </a:prstGeom>
            <a:ln w="22225" cap="sq" cmpd="sng">
              <a:solidFill>
                <a:schemeClr val="tx1"/>
              </a:solidFill>
              <a:prstDash val="solid"/>
              <a:round/>
              <a:headEnd type="none" w="sm" len="sm"/>
              <a:tailEnd type="none" w="sm" len="sm"/>
            </a:ln>
          </p:spPr>
        </p:sp>
        <p:sp>
          <p:nvSpPr>
            <p:cNvPr id="57360" name="Line 16"/>
            <p:cNvSpPr/>
            <p:nvPr/>
          </p:nvSpPr>
          <p:spPr>
            <a:xfrm>
              <a:off x="4272" y="1757"/>
              <a:ext cx="672" cy="224"/>
            </a:xfrm>
            <a:prstGeom prst="line">
              <a:avLst/>
            </a:prstGeom>
            <a:ln w="22225" cap="sq" cmpd="sng">
              <a:solidFill>
                <a:schemeClr val="tx1"/>
              </a:solidFill>
              <a:prstDash val="solid"/>
              <a:round/>
              <a:headEnd type="none" w="sm" len="sm"/>
              <a:tailEnd type="none" w="sm" len="sm"/>
            </a:ln>
          </p:spPr>
        </p:sp>
        <p:sp>
          <p:nvSpPr>
            <p:cNvPr id="57361" name="Line 17"/>
            <p:cNvSpPr/>
            <p:nvPr/>
          </p:nvSpPr>
          <p:spPr>
            <a:xfrm>
              <a:off x="3696" y="2250"/>
              <a:ext cx="0" cy="224"/>
            </a:xfrm>
            <a:prstGeom prst="line">
              <a:avLst/>
            </a:prstGeom>
            <a:ln w="22225" cap="sq" cmpd="sng">
              <a:solidFill>
                <a:schemeClr val="tx1"/>
              </a:solidFill>
              <a:prstDash val="solid"/>
              <a:round/>
              <a:headEnd type="none" w="sm" len="sm"/>
              <a:tailEnd type="none" w="sm" len="sm"/>
            </a:ln>
          </p:spPr>
        </p:sp>
        <p:sp>
          <p:nvSpPr>
            <p:cNvPr id="57362" name="Line 18"/>
            <p:cNvSpPr/>
            <p:nvPr/>
          </p:nvSpPr>
          <p:spPr>
            <a:xfrm>
              <a:off x="3168" y="3190"/>
              <a:ext cx="0" cy="224"/>
            </a:xfrm>
            <a:prstGeom prst="line">
              <a:avLst/>
            </a:prstGeom>
            <a:ln w="22225" cap="sq" cmpd="sng">
              <a:solidFill>
                <a:schemeClr val="tx1"/>
              </a:solidFill>
              <a:prstDash val="solid"/>
              <a:round/>
              <a:headEnd type="none" w="sm" len="sm"/>
              <a:tailEnd type="none" w="sm" len="sm"/>
            </a:ln>
          </p:spPr>
        </p:sp>
        <p:sp>
          <p:nvSpPr>
            <p:cNvPr id="57363" name="Line 19"/>
            <p:cNvSpPr/>
            <p:nvPr/>
          </p:nvSpPr>
          <p:spPr>
            <a:xfrm>
              <a:off x="3168" y="3683"/>
              <a:ext cx="0" cy="224"/>
            </a:xfrm>
            <a:prstGeom prst="line">
              <a:avLst/>
            </a:prstGeom>
            <a:ln w="22225" cap="sq" cmpd="sng">
              <a:solidFill>
                <a:schemeClr val="tx1"/>
              </a:solidFill>
              <a:prstDash val="solid"/>
              <a:round/>
              <a:headEnd type="none" w="sm" len="sm"/>
              <a:tailEnd type="none" w="sm" len="sm"/>
            </a:ln>
          </p:spPr>
        </p:sp>
        <p:sp>
          <p:nvSpPr>
            <p:cNvPr id="57364" name="Line 20"/>
            <p:cNvSpPr/>
            <p:nvPr/>
          </p:nvSpPr>
          <p:spPr>
            <a:xfrm flipH="1">
              <a:off x="3168" y="2698"/>
              <a:ext cx="528" cy="224"/>
            </a:xfrm>
            <a:prstGeom prst="line">
              <a:avLst/>
            </a:prstGeom>
            <a:ln w="22225" cap="sq" cmpd="sng">
              <a:solidFill>
                <a:schemeClr val="tx1"/>
              </a:solidFill>
              <a:prstDash val="solid"/>
              <a:round/>
              <a:headEnd type="none" w="sm" len="sm"/>
              <a:tailEnd type="none" w="sm" len="sm"/>
            </a:ln>
          </p:spPr>
        </p:sp>
        <p:sp>
          <p:nvSpPr>
            <p:cNvPr id="57365" name="Line 21"/>
            <p:cNvSpPr/>
            <p:nvPr/>
          </p:nvSpPr>
          <p:spPr>
            <a:xfrm>
              <a:off x="3696" y="2698"/>
              <a:ext cx="0" cy="224"/>
            </a:xfrm>
            <a:prstGeom prst="line">
              <a:avLst/>
            </a:prstGeom>
            <a:ln w="22225" cap="sq" cmpd="sng">
              <a:solidFill>
                <a:schemeClr val="tx1"/>
              </a:solidFill>
              <a:prstDash val="solid"/>
              <a:round/>
              <a:headEnd type="none" w="sm" len="sm"/>
              <a:tailEnd type="none" w="sm" len="sm"/>
            </a:ln>
          </p:spPr>
        </p:sp>
        <p:sp>
          <p:nvSpPr>
            <p:cNvPr id="57366" name="Line 22"/>
            <p:cNvSpPr/>
            <p:nvPr/>
          </p:nvSpPr>
          <p:spPr>
            <a:xfrm>
              <a:off x="3696" y="2698"/>
              <a:ext cx="528" cy="224"/>
            </a:xfrm>
            <a:prstGeom prst="line">
              <a:avLst/>
            </a:prstGeom>
            <a:ln w="22225" cap="sq" cmpd="sng">
              <a:solidFill>
                <a:schemeClr val="tx1"/>
              </a:solidFill>
              <a:prstDash val="solid"/>
              <a:round/>
              <a:headEnd type="none" w="sm" len="sm"/>
              <a:tailEnd type="none" w="sm" len="sm"/>
            </a:ln>
          </p:spPr>
        </p:sp>
        <p:sp>
          <p:nvSpPr>
            <p:cNvPr id="57367" name="Rectangle 23"/>
            <p:cNvSpPr/>
            <p:nvPr/>
          </p:nvSpPr>
          <p:spPr>
            <a:xfrm>
              <a:off x="4752" y="2474"/>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57368" name="Rectangle 24"/>
            <p:cNvSpPr/>
            <p:nvPr/>
          </p:nvSpPr>
          <p:spPr>
            <a:xfrm>
              <a:off x="4752" y="2966"/>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i</a:t>
              </a:r>
              <a:r>
                <a:rPr lang="en-US" altLang="zh-CN" sz="3200" b="1" baseline="-25000">
                  <a:latin typeface="Times New Roman" panose="02020603050405020304" pitchFamily="18" charset="0"/>
                  <a:ea typeface="宋体" panose="02010600030101010101" pitchFamily="2" charset="-122"/>
                </a:rPr>
                <a:t>3</a:t>
              </a:r>
              <a:endParaRPr lang="en-US" altLang="zh-CN" sz="2400" b="1">
                <a:latin typeface="Times New Roman" panose="02020603050405020304" pitchFamily="18" charset="0"/>
                <a:ea typeface="宋体" panose="02010600030101010101" pitchFamily="2" charset="-122"/>
              </a:endParaRPr>
            </a:p>
          </p:txBody>
        </p:sp>
        <p:sp>
          <p:nvSpPr>
            <p:cNvPr id="57369" name="Line 25"/>
            <p:cNvSpPr/>
            <p:nvPr/>
          </p:nvSpPr>
          <p:spPr>
            <a:xfrm>
              <a:off x="4944" y="2250"/>
              <a:ext cx="0" cy="224"/>
            </a:xfrm>
            <a:prstGeom prst="line">
              <a:avLst/>
            </a:prstGeom>
            <a:ln w="22225" cap="sq" cmpd="sng">
              <a:solidFill>
                <a:schemeClr val="tx1"/>
              </a:solidFill>
              <a:prstDash val="solid"/>
              <a:round/>
              <a:headEnd type="none" w="sm" len="sm"/>
              <a:tailEnd type="none" w="sm" len="sm"/>
            </a:ln>
          </p:spPr>
        </p:sp>
        <p:sp>
          <p:nvSpPr>
            <p:cNvPr id="57370" name="Line 26"/>
            <p:cNvSpPr/>
            <p:nvPr/>
          </p:nvSpPr>
          <p:spPr>
            <a:xfrm>
              <a:off x="4944" y="2742"/>
              <a:ext cx="0" cy="224"/>
            </a:xfrm>
            <a:prstGeom prst="line">
              <a:avLst/>
            </a:prstGeom>
            <a:ln w="22225" cap="sq" cmpd="sng">
              <a:solidFill>
                <a:schemeClr val="tx1"/>
              </a:solidFill>
              <a:prstDash val="solid"/>
              <a:round/>
              <a:headEnd type="none" w="sm" len="sm"/>
              <a:tailEnd type="none" w="sm" len="sm"/>
            </a:ln>
          </p:spPr>
        </p:sp>
        <p:sp>
          <p:nvSpPr>
            <p:cNvPr id="57371" name="Rectangle 27"/>
            <p:cNvSpPr/>
            <p:nvPr/>
          </p:nvSpPr>
          <p:spPr>
            <a:xfrm>
              <a:off x="4032" y="3414"/>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i</a:t>
              </a:r>
              <a:r>
                <a:rPr lang="en-US" altLang="zh-CN" sz="3200" b="1" baseline="-25000">
                  <a:latin typeface="Times New Roman" panose="02020603050405020304" pitchFamily="18" charset="0"/>
                  <a:ea typeface="宋体" panose="02010600030101010101" pitchFamily="2" charset="-122"/>
                </a:rPr>
                <a:t>2</a:t>
              </a:r>
              <a:endParaRPr lang="en-US" altLang="zh-CN" sz="2400" b="1">
                <a:latin typeface="Times New Roman" panose="02020603050405020304" pitchFamily="18" charset="0"/>
                <a:ea typeface="宋体" panose="02010600030101010101" pitchFamily="2" charset="-122"/>
              </a:endParaRPr>
            </a:p>
          </p:txBody>
        </p:sp>
        <p:sp>
          <p:nvSpPr>
            <p:cNvPr id="57372" name="Line 28"/>
            <p:cNvSpPr/>
            <p:nvPr/>
          </p:nvSpPr>
          <p:spPr>
            <a:xfrm>
              <a:off x="4224" y="3190"/>
              <a:ext cx="0" cy="224"/>
            </a:xfrm>
            <a:prstGeom prst="line">
              <a:avLst/>
            </a:prstGeom>
            <a:ln w="22225" cap="sq" cmpd="sng">
              <a:solidFill>
                <a:schemeClr val="tx1"/>
              </a:solidFill>
              <a:prstDash val="solid"/>
              <a:round/>
              <a:headEnd type="none" w="sm" len="sm"/>
              <a:tailEnd type="none" w="sm" len="sm"/>
            </a:ln>
          </p:spPr>
        </p:sp>
      </p:grpSp>
      <p:sp>
        <p:nvSpPr>
          <p:cNvPr id="57373" name="Rectangle 29"/>
          <p:cNvSpPr>
            <a:spLocks noGrp="1"/>
          </p:cNvSpPr>
          <p:nvPr>
            <p:ph type="title"/>
          </p:nvPr>
        </p:nvSpPr>
        <p:spPr>
          <a:xfrm>
            <a:off x="457200" y="457200"/>
            <a:ext cx="8229600" cy="1027113"/>
          </a:xfrm>
          <a:ln/>
        </p:spPr>
        <p:txBody>
          <a:bodyPr vert="horz" wrap="square" lIns="91440" tIns="45720" rIns="91440" bIns="45720" anchor="ctr" anchorCtr="0"/>
          <a:p>
            <a:pPr eaLnBrk="1" hangingPunct="1"/>
            <a:r>
              <a:rPr lang="" altLang="en-US"/>
              <a:t>短语</a:t>
            </a:r>
            <a:r>
              <a:rPr lang="zh-CN" altLang="en-US">
                <a:ea typeface="宋体" panose="02010600030101010101" pitchFamily="2" charset="-122"/>
              </a:rPr>
              <a:t>、直接短语和句柄</a:t>
            </a: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586">
                                            <p:txEl>
                                              <p:charRg st="0" end="13"/>
                                            </p:txEl>
                                          </p:spTgt>
                                        </p:tgtEl>
                                        <p:attrNameLst>
                                          <p:attrName>style.visibility</p:attrName>
                                        </p:attrNameLst>
                                      </p:cBhvr>
                                      <p:to>
                                        <p:strVal val="visible"/>
                                      </p:to>
                                    </p:set>
                                    <p:animEffect transition="in" filter="wipe(left)">
                                      <p:cBhvr>
                                        <p:cTn id="7" dur="500"/>
                                        <p:tgtEl>
                                          <p:spTgt spid="323586">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3586">
                                            <p:txEl>
                                              <p:charRg st="13" end="58"/>
                                            </p:txEl>
                                          </p:spTgt>
                                        </p:tgtEl>
                                        <p:attrNameLst>
                                          <p:attrName>style.visibility</p:attrName>
                                        </p:attrNameLst>
                                      </p:cBhvr>
                                      <p:to>
                                        <p:strVal val="visible"/>
                                      </p:to>
                                    </p:set>
                                    <p:animEffect transition="in" filter="wipe(left)">
                                      <p:cBhvr>
                                        <p:cTn id="10" dur="500"/>
                                        <p:tgtEl>
                                          <p:spTgt spid="323586">
                                            <p:txEl>
                                              <p:charRg st="13" end="58"/>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3586">
                                            <p:txEl>
                                              <p:charRg st="58" end="78"/>
                                            </p:txEl>
                                          </p:spTgt>
                                        </p:tgtEl>
                                        <p:attrNameLst>
                                          <p:attrName>style.visibility</p:attrName>
                                        </p:attrNameLst>
                                      </p:cBhvr>
                                      <p:to>
                                        <p:strVal val="visible"/>
                                      </p:to>
                                    </p:set>
                                    <p:animEffect transition="in" filter="wipe(left)">
                                      <p:cBhvr>
                                        <p:cTn id="13" dur="500"/>
                                        <p:tgtEl>
                                          <p:spTgt spid="323586">
                                            <p:txEl>
                                              <p:charRg st="58" end="7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3587"/>
                                        </p:tgtEl>
                                        <p:attrNameLst>
                                          <p:attrName>style.visibility</p:attrName>
                                        </p:attrNameLst>
                                      </p:cBhvr>
                                      <p:to>
                                        <p:strVal val="visible"/>
                                      </p:to>
                                    </p:set>
                                    <p:anim calcmode="lin" valueType="num">
                                      <p:cBhvr additive="base">
                                        <p:cTn id="18" dur="500" fill="hold"/>
                                        <p:tgtEl>
                                          <p:spTgt spid="323587"/>
                                        </p:tgtEl>
                                        <p:attrNameLst>
                                          <p:attrName>ppt_x</p:attrName>
                                        </p:attrNameLst>
                                      </p:cBhvr>
                                      <p:tavLst>
                                        <p:tav tm="0">
                                          <p:val>
                                            <p:strVal val="0-#ppt_w/2"/>
                                          </p:val>
                                        </p:tav>
                                        <p:tav tm="100000">
                                          <p:val>
                                            <p:strVal val="#ppt_x"/>
                                          </p:val>
                                        </p:tav>
                                      </p:tavLst>
                                    </p:anim>
                                    <p:anim calcmode="lin" valueType="num">
                                      <p:cBhvr additive="base">
                                        <p:cTn id="19" dur="500" fill="hold"/>
                                        <p:tgtEl>
                                          <p:spTgt spid="32358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323586">
                                            <p:txEl>
                                              <p:charRg st="0" end="1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323586">
                                            <p:txEl>
                                              <p:charRg st="13" end="5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323586">
                                            <p:txEl>
                                              <p:charRg st="58" end="7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6" grpId="0" build="p"/>
      <p:bldP spid="323586" grpI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59394" name="Rectangle 2"/>
          <p:cNvSpPr>
            <a:spLocks noGrp="1"/>
          </p:cNvSpPr>
          <p:nvPr>
            <p:ph type="title"/>
          </p:nvPr>
        </p:nvSpPr>
        <p:spPr>
          <a:xfrm>
            <a:off x="457200" y="457200"/>
            <a:ext cx="8229600" cy="2827338"/>
          </a:xfrm>
          <a:ln/>
        </p:spPr>
        <p:txBody>
          <a:bodyPr vert="horz" wrap="square" lIns="91440" tIns="45720" rIns="91440" bIns="45720" anchor="ctr" anchorCtr="0"/>
          <a:p>
            <a:pPr eaLnBrk="1" hangingPunct="1"/>
            <a:r>
              <a:rPr lang="zh-CN" altLang="en-US" sz="3200">
                <a:ea typeface="宋体" panose="02010600030101010101" pitchFamily="2" charset="-122"/>
              </a:rPr>
              <a:t>令文法</a:t>
            </a:r>
            <a:r>
              <a:rPr lang="en-US" altLang="zh-CN" sz="3200">
                <a:ea typeface="宋体" panose="02010600030101010101" pitchFamily="2" charset="-122"/>
              </a:rPr>
              <a:t>G1</a:t>
            </a:r>
            <a:r>
              <a:rPr lang="zh-CN" altLang="en-US" sz="3200">
                <a:ea typeface="宋体" panose="02010600030101010101" pitchFamily="2" charset="-122"/>
              </a:rPr>
              <a:t>为：</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E→E+T | T</a:t>
            </a:r>
            <a:br>
              <a:rPr lang="en-US" altLang="zh-CN" sz="3200">
                <a:ea typeface="宋体" panose="02010600030101010101" pitchFamily="2" charset="-122"/>
              </a:rPr>
            </a:br>
            <a:r>
              <a:rPr lang="en-US" altLang="zh-CN" sz="3200">
                <a:ea typeface="宋体" panose="02010600030101010101" pitchFamily="2" charset="-122"/>
              </a:rPr>
              <a:t>             T→T*F | F</a:t>
            </a:r>
            <a:br>
              <a:rPr lang="en-US" altLang="zh-CN" sz="3200">
                <a:ea typeface="宋体" panose="02010600030101010101" pitchFamily="2" charset="-122"/>
              </a:rPr>
            </a:br>
            <a:r>
              <a:rPr lang="en-US" altLang="zh-CN" sz="3200">
                <a:ea typeface="宋体" panose="02010600030101010101" pitchFamily="2" charset="-122"/>
              </a:rPr>
              <a:t>             F→(E) | i</a:t>
            </a:r>
            <a:br>
              <a:rPr lang="en-US" altLang="zh-CN" sz="3200">
                <a:ea typeface="宋体" panose="02010600030101010101" pitchFamily="2" charset="-122"/>
              </a:rPr>
            </a:br>
            <a:r>
              <a:rPr lang="zh-CN" altLang="en-US" sz="3200">
                <a:ea typeface="宋体" panose="02010600030101010101" pitchFamily="2" charset="-122"/>
              </a:rPr>
              <a:t>证明</a:t>
            </a:r>
            <a:r>
              <a:rPr lang="en-US" altLang="zh-CN" sz="3200">
                <a:ea typeface="宋体" panose="02010600030101010101" pitchFamily="2" charset="-122"/>
              </a:rPr>
              <a:t>E+T*F</a:t>
            </a:r>
            <a:r>
              <a:rPr lang="zh-CN" altLang="en-US" sz="3200">
                <a:ea typeface="宋体" panose="02010600030101010101" pitchFamily="2" charset="-122"/>
              </a:rPr>
              <a:t>是它的一个句型，指出这个句型的所有短语，直接短语和句柄。</a:t>
            </a:r>
            <a:endParaRPr lang="en-GB" altLang="zh-CN" sz="3200">
              <a:ea typeface="宋体" panose="02010600030101010101" pitchFamily="2" charset="-122"/>
            </a:endParaRPr>
          </a:p>
        </p:txBody>
      </p:sp>
      <p:sp>
        <p:nvSpPr>
          <p:cNvPr id="325635" name="Rectangle 3"/>
          <p:cNvSpPr>
            <a:spLocks noGrp="1"/>
          </p:cNvSpPr>
          <p:nvPr>
            <p:ph idx="1"/>
          </p:nvPr>
        </p:nvSpPr>
        <p:spPr>
          <a:xfrm>
            <a:off x="468313" y="3654425"/>
            <a:ext cx="4330700" cy="1862138"/>
          </a:xfrm>
          <a:ln/>
        </p:spPr>
        <p:txBody>
          <a:bodyPr vert="horz" wrap="square" lIns="91440" tIns="45720" rIns="91440" bIns="45720" anchor="t" anchorCtr="0"/>
          <a:p>
            <a:pPr eaLnBrk="1" hangingPunct="1"/>
            <a:r>
              <a:rPr lang="zh-CN" altLang="en-US">
                <a:ea typeface="宋体" panose="02010600030101010101" pitchFamily="2" charset="-122"/>
              </a:rPr>
              <a:t>短语</a:t>
            </a:r>
            <a:r>
              <a:rPr lang="en-US" altLang="zh-CN">
                <a:ea typeface="宋体" panose="02010600030101010101" pitchFamily="2" charset="-122"/>
              </a:rPr>
              <a:t>:  E+T*F, T*F</a:t>
            </a:r>
            <a:endParaRPr lang="en-US" altLang="zh-CN">
              <a:ea typeface="宋体" panose="02010600030101010101" pitchFamily="2" charset="-122"/>
            </a:endParaRPr>
          </a:p>
          <a:p>
            <a:pPr eaLnBrk="1" hangingPunct="1"/>
            <a:r>
              <a:rPr lang="zh-CN" altLang="en-US">
                <a:ea typeface="宋体" panose="02010600030101010101" pitchFamily="2" charset="-122"/>
              </a:rPr>
              <a:t>直接短语</a:t>
            </a:r>
            <a:r>
              <a:rPr lang="en-US" altLang="zh-CN">
                <a:ea typeface="宋体" panose="02010600030101010101" pitchFamily="2" charset="-122"/>
              </a:rPr>
              <a:t>: T*F</a:t>
            </a:r>
            <a:endParaRPr lang="en-US" altLang="zh-CN">
              <a:ea typeface="宋体" panose="02010600030101010101" pitchFamily="2" charset="-122"/>
            </a:endParaRPr>
          </a:p>
          <a:p>
            <a:pPr eaLnBrk="1" hangingPunct="1"/>
            <a:r>
              <a:rPr lang="zh-CN" altLang="en-US">
                <a:ea typeface="宋体" panose="02010600030101010101" pitchFamily="2" charset="-122"/>
              </a:rPr>
              <a:t>句柄</a:t>
            </a:r>
            <a:r>
              <a:rPr lang="en-US" altLang="zh-CN">
                <a:ea typeface="宋体" panose="02010600030101010101" pitchFamily="2" charset="-122"/>
              </a:rPr>
              <a:t>: T*F</a:t>
            </a:r>
            <a:endParaRPr lang="en-GB" altLang="zh-CN">
              <a:ea typeface="宋体" panose="02010600030101010101" pitchFamily="2" charset="-122"/>
            </a:endParaRPr>
          </a:p>
        </p:txBody>
      </p:sp>
      <p:grpSp>
        <p:nvGrpSpPr>
          <p:cNvPr id="325664" name="Group 32"/>
          <p:cNvGrpSpPr/>
          <p:nvPr/>
        </p:nvGrpSpPr>
        <p:grpSpPr>
          <a:xfrm>
            <a:off x="5241925" y="3582988"/>
            <a:ext cx="3506788" cy="2051050"/>
            <a:chOff x="3302" y="2257"/>
            <a:chExt cx="2209" cy="1292"/>
          </a:xfrm>
        </p:grpSpPr>
        <p:sp>
          <p:nvSpPr>
            <p:cNvPr id="59397" name="Rectangle 5"/>
            <p:cNvSpPr/>
            <p:nvPr/>
          </p:nvSpPr>
          <p:spPr>
            <a:xfrm>
              <a:off x="3302" y="2750"/>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59398" name="Rectangle 6"/>
            <p:cNvSpPr/>
            <p:nvPr/>
          </p:nvSpPr>
          <p:spPr>
            <a:xfrm>
              <a:off x="5127" y="3281"/>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59399" name="Rectangle 9"/>
            <p:cNvSpPr/>
            <p:nvPr/>
          </p:nvSpPr>
          <p:spPr>
            <a:xfrm>
              <a:off x="4550" y="2750"/>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59400" name="Rectangle 10"/>
            <p:cNvSpPr/>
            <p:nvPr/>
          </p:nvSpPr>
          <p:spPr>
            <a:xfrm>
              <a:off x="4023" y="3281"/>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59401" name="Rectangle 12"/>
            <p:cNvSpPr/>
            <p:nvPr/>
          </p:nvSpPr>
          <p:spPr>
            <a:xfrm>
              <a:off x="3878" y="2750"/>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59402" name="Rectangle 13"/>
            <p:cNvSpPr/>
            <p:nvPr/>
          </p:nvSpPr>
          <p:spPr>
            <a:xfrm>
              <a:off x="4551" y="3281"/>
              <a:ext cx="384" cy="268"/>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59403" name="Rectangle 14"/>
            <p:cNvSpPr/>
            <p:nvPr/>
          </p:nvSpPr>
          <p:spPr>
            <a:xfrm>
              <a:off x="3878" y="2257"/>
              <a:ext cx="384" cy="269"/>
            </a:xfrm>
            <a:prstGeom prst="rect">
              <a:avLst/>
            </a:prstGeom>
            <a:noFill/>
            <a:ln w="22225">
              <a:noFill/>
            </a:ln>
          </p:spPr>
          <p:txBody>
            <a:bodyPr wrap="none" anchor="ctr" anchorCtr="0"/>
            <a:p>
              <a:pPr algn="ctr">
                <a:buClrTx/>
                <a:buFont typeface="Wingdings" panose="05000000000000000000" pitchFamily="2" charset="2"/>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59404" name="Line 15"/>
            <p:cNvSpPr/>
            <p:nvPr/>
          </p:nvSpPr>
          <p:spPr>
            <a:xfrm flipH="1">
              <a:off x="3494" y="2526"/>
              <a:ext cx="576" cy="224"/>
            </a:xfrm>
            <a:prstGeom prst="line">
              <a:avLst/>
            </a:prstGeom>
            <a:ln w="22225" cap="sq" cmpd="sng">
              <a:solidFill>
                <a:schemeClr val="tx1"/>
              </a:solidFill>
              <a:prstDash val="solid"/>
              <a:round/>
              <a:headEnd type="none" w="sm" len="sm"/>
              <a:tailEnd type="none" w="sm" len="sm"/>
            </a:ln>
          </p:spPr>
        </p:sp>
        <p:sp>
          <p:nvSpPr>
            <p:cNvPr id="59405" name="Line 16"/>
            <p:cNvSpPr/>
            <p:nvPr/>
          </p:nvSpPr>
          <p:spPr>
            <a:xfrm>
              <a:off x="4070" y="2526"/>
              <a:ext cx="0" cy="224"/>
            </a:xfrm>
            <a:prstGeom prst="line">
              <a:avLst/>
            </a:prstGeom>
            <a:ln w="22225" cap="sq" cmpd="sng">
              <a:solidFill>
                <a:schemeClr val="tx1"/>
              </a:solidFill>
              <a:prstDash val="solid"/>
              <a:round/>
              <a:headEnd type="none" w="sm" len="sm"/>
              <a:tailEnd type="none" w="sm" len="sm"/>
            </a:ln>
          </p:spPr>
        </p:sp>
        <p:sp>
          <p:nvSpPr>
            <p:cNvPr id="59406" name="Line 17"/>
            <p:cNvSpPr/>
            <p:nvPr/>
          </p:nvSpPr>
          <p:spPr>
            <a:xfrm>
              <a:off x="4070" y="2526"/>
              <a:ext cx="672" cy="224"/>
            </a:xfrm>
            <a:prstGeom prst="line">
              <a:avLst/>
            </a:prstGeom>
            <a:ln w="22225" cap="sq" cmpd="sng">
              <a:solidFill>
                <a:schemeClr val="tx1"/>
              </a:solidFill>
              <a:prstDash val="solid"/>
              <a:round/>
              <a:headEnd type="none" w="sm" len="sm"/>
              <a:tailEnd type="none" w="sm" len="sm"/>
            </a:ln>
          </p:spPr>
        </p:sp>
        <p:sp>
          <p:nvSpPr>
            <p:cNvPr id="59407" name="Line 21"/>
            <p:cNvSpPr/>
            <p:nvPr/>
          </p:nvSpPr>
          <p:spPr>
            <a:xfrm flipH="1">
              <a:off x="4215" y="3057"/>
              <a:ext cx="528" cy="224"/>
            </a:xfrm>
            <a:prstGeom prst="line">
              <a:avLst/>
            </a:prstGeom>
            <a:ln w="22225" cap="sq" cmpd="sng">
              <a:solidFill>
                <a:schemeClr val="tx1"/>
              </a:solidFill>
              <a:prstDash val="solid"/>
              <a:round/>
              <a:headEnd type="none" w="sm" len="sm"/>
              <a:tailEnd type="none" w="sm" len="sm"/>
            </a:ln>
          </p:spPr>
        </p:sp>
        <p:sp>
          <p:nvSpPr>
            <p:cNvPr id="59408" name="Line 22"/>
            <p:cNvSpPr/>
            <p:nvPr/>
          </p:nvSpPr>
          <p:spPr>
            <a:xfrm>
              <a:off x="4743" y="3057"/>
              <a:ext cx="0" cy="224"/>
            </a:xfrm>
            <a:prstGeom prst="line">
              <a:avLst/>
            </a:prstGeom>
            <a:ln w="22225" cap="sq" cmpd="sng">
              <a:solidFill>
                <a:schemeClr val="tx1"/>
              </a:solidFill>
              <a:prstDash val="solid"/>
              <a:round/>
              <a:headEnd type="none" w="sm" len="sm"/>
              <a:tailEnd type="none" w="sm" len="sm"/>
            </a:ln>
          </p:spPr>
        </p:sp>
        <p:sp>
          <p:nvSpPr>
            <p:cNvPr id="59409" name="Line 23"/>
            <p:cNvSpPr/>
            <p:nvPr/>
          </p:nvSpPr>
          <p:spPr>
            <a:xfrm>
              <a:off x="4743" y="3057"/>
              <a:ext cx="528" cy="224"/>
            </a:xfrm>
            <a:prstGeom prst="line">
              <a:avLst/>
            </a:prstGeom>
            <a:ln w="22225" cap="sq" cmpd="sng">
              <a:solidFill>
                <a:schemeClr val="tx1"/>
              </a:solidFill>
              <a:prstDash val="solid"/>
              <a:round/>
              <a:headEnd type="none" w="sm" len="sm"/>
              <a:tailEnd type="none" w="sm" len="sm"/>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5664"/>
                                        </p:tgtEl>
                                        <p:attrNameLst>
                                          <p:attrName>style.visibility</p:attrName>
                                        </p:attrNameLst>
                                      </p:cBhvr>
                                      <p:to>
                                        <p:strVal val="visible"/>
                                      </p:to>
                                    </p:set>
                                    <p:animEffect transition="in" filter="wipe(up)">
                                      <p:cBhvr>
                                        <p:cTn id="7" dur="500"/>
                                        <p:tgtEl>
                                          <p:spTgt spid="3256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5635">
                                            <p:txEl>
                                              <p:charRg st="0" end="1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5635">
                                            <p:txEl>
                                              <p:charRg st="16" end="2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5635">
                                            <p:txEl>
                                              <p:charRg st="26" end="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0418" name="Rectangle 2"/>
          <p:cNvSpPr>
            <a:spLocks noGrp="1"/>
          </p:cNvSpPr>
          <p:nvPr>
            <p:ph type="title"/>
          </p:nvPr>
        </p:nvSpPr>
        <p:spPr>
          <a:xfrm>
            <a:off x="457200" y="457200"/>
            <a:ext cx="8229600" cy="4556125"/>
          </a:xfrm>
          <a:ln/>
        </p:spPr>
        <p:txBody>
          <a:bodyPr vert="horz" wrap="square" lIns="91440" tIns="45720" rIns="91440" bIns="45720" anchor="ctr" anchorCtr="0"/>
          <a:p>
            <a:pPr eaLnBrk="1" hangingPunct="1"/>
            <a:r>
              <a:rPr lang="zh-CN" altLang="en-US" sz="3200">
                <a:ea typeface="宋体" panose="02010600030101010101" pitchFamily="2" charset="-122"/>
              </a:rPr>
              <a:t>考虑文法</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S→AS | b</a:t>
            </a:r>
            <a:br>
              <a:rPr lang="en-US" altLang="zh-CN" sz="3200">
                <a:ea typeface="宋体" panose="02010600030101010101" pitchFamily="2" charset="-122"/>
              </a:rPr>
            </a:br>
            <a:r>
              <a:rPr lang="en-US" altLang="zh-CN" sz="3200">
                <a:ea typeface="宋体" panose="02010600030101010101" pitchFamily="2" charset="-122"/>
              </a:rPr>
              <a:t>			A→SA | a</a:t>
            </a:r>
            <a:br>
              <a:rPr lang="en-US" altLang="zh-CN" sz="3200">
                <a:ea typeface="宋体" panose="02010600030101010101" pitchFamily="2" charset="-122"/>
              </a:rPr>
            </a:br>
            <a:r>
              <a:rPr lang="en-US" altLang="zh-CN" sz="3200">
                <a:ea typeface="宋体" panose="02010600030101010101" pitchFamily="2" charset="-122"/>
              </a:rPr>
              <a:t>(1) </a:t>
            </a:r>
            <a:r>
              <a:rPr lang="zh-CN" altLang="en-US" sz="3200">
                <a:ea typeface="宋体" panose="02010600030101010101" pitchFamily="2" charset="-122"/>
              </a:rPr>
              <a:t>列出这个文法的所有</a:t>
            </a:r>
            <a:r>
              <a:rPr lang="en-US" altLang="zh-CN" sz="3200">
                <a:ea typeface="宋体" panose="02010600030101010101" pitchFamily="2" charset="-122"/>
              </a:rPr>
              <a:t>LR(0)</a:t>
            </a:r>
            <a:r>
              <a:rPr lang="zh-CN" altLang="en-US" sz="3200">
                <a:ea typeface="宋体" panose="02010600030101010101" pitchFamily="2" charset="-122"/>
              </a:rPr>
              <a:t>项目。</a:t>
            </a:r>
            <a:br>
              <a:rPr lang="zh-CN" altLang="en-US" sz="3200">
                <a:ea typeface="宋体" panose="02010600030101010101" pitchFamily="2" charset="-122"/>
              </a:rPr>
            </a:br>
            <a:r>
              <a:rPr lang="en-US" altLang="zh-CN" sz="3200">
                <a:ea typeface="宋体" panose="02010600030101010101" pitchFamily="2" charset="-122"/>
              </a:rPr>
              <a:t>(2) </a:t>
            </a:r>
            <a:r>
              <a:rPr lang="zh-CN" altLang="en-US" sz="3200">
                <a:ea typeface="宋体" panose="02010600030101010101" pitchFamily="2" charset="-122"/>
              </a:rPr>
              <a:t>构造这个文法的</a:t>
            </a:r>
            <a:r>
              <a:rPr lang="en-US" altLang="zh-CN" sz="3200">
                <a:ea typeface="宋体" panose="02010600030101010101" pitchFamily="2" charset="-122"/>
              </a:rPr>
              <a:t>LR(0)</a:t>
            </a:r>
            <a:r>
              <a:rPr lang="zh-CN" altLang="en-US" sz="3200">
                <a:ea typeface="宋体" panose="02010600030101010101" pitchFamily="2" charset="-122"/>
              </a:rPr>
              <a:t>项目集规范族及识别活前缀的</a:t>
            </a:r>
            <a:r>
              <a:rPr lang="en-US" altLang="zh-CN" sz="3200">
                <a:ea typeface="宋体" panose="02010600030101010101" pitchFamily="2" charset="-122"/>
              </a:rPr>
              <a:t>DFA</a:t>
            </a:r>
            <a:r>
              <a:rPr lang="zh-CN" altLang="en-US" sz="3200">
                <a:ea typeface="宋体" panose="02010600030101010101" pitchFamily="2" charset="-122"/>
              </a:rPr>
              <a:t>。</a:t>
            </a:r>
            <a:br>
              <a:rPr lang="zh-CN" altLang="en-US" sz="3200">
                <a:ea typeface="宋体" panose="02010600030101010101" pitchFamily="2" charset="-122"/>
              </a:rPr>
            </a:br>
            <a:r>
              <a:rPr lang="en-US" altLang="zh-CN" sz="3200">
                <a:ea typeface="宋体" panose="02010600030101010101" pitchFamily="2" charset="-122"/>
              </a:rPr>
              <a:t>(3) </a:t>
            </a:r>
            <a:r>
              <a:rPr lang="zh-CN" altLang="en-US" sz="3200">
                <a:ea typeface="宋体" panose="02010600030101010101" pitchFamily="2" charset="-122"/>
              </a:rPr>
              <a:t>这个文法是</a:t>
            </a:r>
            <a:r>
              <a:rPr lang="en-US" altLang="zh-CN" sz="3200">
                <a:ea typeface="宋体" panose="02010600030101010101" pitchFamily="2" charset="-122"/>
              </a:rPr>
              <a:t>SLR</a:t>
            </a:r>
            <a:r>
              <a:rPr lang="zh-CN" altLang="en-US" sz="3200">
                <a:ea typeface="宋体" panose="02010600030101010101" pitchFamily="2" charset="-122"/>
              </a:rPr>
              <a:t>的吗？若是，构造出它的</a:t>
            </a:r>
            <a:r>
              <a:rPr lang="en-US" altLang="zh-CN" sz="3200">
                <a:ea typeface="宋体" panose="02010600030101010101" pitchFamily="2" charset="-122"/>
              </a:rPr>
              <a:t>SLR</a:t>
            </a:r>
            <a:r>
              <a:rPr lang="zh-CN" altLang="en-US" sz="3200">
                <a:ea typeface="宋体" panose="02010600030101010101" pitchFamily="2" charset="-122"/>
              </a:rPr>
              <a:t>分析表。</a:t>
            </a:r>
            <a:endParaRPr lang="en-GB" altLang="zh-CN" sz="320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1442" name="Rectangle 4"/>
          <p:cNvSpPr>
            <a:spLocks noGrp="1"/>
          </p:cNvSpPr>
          <p:nvPr>
            <p:ph type="title"/>
          </p:nvPr>
        </p:nvSpPr>
        <p:spPr>
          <a:xfrm>
            <a:off x="457200" y="457200"/>
            <a:ext cx="8229600" cy="1963738"/>
          </a:xfrm>
          <a:ln/>
        </p:spPr>
        <p:txBody>
          <a:bodyPr vert="horz" wrap="square" lIns="91440" tIns="45720" rIns="91440" bIns="45720" anchor="ctr" anchorCtr="0"/>
          <a:p>
            <a:pPr eaLnBrk="1" hangingPunct="1"/>
            <a:r>
              <a:rPr lang="zh-CN" altLang="en-US" sz="3200">
                <a:ea typeface="宋体" panose="02010600030101010101" pitchFamily="2" charset="-122"/>
              </a:rPr>
              <a:t>考虑文法</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S→AS | b</a:t>
            </a:r>
            <a:br>
              <a:rPr lang="en-US" altLang="zh-CN" sz="3200">
                <a:ea typeface="宋体" panose="02010600030101010101" pitchFamily="2" charset="-122"/>
              </a:rPr>
            </a:br>
            <a:r>
              <a:rPr lang="en-US" altLang="zh-CN" sz="3200">
                <a:ea typeface="宋体" panose="02010600030101010101" pitchFamily="2" charset="-122"/>
              </a:rPr>
              <a:t>			A→SA | a</a:t>
            </a:r>
            <a:br>
              <a:rPr lang="en-US" altLang="zh-CN" sz="3200">
                <a:ea typeface="宋体" panose="02010600030101010101" pitchFamily="2" charset="-122"/>
              </a:rPr>
            </a:br>
            <a:r>
              <a:rPr lang="en-US" altLang="zh-CN" sz="3200">
                <a:ea typeface="宋体" panose="02010600030101010101" pitchFamily="2" charset="-122"/>
              </a:rPr>
              <a:t>(1) </a:t>
            </a:r>
            <a:r>
              <a:rPr lang="zh-CN" altLang="en-US" sz="3200">
                <a:ea typeface="宋体" panose="02010600030101010101" pitchFamily="2" charset="-122"/>
              </a:rPr>
              <a:t>列出这个文法的所有</a:t>
            </a:r>
            <a:r>
              <a:rPr lang="en-US" altLang="zh-CN" sz="3200">
                <a:ea typeface="宋体" panose="02010600030101010101" pitchFamily="2" charset="-122"/>
              </a:rPr>
              <a:t>LR</a:t>
            </a:r>
            <a:r>
              <a:rPr lang="zh-CN" altLang="en-US" sz="3200">
                <a:ea typeface="宋体" panose="02010600030101010101" pitchFamily="2" charset="-122"/>
              </a:rPr>
              <a:t>（</a:t>
            </a:r>
            <a:r>
              <a:rPr lang="en-US" altLang="zh-CN" sz="3200">
                <a:ea typeface="宋体" panose="02010600030101010101" pitchFamily="2" charset="-122"/>
              </a:rPr>
              <a:t>0</a:t>
            </a:r>
            <a:r>
              <a:rPr lang="zh-CN" altLang="en-US" sz="3200">
                <a:ea typeface="宋体" panose="02010600030101010101" pitchFamily="2" charset="-122"/>
              </a:rPr>
              <a:t>）项目。</a:t>
            </a:r>
            <a:endParaRPr lang="en-GB" altLang="zh-CN" sz="3200">
              <a:ea typeface="宋体" panose="02010600030101010101" pitchFamily="2" charset="-122"/>
            </a:endParaRPr>
          </a:p>
        </p:txBody>
      </p:sp>
      <p:sp>
        <p:nvSpPr>
          <p:cNvPr id="343045" name="Rectangle 5"/>
          <p:cNvSpPr>
            <a:spLocks noGrp="1"/>
          </p:cNvSpPr>
          <p:nvPr>
            <p:ph idx="1"/>
          </p:nvPr>
        </p:nvSpPr>
        <p:spPr>
          <a:xfrm>
            <a:off x="611188" y="2636838"/>
            <a:ext cx="8229600" cy="3886200"/>
          </a:xfrm>
          <a:ln/>
        </p:spPr>
        <p:txBody>
          <a:bodyPr vert="horz" wrap="square" lIns="91440" tIns="45720" rIns="91440" bIns="45720" anchor="t" anchorCtr="0"/>
          <a:p>
            <a:pPr eaLnBrk="1" hangingPunct="1"/>
            <a:r>
              <a:rPr lang="zh-CN" altLang="en-US" sz="2800">
                <a:ea typeface="宋体" panose="02010600030101010101" pitchFamily="2" charset="-122"/>
              </a:rPr>
              <a:t>对文法进行拓广</a:t>
            </a:r>
            <a:r>
              <a:rPr lang="en-US" altLang="zh-CN" sz="2800">
                <a:ea typeface="宋体" panose="02010600030101010101" pitchFamily="2" charset="-122"/>
              </a:rPr>
              <a:t>: S’→ S </a:t>
            </a:r>
            <a:endParaRPr lang="en-US" altLang="zh-CN" sz="2800">
              <a:ea typeface="宋体" panose="02010600030101010101" pitchFamily="2" charset="-122"/>
            </a:endParaRPr>
          </a:p>
          <a:p>
            <a:pPr eaLnBrk="1" hangingPunct="1"/>
            <a:r>
              <a:rPr lang="en-US" altLang="zh-CN" sz="2800">
                <a:ea typeface="宋体" panose="02010600030101010101" pitchFamily="2" charset="-122"/>
              </a:rPr>
              <a:t>LR</a:t>
            </a:r>
            <a:r>
              <a:rPr lang="zh-CN" altLang="en-US" sz="2800">
                <a:ea typeface="宋体" panose="02010600030101010101" pitchFamily="2" charset="-122"/>
              </a:rPr>
              <a:t>（</a:t>
            </a:r>
            <a:r>
              <a:rPr lang="en-US" altLang="zh-CN" sz="2800">
                <a:ea typeface="宋体" panose="02010600030101010101" pitchFamily="2" charset="-122"/>
              </a:rPr>
              <a:t>0</a:t>
            </a:r>
            <a:r>
              <a:rPr lang="zh-CN" altLang="en-US" sz="2800">
                <a:ea typeface="宋体" panose="02010600030101010101" pitchFamily="2" charset="-122"/>
              </a:rPr>
              <a:t>）项目</a:t>
            </a:r>
            <a:r>
              <a:rPr lang="en-US" altLang="zh-CN" sz="2800">
                <a:ea typeface="宋体" panose="02010600030101010101" pitchFamily="2" charset="-122"/>
              </a:rPr>
              <a:t>:</a:t>
            </a:r>
            <a:endParaRPr lang="en-US" altLang="zh-CN" sz="2800">
              <a:ea typeface="宋体" panose="02010600030101010101" pitchFamily="2" charset="-122"/>
            </a:endParaRPr>
          </a:p>
          <a:p>
            <a:pPr eaLnBrk="1" hangingPunct="1">
              <a:buNone/>
            </a:pPr>
            <a:r>
              <a:rPr lang="en-US" altLang="zh-CN" sz="2800">
                <a:ea typeface="宋体" panose="02010600030101010101" pitchFamily="2" charset="-122"/>
              </a:rPr>
              <a:t>0.  S’→ .S         1.  S’→ S.           2.  S → .AS</a:t>
            </a:r>
            <a:endParaRPr lang="en-US" altLang="zh-CN" sz="2800">
              <a:ea typeface="宋体" panose="02010600030101010101" pitchFamily="2" charset="-122"/>
            </a:endParaRPr>
          </a:p>
          <a:p>
            <a:pPr eaLnBrk="1" hangingPunct="1">
              <a:buNone/>
            </a:pPr>
            <a:r>
              <a:rPr lang="en-US" altLang="zh-CN" sz="2800">
                <a:ea typeface="宋体" panose="02010600030101010101" pitchFamily="2" charset="-122"/>
              </a:rPr>
              <a:t>3.  S → A.S         4.  S → AS.           5.  S → .b</a:t>
            </a:r>
            <a:endParaRPr lang="en-US" altLang="zh-CN" sz="2800">
              <a:ea typeface="宋体" panose="02010600030101010101" pitchFamily="2" charset="-122"/>
            </a:endParaRPr>
          </a:p>
          <a:p>
            <a:pPr eaLnBrk="1" hangingPunct="1">
              <a:buNone/>
            </a:pPr>
            <a:r>
              <a:rPr lang="en-US" altLang="zh-CN" sz="2800">
                <a:ea typeface="宋体" panose="02010600030101010101" pitchFamily="2" charset="-122"/>
              </a:rPr>
              <a:t>6.  S → b.            7.  A→ .SA            8.  A → S.A</a:t>
            </a:r>
            <a:endParaRPr lang="en-US" altLang="zh-CN" sz="2800">
              <a:ea typeface="宋体" panose="02010600030101010101" pitchFamily="2" charset="-122"/>
            </a:endParaRPr>
          </a:p>
          <a:p>
            <a:pPr eaLnBrk="1" hangingPunct="1">
              <a:buNone/>
            </a:pPr>
            <a:r>
              <a:rPr lang="en-US" altLang="zh-CN" sz="2800">
                <a:ea typeface="宋体" panose="02010600030101010101" pitchFamily="2" charset="-122"/>
              </a:rPr>
              <a:t>9.  A→ SA.          10.  A → .a            11.  A→ a.</a:t>
            </a:r>
            <a:endParaRPr lang="en-GB" altLang="zh-CN"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045">
                                            <p:txEl>
                                              <p:charRg st="0"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3045">
                                            <p:txEl>
                                              <p:charRg st="16" end="2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3045">
                                            <p:txEl>
                                              <p:charRg st="25" end="7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3045">
                                            <p:txEl>
                                              <p:charRg st="77" end="13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3045">
                                            <p:txEl>
                                              <p:charRg st="130" end="18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3045">
                                            <p:txEl>
                                              <p:charRg st="186" end="24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2466" name="Rectangle 2"/>
          <p:cNvSpPr>
            <a:spLocks noGrp="1"/>
          </p:cNvSpPr>
          <p:nvPr>
            <p:ph type="title"/>
          </p:nvPr>
        </p:nvSpPr>
        <p:spPr>
          <a:xfrm>
            <a:off x="457200" y="539750"/>
            <a:ext cx="8229600" cy="3116263"/>
          </a:xfrm>
          <a:ln/>
        </p:spPr>
        <p:txBody>
          <a:bodyPr vert="horz" wrap="square" lIns="91440" tIns="45720" rIns="91440" bIns="45720" anchor="ctr" anchorCtr="0"/>
          <a:p>
            <a:pPr eaLnBrk="1" hangingPunct="1"/>
            <a:r>
              <a:rPr lang="zh-CN" altLang="en-US" sz="3200">
                <a:ea typeface="宋体" panose="02010600030101010101" pitchFamily="2" charset="-122"/>
              </a:rPr>
              <a:t>考虑文法</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S→AS | b</a:t>
            </a:r>
            <a:br>
              <a:rPr lang="en-US" altLang="zh-CN" sz="3200">
                <a:ea typeface="宋体" panose="02010600030101010101" pitchFamily="2" charset="-122"/>
              </a:rPr>
            </a:br>
            <a:r>
              <a:rPr lang="en-US" altLang="zh-CN" sz="3200">
                <a:ea typeface="宋体" panose="02010600030101010101" pitchFamily="2" charset="-122"/>
              </a:rPr>
              <a:t>			A→SA | a</a:t>
            </a:r>
            <a:br>
              <a:rPr lang="en-US" altLang="zh-CN" sz="3200">
                <a:ea typeface="宋体" panose="02010600030101010101" pitchFamily="2" charset="-122"/>
              </a:rPr>
            </a:br>
            <a:r>
              <a:rPr lang="en-US" altLang="zh-CN" sz="3200">
                <a:ea typeface="宋体" panose="02010600030101010101" pitchFamily="2" charset="-122"/>
              </a:rPr>
              <a:t>(1) </a:t>
            </a:r>
            <a:r>
              <a:rPr lang="zh-CN" altLang="en-US" sz="3200">
                <a:ea typeface="宋体" panose="02010600030101010101" pitchFamily="2" charset="-122"/>
              </a:rPr>
              <a:t>列出这个文法的所有</a:t>
            </a:r>
            <a:r>
              <a:rPr lang="en-US" altLang="zh-CN" sz="3200">
                <a:ea typeface="宋体" panose="02010600030101010101" pitchFamily="2" charset="-122"/>
              </a:rPr>
              <a:t>LR</a:t>
            </a:r>
            <a:r>
              <a:rPr lang="zh-CN" altLang="en-US" sz="3200">
                <a:ea typeface="宋体" panose="02010600030101010101" pitchFamily="2" charset="-122"/>
              </a:rPr>
              <a:t>（</a:t>
            </a:r>
            <a:r>
              <a:rPr lang="en-US" altLang="zh-CN" sz="3200">
                <a:ea typeface="宋体" panose="02010600030101010101" pitchFamily="2" charset="-122"/>
              </a:rPr>
              <a:t>0</a:t>
            </a:r>
            <a:r>
              <a:rPr lang="zh-CN" altLang="en-US" sz="3200">
                <a:ea typeface="宋体" panose="02010600030101010101" pitchFamily="2" charset="-122"/>
              </a:rPr>
              <a:t>）项目。</a:t>
            </a:r>
            <a:br>
              <a:rPr lang="zh-CN" altLang="en-US" sz="3200">
                <a:ea typeface="宋体" panose="02010600030101010101" pitchFamily="2" charset="-122"/>
              </a:rPr>
            </a:br>
            <a:r>
              <a:rPr lang="en-US" altLang="zh-CN" sz="3200">
                <a:ea typeface="宋体" panose="02010600030101010101" pitchFamily="2" charset="-122"/>
              </a:rPr>
              <a:t>(2) </a:t>
            </a:r>
            <a:r>
              <a:rPr lang="zh-CN" altLang="en-US" sz="3200">
                <a:ea typeface="宋体" panose="02010600030101010101" pitchFamily="2" charset="-122"/>
              </a:rPr>
              <a:t>构造这个文法的</a:t>
            </a:r>
            <a:r>
              <a:rPr lang="en-US" altLang="zh-CN" sz="3200">
                <a:ea typeface="宋体" panose="02010600030101010101" pitchFamily="2" charset="-122"/>
              </a:rPr>
              <a:t>LR</a:t>
            </a:r>
            <a:r>
              <a:rPr lang="zh-CN" altLang="en-US" sz="3200">
                <a:ea typeface="宋体" panose="02010600030101010101" pitchFamily="2" charset="-122"/>
              </a:rPr>
              <a:t>（</a:t>
            </a:r>
            <a:r>
              <a:rPr lang="en-US" altLang="zh-CN" sz="3200">
                <a:ea typeface="宋体" panose="02010600030101010101" pitchFamily="2" charset="-122"/>
              </a:rPr>
              <a:t>0</a:t>
            </a:r>
            <a:r>
              <a:rPr lang="zh-CN" altLang="en-US" sz="3200">
                <a:ea typeface="宋体" panose="02010600030101010101" pitchFamily="2" charset="-122"/>
              </a:rPr>
              <a:t>）项目集规范族及识别活前缀的</a:t>
            </a:r>
            <a:r>
              <a:rPr lang="en-US" altLang="zh-CN" sz="3200">
                <a:ea typeface="宋体" panose="02010600030101010101" pitchFamily="2" charset="-122"/>
              </a:rPr>
              <a:t>DFA</a:t>
            </a:r>
            <a:r>
              <a:rPr lang="zh-CN" altLang="en-US" sz="3200">
                <a:ea typeface="宋体" panose="02010600030101010101" pitchFamily="2" charset="-122"/>
              </a:rPr>
              <a:t>。</a:t>
            </a:r>
            <a:endParaRPr lang="en-GB" altLang="zh-CN" sz="320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242" name="Rectangle 2"/>
          <p:cNvSpPr>
            <a:spLocks noGrp="1"/>
          </p:cNvSpPr>
          <p:nvPr>
            <p:ph type="title"/>
          </p:nvPr>
        </p:nvSpPr>
        <p:spPr>
          <a:xfrm>
            <a:off x="468313" y="473075"/>
            <a:ext cx="8229600" cy="1371600"/>
          </a:xfrm>
          <a:ln/>
        </p:spPr>
        <p:txBody>
          <a:bodyPr vert="horz" wrap="square" lIns="91440" tIns="45720" rIns="91440" bIns="45720" anchor="ctr" anchorCtr="0"/>
          <a:p>
            <a:pPr eaLnBrk="1" hangingPunct="1"/>
            <a:r>
              <a:rPr lang="zh-CN" altLang="en-US">
                <a:ea typeface="宋体" panose="02010600030101010101" pitchFamily="2" charset="-122"/>
              </a:rPr>
              <a:t>上下文无关文法</a:t>
            </a:r>
            <a:endParaRPr lang="zh-CN" altLang="en-US">
              <a:ea typeface="宋体" panose="02010600030101010101" pitchFamily="2" charset="-122"/>
            </a:endParaRPr>
          </a:p>
        </p:txBody>
      </p:sp>
      <p:sp>
        <p:nvSpPr>
          <p:cNvPr id="10243" name="Rectangle 3"/>
          <p:cNvSpPr>
            <a:spLocks noGrp="1"/>
          </p:cNvSpPr>
          <p:nvPr>
            <p:ph idx="1"/>
          </p:nvPr>
        </p:nvSpPr>
        <p:spPr>
          <a:xfrm>
            <a:off x="468313" y="1916113"/>
            <a:ext cx="8351837" cy="4105275"/>
          </a:xfrm>
          <a:ln/>
        </p:spPr>
        <p:txBody>
          <a:bodyPr vert="horz" wrap="square" lIns="91440" tIns="45720" rIns="91440" bIns="45720" anchor="t" anchorCtr="0"/>
          <a:p>
            <a:pPr eaLnBrk="1" hangingPunct="1">
              <a:lnSpc>
                <a:spcPct val="90000"/>
              </a:lnSpc>
            </a:pPr>
            <a:r>
              <a:rPr lang="zh-CN" altLang="en-US">
                <a:ea typeface="宋体" panose="02010600030101010101" pitchFamily="2" charset="-122"/>
              </a:rPr>
              <a:t>一个上下文无关文法</a:t>
            </a:r>
            <a:r>
              <a:rPr lang="en-US" altLang="zh-CN">
                <a:ea typeface="宋体" panose="02010600030101010101" pitchFamily="2" charset="-122"/>
              </a:rPr>
              <a:t>G</a:t>
            </a:r>
            <a:r>
              <a:rPr lang="zh-CN" altLang="en-US">
                <a:ea typeface="宋体" panose="02010600030101010101" pitchFamily="2" charset="-122"/>
              </a:rPr>
              <a:t>是一个四元式</a:t>
            </a:r>
            <a:endParaRPr lang="zh-CN" altLang="en-US">
              <a:ea typeface="宋体" panose="02010600030101010101" pitchFamily="2" charset="-122"/>
            </a:endParaRPr>
          </a:p>
          <a:p>
            <a:pPr eaLnBrk="1" hangingPunct="1">
              <a:lnSpc>
                <a:spcPct val="90000"/>
              </a:lnSpc>
              <a:buNone/>
            </a:pPr>
            <a:r>
              <a:rPr lang="zh-CN" altLang="en-US">
                <a:ea typeface="宋体" panose="02010600030101010101" pitchFamily="2" charset="-122"/>
              </a:rPr>
              <a:t>         </a:t>
            </a:r>
            <a:r>
              <a:rPr lang="en-US" altLang="zh-CN">
                <a:ea typeface="宋体" panose="02010600030101010101" pitchFamily="2" charset="-122"/>
              </a:rPr>
              <a:t>G=(V</a:t>
            </a:r>
            <a:r>
              <a:rPr lang="en-US" altLang="zh-CN" baseline="-25000">
                <a:ea typeface="宋体" panose="02010600030101010101" pitchFamily="2" charset="-122"/>
              </a:rPr>
              <a:t>T</a:t>
            </a:r>
            <a:r>
              <a:rPr lang="zh-CN" altLang="en-US">
                <a:ea typeface="宋体" panose="02010600030101010101" pitchFamily="2" charset="-122"/>
              </a:rPr>
              <a:t>，</a:t>
            </a:r>
            <a:r>
              <a:rPr lang="en-US" altLang="zh-CN">
                <a:ea typeface="宋体" panose="02010600030101010101" pitchFamily="2" charset="-122"/>
              </a:rPr>
              <a:t>V</a:t>
            </a:r>
            <a:r>
              <a:rPr lang="en-US" altLang="zh-CN" baseline="-25000">
                <a:ea typeface="宋体" panose="02010600030101010101" pitchFamily="2" charset="-122"/>
              </a:rPr>
              <a:t>N</a:t>
            </a:r>
            <a:r>
              <a:rPr lang="zh-CN" altLang="en-US">
                <a:ea typeface="宋体" panose="02010600030101010101" pitchFamily="2" charset="-122"/>
              </a:rPr>
              <a:t>，</a:t>
            </a:r>
            <a:r>
              <a:rPr lang="en-US" altLang="zh-CN">
                <a:ea typeface="宋体" panose="02010600030101010101" pitchFamily="2" charset="-122"/>
              </a:rPr>
              <a:t>S</a:t>
            </a:r>
            <a:r>
              <a:rPr lang="zh-CN" altLang="en-US">
                <a:ea typeface="宋体" panose="02010600030101010101" pitchFamily="2" charset="-122"/>
              </a:rPr>
              <a:t>，</a:t>
            </a:r>
            <a:r>
              <a:rPr lang="en-US" altLang="zh-CN">
                <a:ea typeface="宋体" panose="02010600030101010101" pitchFamily="2" charset="-122"/>
              </a:rPr>
              <a:t>P)</a:t>
            </a:r>
            <a:r>
              <a:rPr lang="zh-CN" altLang="en-US">
                <a:ea typeface="宋体" panose="02010600030101010101" pitchFamily="2" charset="-122"/>
              </a:rPr>
              <a:t>，其中</a:t>
            </a:r>
            <a:endParaRPr lang="zh-CN" altLang="en-US">
              <a:ea typeface="宋体" panose="02010600030101010101" pitchFamily="2" charset="-122"/>
            </a:endParaRPr>
          </a:p>
          <a:p>
            <a:pPr lvl="1" eaLnBrk="1" hangingPunct="1">
              <a:lnSpc>
                <a:spcPct val="90000"/>
              </a:lnSpc>
            </a:pPr>
            <a:r>
              <a:rPr lang="en-US" altLang="zh-CN">
                <a:ea typeface="宋体" panose="02010600030101010101" pitchFamily="2" charset="-122"/>
              </a:rPr>
              <a:t>V</a:t>
            </a:r>
            <a:r>
              <a:rPr lang="en-US" altLang="zh-CN" baseline="-25000">
                <a:ea typeface="宋体" panose="02010600030101010101" pitchFamily="2" charset="-122"/>
              </a:rPr>
              <a:t>T</a:t>
            </a:r>
            <a:r>
              <a:rPr lang="zh-CN" altLang="en-US">
                <a:ea typeface="宋体" panose="02010600030101010101" pitchFamily="2" charset="-122"/>
              </a:rPr>
              <a:t>：</a:t>
            </a:r>
            <a:r>
              <a:rPr lang="zh-CN" altLang="en-US">
                <a:solidFill>
                  <a:srgbClr val="CC0000"/>
                </a:solidFill>
                <a:ea typeface="宋体" panose="02010600030101010101" pitchFamily="2" charset="-122"/>
              </a:rPr>
              <a:t>终结符</a:t>
            </a:r>
            <a:r>
              <a:rPr lang="zh-CN" altLang="en-US">
                <a:ea typeface="宋体" panose="02010600030101010101" pitchFamily="2" charset="-122"/>
              </a:rPr>
              <a:t>集合</a:t>
            </a:r>
            <a:r>
              <a:rPr lang="en-US" altLang="zh-CN">
                <a:ea typeface="宋体" panose="02010600030101010101" pitchFamily="2" charset="-122"/>
              </a:rPr>
              <a:t>(</a:t>
            </a:r>
            <a:r>
              <a:rPr lang="zh-CN" altLang="en-US">
                <a:ea typeface="宋体" panose="02010600030101010101" pitchFamily="2" charset="-122"/>
              </a:rPr>
              <a:t>非空</a:t>
            </a:r>
            <a:r>
              <a:rPr lang="en-US" altLang="zh-CN">
                <a:ea typeface="宋体" panose="02010600030101010101" pitchFamily="2" charset="-122"/>
              </a:rPr>
              <a:t>)</a:t>
            </a:r>
            <a:endParaRPr lang="en-US" altLang="zh-CN">
              <a:ea typeface="宋体" panose="02010600030101010101" pitchFamily="2" charset="-122"/>
            </a:endParaRPr>
          </a:p>
          <a:p>
            <a:pPr lvl="1" eaLnBrk="1" hangingPunct="1">
              <a:lnSpc>
                <a:spcPct val="90000"/>
              </a:lnSpc>
            </a:pPr>
            <a:r>
              <a:rPr lang="en-US" altLang="zh-CN">
                <a:ea typeface="宋体" panose="02010600030101010101" pitchFamily="2" charset="-122"/>
              </a:rPr>
              <a:t>V</a:t>
            </a:r>
            <a:r>
              <a:rPr lang="en-US" altLang="zh-CN" baseline="-25000">
                <a:ea typeface="宋体" panose="02010600030101010101" pitchFamily="2" charset="-122"/>
              </a:rPr>
              <a:t>N</a:t>
            </a:r>
            <a:r>
              <a:rPr lang="zh-CN" altLang="en-US">
                <a:ea typeface="宋体" panose="02010600030101010101" pitchFamily="2" charset="-122"/>
              </a:rPr>
              <a:t>：</a:t>
            </a:r>
            <a:r>
              <a:rPr lang="zh-CN" altLang="en-US">
                <a:solidFill>
                  <a:srgbClr val="CC0000"/>
                </a:solidFill>
                <a:ea typeface="宋体" panose="02010600030101010101" pitchFamily="2" charset="-122"/>
              </a:rPr>
              <a:t>非终结符</a:t>
            </a:r>
            <a:r>
              <a:rPr lang="zh-CN" altLang="en-US">
                <a:ea typeface="宋体" panose="02010600030101010101" pitchFamily="2" charset="-122"/>
              </a:rPr>
              <a:t>集合</a:t>
            </a:r>
            <a:r>
              <a:rPr lang="en-US" altLang="zh-CN">
                <a:ea typeface="宋体" panose="02010600030101010101" pitchFamily="2" charset="-122"/>
              </a:rPr>
              <a:t>(</a:t>
            </a:r>
            <a:r>
              <a:rPr lang="zh-CN" altLang="en-US">
                <a:ea typeface="宋体" panose="02010600030101010101" pitchFamily="2" charset="-122"/>
              </a:rPr>
              <a:t>非空</a:t>
            </a:r>
            <a:r>
              <a:rPr lang="en-US" altLang="zh-CN">
                <a:ea typeface="宋体" panose="02010600030101010101" pitchFamily="2" charset="-122"/>
              </a:rPr>
              <a:t>)</a:t>
            </a:r>
            <a:r>
              <a:rPr lang="zh-CN" altLang="en-US">
                <a:ea typeface="宋体" panose="02010600030101010101" pitchFamily="2" charset="-122"/>
              </a:rPr>
              <a:t>，且</a:t>
            </a:r>
            <a:r>
              <a:rPr lang="en-US" altLang="zh-CN">
                <a:ea typeface="宋体" panose="02010600030101010101" pitchFamily="2" charset="-122"/>
              </a:rPr>
              <a:t>V</a:t>
            </a:r>
            <a:r>
              <a:rPr lang="en-US" altLang="zh-CN" baseline="-25000">
                <a:ea typeface="宋体" panose="02010600030101010101" pitchFamily="2" charset="-122"/>
              </a:rPr>
              <a:t>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V</a:t>
            </a:r>
            <a:r>
              <a:rPr lang="en-US" altLang="zh-CN" baseline="-25000">
                <a:ea typeface="宋体" panose="02010600030101010101" pitchFamily="2" charset="-122"/>
              </a:rPr>
              <a:t>N</a:t>
            </a:r>
            <a:r>
              <a:rPr lang="en-US" altLang="zh-CN">
                <a:ea typeface="宋体" panose="02010600030101010101" pitchFamily="2" charset="-122"/>
              </a:rPr>
              <a:t>=</a:t>
            </a:r>
            <a:r>
              <a:rPr lang="en-US" altLang="zh-CN">
                <a:ea typeface="宋体" panose="02010600030101010101" pitchFamily="2" charset="-122"/>
                <a:sym typeface="Symbol" panose="05050102010706020507" pitchFamily="18" charset="2"/>
              </a:rPr>
              <a:t></a:t>
            </a:r>
            <a:endParaRPr lang="en-US" altLang="zh-CN">
              <a:ea typeface="宋体" panose="02010600030101010101" pitchFamily="2" charset="-122"/>
            </a:endParaRPr>
          </a:p>
          <a:p>
            <a:pPr lvl="1" eaLnBrk="1" hangingPunct="1">
              <a:lnSpc>
                <a:spcPct val="90000"/>
              </a:lnSpc>
            </a:pPr>
            <a:r>
              <a:rPr lang="en-US" altLang="zh-CN">
                <a:ea typeface="宋体" panose="02010600030101010101" pitchFamily="2" charset="-122"/>
              </a:rPr>
              <a:t>S</a:t>
            </a:r>
            <a:r>
              <a:rPr lang="zh-CN" altLang="en-US">
                <a:ea typeface="宋体" panose="02010600030101010101" pitchFamily="2" charset="-122"/>
              </a:rPr>
              <a:t>：文法的</a:t>
            </a:r>
            <a:r>
              <a:rPr lang="zh-CN" altLang="en-US">
                <a:solidFill>
                  <a:srgbClr val="CC0000"/>
                </a:solidFill>
                <a:ea typeface="宋体" panose="02010600030101010101" pitchFamily="2" charset="-122"/>
              </a:rPr>
              <a:t>开始符号</a:t>
            </a:r>
            <a:r>
              <a:rPr lang="zh-CN" altLang="en-US">
                <a:ea typeface="宋体" panose="02010600030101010101" pitchFamily="2" charset="-122"/>
              </a:rPr>
              <a:t>，</a:t>
            </a:r>
            <a:r>
              <a:rPr lang="en-US" altLang="zh-CN">
                <a:ea typeface="宋体" panose="02010600030101010101" pitchFamily="2" charset="-122"/>
              </a:rPr>
              <a:t>S</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V</a:t>
            </a:r>
            <a:r>
              <a:rPr lang="en-US" altLang="zh-CN" baseline="-25000">
                <a:ea typeface="宋体" panose="02010600030101010101" pitchFamily="2" charset="-122"/>
              </a:rPr>
              <a:t>N</a:t>
            </a:r>
            <a:endParaRPr lang="en-US" altLang="zh-CN" baseline="-25000">
              <a:ea typeface="宋体" panose="02010600030101010101" pitchFamily="2" charset="-122"/>
            </a:endParaRPr>
          </a:p>
          <a:p>
            <a:pPr lvl="1" eaLnBrk="1" hangingPunct="1">
              <a:lnSpc>
                <a:spcPct val="90000"/>
              </a:lnSpc>
            </a:pPr>
            <a:r>
              <a:rPr lang="en-US" altLang="zh-CN">
                <a:ea typeface="宋体" panose="02010600030101010101" pitchFamily="2" charset="-122"/>
              </a:rPr>
              <a:t>P</a:t>
            </a:r>
            <a:r>
              <a:rPr lang="zh-CN" altLang="en-US">
                <a:ea typeface="宋体" panose="02010600030101010101" pitchFamily="2" charset="-122"/>
              </a:rPr>
              <a:t>：</a:t>
            </a:r>
            <a:r>
              <a:rPr lang="zh-CN" altLang="en-US">
                <a:solidFill>
                  <a:srgbClr val="CC0000"/>
                </a:solidFill>
                <a:ea typeface="宋体" panose="02010600030101010101" pitchFamily="2" charset="-122"/>
              </a:rPr>
              <a:t>产生式</a:t>
            </a:r>
            <a:r>
              <a:rPr lang="zh-CN" altLang="en-US">
                <a:ea typeface="宋体" panose="02010600030101010101" pitchFamily="2" charset="-122"/>
              </a:rPr>
              <a:t>集合</a:t>
            </a:r>
            <a:r>
              <a:rPr lang="en-US" altLang="zh-CN">
                <a:ea typeface="宋体" panose="02010600030101010101" pitchFamily="2" charset="-122"/>
              </a:rPr>
              <a:t>(</a:t>
            </a:r>
            <a:r>
              <a:rPr lang="zh-CN" altLang="en-US">
                <a:ea typeface="宋体" panose="02010600030101010101" pitchFamily="2" charset="-122"/>
              </a:rPr>
              <a:t>有限</a:t>
            </a:r>
            <a:r>
              <a:rPr lang="en-US" altLang="zh-CN">
                <a:ea typeface="宋体" panose="02010600030101010101" pitchFamily="2" charset="-122"/>
              </a:rPr>
              <a:t>)</a:t>
            </a:r>
            <a:r>
              <a:rPr lang="zh-CN" altLang="en-US">
                <a:ea typeface="宋体" panose="02010600030101010101" pitchFamily="2" charset="-122"/>
              </a:rPr>
              <a:t>，每个产生式形式为</a:t>
            </a:r>
            <a:endParaRPr lang="zh-CN" altLang="en-US">
              <a:ea typeface="宋体" panose="02010600030101010101" pitchFamily="2" charset="-122"/>
            </a:endParaRPr>
          </a:p>
          <a:p>
            <a:pPr lvl="2" eaLnBrk="1" hangingPunct="1">
              <a:lnSpc>
                <a:spcPct val="90000"/>
              </a:lnSpc>
            </a:pPr>
            <a:r>
              <a:rPr lang="en-US" altLang="zh-CN">
                <a:ea typeface="宋体" panose="02010600030101010101" pitchFamily="2" charset="-122"/>
              </a:rPr>
              <a:t>P</a:t>
            </a:r>
            <a:r>
              <a:rPr lang="en-US" altLang="zh-CN">
                <a:ea typeface="宋体" panose="02010600030101010101" pitchFamily="2" charset="-122"/>
                <a:sym typeface="Symbol" panose="05050102010706020507" pitchFamily="18" charset="2"/>
              </a:rPr>
              <a:t></a:t>
            </a:r>
            <a:r>
              <a:rPr lang="zh-CN" altLang="en-US">
                <a:ea typeface="宋体" panose="02010600030101010101" pitchFamily="2" charset="-122"/>
                <a:sym typeface="Symbol" panose="05050102010706020507" pitchFamily="18" charset="2"/>
              </a:rPr>
              <a:t>， </a:t>
            </a:r>
            <a:r>
              <a:rPr lang="en-US" altLang="zh-CN">
                <a:ea typeface="宋体" panose="02010600030101010101" pitchFamily="2" charset="-122"/>
              </a:rPr>
              <a:t>P</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V</a:t>
            </a:r>
            <a:r>
              <a:rPr lang="en-US" altLang="zh-CN" sz="2800" baseline="-25000">
                <a:ea typeface="宋体" panose="02010600030101010101" pitchFamily="2" charset="-122"/>
              </a:rPr>
              <a:t>N</a:t>
            </a:r>
            <a:r>
              <a:rPr lang="zh-CN" altLang="en-US">
                <a:ea typeface="宋体" panose="02010600030101010101" pitchFamily="2" charset="-122"/>
              </a:rPr>
              <a:t>， </a:t>
            </a:r>
            <a:r>
              <a:rPr lang="zh-CN" altLang="en-US">
                <a:ea typeface="宋体" panose="02010600030101010101" pitchFamily="2" charset="-122"/>
                <a:sym typeface="Symbol" panose="05050102010706020507" pitchFamily="18" charset="2"/>
              </a:rPr>
              <a:t> 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V</a:t>
            </a:r>
            <a:r>
              <a:rPr lang="en-US" altLang="zh-CN" sz="2800" baseline="-25000">
                <a:ea typeface="宋体" panose="02010600030101010101" pitchFamily="2" charset="-122"/>
              </a:rPr>
              <a:t>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V</a:t>
            </a:r>
            <a:r>
              <a:rPr lang="en-US" altLang="zh-CN" sz="2800" baseline="-25000">
                <a:ea typeface="宋体" panose="02010600030101010101" pitchFamily="2" charset="-122"/>
              </a:rPr>
              <a:t>N</a:t>
            </a:r>
            <a:r>
              <a:rPr lang="en-US" altLang="zh-CN">
                <a:ea typeface="宋体" panose="02010600030101010101" pitchFamily="2" charset="-122"/>
              </a:rPr>
              <a:t>)*</a:t>
            </a:r>
            <a:endParaRPr lang="en-US" altLang="zh-CN">
              <a:ea typeface="宋体" panose="02010600030101010101" pitchFamily="2" charset="-122"/>
            </a:endParaRPr>
          </a:p>
          <a:p>
            <a:pPr lvl="1" eaLnBrk="1" hangingPunct="1">
              <a:lnSpc>
                <a:spcPct val="90000"/>
              </a:lnSpc>
            </a:pPr>
            <a:r>
              <a:rPr lang="zh-CN" altLang="en-US">
                <a:ea typeface="宋体" panose="02010600030101010101" pitchFamily="2" charset="-122"/>
              </a:rPr>
              <a:t>开始符</a:t>
            </a:r>
            <a:r>
              <a:rPr lang="en-US" altLang="zh-CN">
                <a:ea typeface="宋体" panose="02010600030101010101" pitchFamily="2" charset="-122"/>
              </a:rPr>
              <a:t>S</a:t>
            </a:r>
            <a:r>
              <a:rPr lang="zh-CN" altLang="en-US">
                <a:ea typeface="宋体" panose="02010600030101010101" pitchFamily="2" charset="-122"/>
              </a:rPr>
              <a:t>至少必须在某个产生式的左部出现一次</a:t>
            </a:r>
            <a:endParaRPr lang="zh-CN" altLang="en-US">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3490" name="Rectangle 4"/>
          <p:cNvSpPr>
            <a:spLocks noGrp="1"/>
          </p:cNvSpPr>
          <p:nvPr>
            <p:ph type="title"/>
          </p:nvPr>
        </p:nvSpPr>
        <p:spPr>
          <a:ln/>
        </p:spPr>
        <p:txBody>
          <a:bodyPr vert="horz" wrap="square" lIns="91440" tIns="45720" rIns="91440" bIns="45720" anchor="ctr" anchorCtr="0"/>
          <a:p>
            <a:pPr eaLnBrk="1" hangingPunct="1"/>
            <a:r>
              <a:rPr lang="zh-CN" altLang="en-GB">
                <a:ea typeface="宋体" panose="02010600030101010101" pitchFamily="2" charset="-122"/>
              </a:rPr>
              <a:t>识别活前缀的</a:t>
            </a:r>
            <a:r>
              <a:rPr lang="en-GB" altLang="zh-CN">
                <a:ea typeface="宋体" panose="02010600030101010101" pitchFamily="2" charset="-122"/>
              </a:rPr>
              <a:t>DFA</a:t>
            </a:r>
            <a:endParaRPr lang="en-GB" altLang="zh-CN">
              <a:ea typeface="宋体" panose="02010600030101010101" pitchFamily="2" charset="-122"/>
            </a:endParaRPr>
          </a:p>
        </p:txBody>
      </p:sp>
      <p:grpSp>
        <p:nvGrpSpPr>
          <p:cNvPr id="2" name="Group 5"/>
          <p:cNvGrpSpPr/>
          <p:nvPr/>
        </p:nvGrpSpPr>
        <p:grpSpPr>
          <a:xfrm>
            <a:off x="-1908175" y="1700213"/>
            <a:ext cx="10055225" cy="5029200"/>
            <a:chOff x="-1454" y="885"/>
            <a:chExt cx="6334" cy="3023"/>
          </a:xfrm>
        </p:grpSpPr>
        <p:sp>
          <p:nvSpPr>
            <p:cNvPr id="63492" name="Rectangle 6"/>
            <p:cNvSpPr/>
            <p:nvPr/>
          </p:nvSpPr>
          <p:spPr>
            <a:xfrm>
              <a:off x="-1384" y="1396"/>
              <a:ext cx="5507"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S                             A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3" name="Rectangle 7"/>
            <p:cNvSpPr/>
            <p:nvPr/>
          </p:nvSpPr>
          <p:spPr>
            <a:xfrm>
              <a:off x="4793" y="1370"/>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4" name="Rectangle 8"/>
            <p:cNvSpPr/>
            <p:nvPr/>
          </p:nvSpPr>
          <p:spPr>
            <a:xfrm>
              <a:off x="-461" y="1581"/>
              <a:ext cx="1831"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S</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5" name="Rectangle 9"/>
            <p:cNvSpPr/>
            <p:nvPr/>
          </p:nvSpPr>
          <p:spPr>
            <a:xfrm>
              <a:off x="105" y="1759"/>
              <a:ext cx="768"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6" name="Rectangle 10"/>
            <p:cNvSpPr/>
            <p:nvPr/>
          </p:nvSpPr>
          <p:spPr>
            <a:xfrm>
              <a:off x="1753" y="1735"/>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7" name="Rectangle 11"/>
            <p:cNvSpPr/>
            <p:nvPr/>
          </p:nvSpPr>
          <p:spPr>
            <a:xfrm>
              <a:off x="1868" y="1759"/>
              <a:ext cx="2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8" name="Rectangle 12"/>
            <p:cNvSpPr/>
            <p:nvPr/>
          </p:nvSpPr>
          <p:spPr>
            <a:xfrm>
              <a:off x="2445" y="1735"/>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499" name="Rectangle 13"/>
            <p:cNvSpPr/>
            <p:nvPr/>
          </p:nvSpPr>
          <p:spPr>
            <a:xfrm>
              <a:off x="2557" y="1759"/>
              <a:ext cx="192"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0" name="Rectangle 14"/>
            <p:cNvSpPr/>
            <p:nvPr/>
          </p:nvSpPr>
          <p:spPr>
            <a:xfrm>
              <a:off x="2997" y="1735"/>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1" name="Rectangle 15"/>
            <p:cNvSpPr/>
            <p:nvPr/>
          </p:nvSpPr>
          <p:spPr>
            <a:xfrm>
              <a:off x="125" y="1939"/>
              <a:ext cx="960"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2" name="Rectangle 16"/>
            <p:cNvSpPr/>
            <p:nvPr/>
          </p:nvSpPr>
          <p:spPr>
            <a:xfrm>
              <a:off x="2171" y="1916"/>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3" name="Rectangle 17"/>
            <p:cNvSpPr/>
            <p:nvPr/>
          </p:nvSpPr>
          <p:spPr>
            <a:xfrm>
              <a:off x="1810" y="1939"/>
              <a:ext cx="1472"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4" name="Rectangle 18"/>
            <p:cNvSpPr/>
            <p:nvPr/>
          </p:nvSpPr>
          <p:spPr>
            <a:xfrm>
              <a:off x="105" y="2305"/>
              <a:ext cx="768"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5" name="Rectangle 19"/>
            <p:cNvSpPr/>
            <p:nvPr/>
          </p:nvSpPr>
          <p:spPr>
            <a:xfrm>
              <a:off x="1753" y="2283"/>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6" name="Rectangle 20"/>
            <p:cNvSpPr/>
            <p:nvPr/>
          </p:nvSpPr>
          <p:spPr>
            <a:xfrm>
              <a:off x="1862" y="2305"/>
              <a:ext cx="192"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7" name="Rectangle 21"/>
            <p:cNvSpPr/>
            <p:nvPr/>
          </p:nvSpPr>
          <p:spPr>
            <a:xfrm>
              <a:off x="2305" y="2283"/>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8" name="Rectangle 22"/>
            <p:cNvSpPr/>
            <p:nvPr/>
          </p:nvSpPr>
          <p:spPr>
            <a:xfrm>
              <a:off x="96" y="2485"/>
              <a:ext cx="672"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09" name="Rectangle 23"/>
            <p:cNvSpPr/>
            <p:nvPr/>
          </p:nvSpPr>
          <p:spPr>
            <a:xfrm>
              <a:off x="1542" y="2464"/>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0" name="Rectangle 24"/>
            <p:cNvSpPr/>
            <p:nvPr/>
          </p:nvSpPr>
          <p:spPr>
            <a:xfrm>
              <a:off x="-1454" y="2674"/>
              <a:ext cx="4995"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                         S</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1" name="Rectangle 25"/>
            <p:cNvSpPr/>
            <p:nvPr/>
          </p:nvSpPr>
          <p:spPr>
            <a:xfrm>
              <a:off x="144" y="2851"/>
              <a:ext cx="1152"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2" name="Rectangle 26"/>
            <p:cNvSpPr/>
            <p:nvPr/>
          </p:nvSpPr>
          <p:spPr>
            <a:xfrm>
              <a:off x="2592" y="2831"/>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3" name="Rectangle 27"/>
            <p:cNvSpPr/>
            <p:nvPr/>
          </p:nvSpPr>
          <p:spPr>
            <a:xfrm>
              <a:off x="150" y="3032"/>
              <a:ext cx="121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4" name="Rectangle 28"/>
            <p:cNvSpPr/>
            <p:nvPr/>
          </p:nvSpPr>
          <p:spPr>
            <a:xfrm>
              <a:off x="2729" y="3012"/>
              <a:ext cx="56"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i="1">
                  <a:solidFill>
                    <a:srgbClr val="000000"/>
                  </a:solidFill>
                  <a:latin typeface="Symbol" panose="05050102010706020507" pitchFamily="18" charset="2"/>
                  <a:ea typeface="宋体" panose="02010600030101010101" pitchFamily="2" charset="-122"/>
                </a:rPr>
                <a:t>e</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5" name="Rectangle 29"/>
            <p:cNvSpPr/>
            <p:nvPr/>
          </p:nvSpPr>
          <p:spPr>
            <a:xfrm>
              <a:off x="35" y="3220"/>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6" name="Rectangle 30"/>
            <p:cNvSpPr/>
            <p:nvPr/>
          </p:nvSpPr>
          <p:spPr>
            <a:xfrm>
              <a:off x="-1104" y="3401"/>
              <a:ext cx="3719"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Times New Roman" panose="02020603050405020304" pitchFamily="18" charset="0"/>
                  <a:ea typeface="宋体" panose="02010600030101010101" pitchFamily="2" charset="-122"/>
                </a:rPr>
                <a:t>                                                                                                                  b</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7" name="Oval 31"/>
            <p:cNvSpPr/>
            <p:nvPr/>
          </p:nvSpPr>
          <p:spPr>
            <a:xfrm>
              <a:off x="1040" y="2011"/>
              <a:ext cx="323" cy="289"/>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18" name="Rectangle 32"/>
            <p:cNvSpPr/>
            <p:nvPr/>
          </p:nvSpPr>
          <p:spPr>
            <a:xfrm>
              <a:off x="1199" y="2100"/>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0</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19" name="Freeform 33"/>
            <p:cNvSpPr/>
            <p:nvPr/>
          </p:nvSpPr>
          <p:spPr>
            <a:xfrm>
              <a:off x="640" y="2133"/>
              <a:ext cx="400" cy="139"/>
            </a:xfrm>
            <a:custGeom>
              <a:avLst/>
              <a:gdLst/>
              <a:ahLst/>
              <a:cxnLst>
                <a:cxn ang="0">
                  <a:pos x="301" y="0"/>
                </a:cxn>
                <a:cxn ang="0">
                  <a:pos x="301" y="33"/>
                </a:cxn>
                <a:cxn ang="0">
                  <a:pos x="0" y="33"/>
                </a:cxn>
                <a:cxn ang="0">
                  <a:pos x="0" y="103"/>
                </a:cxn>
                <a:cxn ang="0">
                  <a:pos x="301" y="103"/>
                </a:cxn>
                <a:cxn ang="0">
                  <a:pos x="301" y="139"/>
                </a:cxn>
                <a:cxn ang="0">
                  <a:pos x="400" y="70"/>
                </a:cxn>
                <a:cxn ang="0">
                  <a:pos x="301" y="0"/>
                </a:cxn>
              </a:cxnLst>
              <a:pathLst>
                <a:path w="400" h="139">
                  <a:moveTo>
                    <a:pt x="301" y="0"/>
                  </a:moveTo>
                  <a:lnTo>
                    <a:pt x="301" y="33"/>
                  </a:lnTo>
                  <a:lnTo>
                    <a:pt x="0" y="33"/>
                  </a:lnTo>
                  <a:lnTo>
                    <a:pt x="0" y="103"/>
                  </a:lnTo>
                  <a:lnTo>
                    <a:pt x="301" y="103"/>
                  </a:lnTo>
                  <a:lnTo>
                    <a:pt x="301" y="139"/>
                  </a:lnTo>
                  <a:lnTo>
                    <a:pt x="400" y="70"/>
                  </a:lnTo>
                  <a:lnTo>
                    <a:pt x="301" y="0"/>
                  </a:lnTo>
                  <a:close/>
                </a:path>
              </a:pathLst>
            </a:custGeom>
            <a:solidFill>
              <a:srgbClr val="FFFFFF"/>
            </a:solidFill>
            <a:ln w="15875" cap="flat" cmpd="sng">
              <a:solidFill>
                <a:srgbClr val="000000"/>
              </a:solidFill>
              <a:prstDash val="solid"/>
              <a:round/>
              <a:headEnd type="none" w="med" len="med"/>
              <a:tailEnd type="none" w="med" len="med"/>
            </a:ln>
          </p:spPr>
          <p:txBody>
            <a:bodyPr/>
            <a:p>
              <a:endParaRPr lang="zh-CN" altLang="en-US"/>
            </a:p>
          </p:txBody>
        </p:sp>
        <p:sp>
          <p:nvSpPr>
            <p:cNvPr id="63520" name="Oval 34"/>
            <p:cNvSpPr/>
            <p:nvPr/>
          </p:nvSpPr>
          <p:spPr>
            <a:xfrm>
              <a:off x="2480" y="1995"/>
              <a:ext cx="403" cy="288"/>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21" name="Rectangle 35"/>
            <p:cNvSpPr/>
            <p:nvPr/>
          </p:nvSpPr>
          <p:spPr>
            <a:xfrm>
              <a:off x="2606" y="2075"/>
              <a:ext cx="128"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10</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22" name="Oval 36"/>
            <p:cNvSpPr/>
            <p:nvPr/>
          </p:nvSpPr>
          <p:spPr>
            <a:xfrm>
              <a:off x="1920" y="3520"/>
              <a:ext cx="323" cy="288"/>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23" name="Rectangle 37"/>
            <p:cNvSpPr/>
            <p:nvPr/>
          </p:nvSpPr>
          <p:spPr>
            <a:xfrm>
              <a:off x="2079" y="3608"/>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5</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24" name="Oval 38"/>
            <p:cNvSpPr/>
            <p:nvPr/>
          </p:nvSpPr>
          <p:spPr>
            <a:xfrm>
              <a:off x="1920" y="1440"/>
              <a:ext cx="323" cy="288"/>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25" name="Rectangle 39"/>
            <p:cNvSpPr/>
            <p:nvPr/>
          </p:nvSpPr>
          <p:spPr>
            <a:xfrm>
              <a:off x="2079" y="1529"/>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7</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26" name="Group 40"/>
            <p:cNvGrpSpPr/>
            <p:nvPr/>
          </p:nvGrpSpPr>
          <p:grpSpPr>
            <a:xfrm>
              <a:off x="2960" y="3520"/>
              <a:ext cx="323" cy="288"/>
              <a:chOff x="2960" y="3520"/>
              <a:chExt cx="323" cy="288"/>
            </a:xfrm>
          </p:grpSpPr>
          <p:sp>
            <p:nvSpPr>
              <p:cNvPr id="63527" name="Oval 41"/>
              <p:cNvSpPr/>
              <p:nvPr/>
            </p:nvSpPr>
            <p:spPr>
              <a:xfrm>
                <a:off x="2960" y="3520"/>
                <a:ext cx="323" cy="288"/>
              </a:xfrm>
              <a:prstGeom prst="ellipse">
                <a:avLst/>
              </a:prstGeom>
              <a:solidFill>
                <a:srgbClr val="FFFFFF"/>
              </a:solid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28" name="Oval 42"/>
              <p:cNvSpPr/>
              <p:nvPr/>
            </p:nvSpPr>
            <p:spPr>
              <a:xfrm>
                <a:off x="2986" y="3542"/>
                <a:ext cx="272" cy="244"/>
              </a:xfrm>
              <a:prstGeom prst="ellipse">
                <a:avLst/>
              </a:prstGeom>
              <a:no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grpSp>
        <p:sp>
          <p:nvSpPr>
            <p:cNvPr id="63529" name="Rectangle 43"/>
            <p:cNvSpPr/>
            <p:nvPr/>
          </p:nvSpPr>
          <p:spPr>
            <a:xfrm>
              <a:off x="3129" y="3617"/>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6</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30" name="Group 44"/>
            <p:cNvGrpSpPr/>
            <p:nvPr/>
          </p:nvGrpSpPr>
          <p:grpSpPr>
            <a:xfrm>
              <a:off x="1920" y="885"/>
              <a:ext cx="323" cy="289"/>
              <a:chOff x="1920" y="885"/>
              <a:chExt cx="323" cy="289"/>
            </a:xfrm>
          </p:grpSpPr>
          <p:sp>
            <p:nvSpPr>
              <p:cNvPr id="63531" name="Oval 45"/>
              <p:cNvSpPr/>
              <p:nvPr/>
            </p:nvSpPr>
            <p:spPr>
              <a:xfrm>
                <a:off x="1920" y="885"/>
                <a:ext cx="323" cy="289"/>
              </a:xfrm>
              <a:prstGeom prst="ellipse">
                <a:avLst/>
              </a:prstGeom>
              <a:solidFill>
                <a:srgbClr val="FFFFFF"/>
              </a:solid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32" name="Oval 46"/>
              <p:cNvSpPr/>
              <p:nvPr/>
            </p:nvSpPr>
            <p:spPr>
              <a:xfrm>
                <a:off x="1946" y="908"/>
                <a:ext cx="272" cy="244"/>
              </a:xfrm>
              <a:prstGeom prst="ellipse">
                <a:avLst/>
              </a:prstGeom>
              <a:no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grpSp>
        <p:sp>
          <p:nvSpPr>
            <p:cNvPr id="63533" name="Rectangle 47"/>
            <p:cNvSpPr/>
            <p:nvPr/>
          </p:nvSpPr>
          <p:spPr>
            <a:xfrm>
              <a:off x="2089" y="982"/>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1</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34" name="Group 48"/>
            <p:cNvGrpSpPr/>
            <p:nvPr/>
          </p:nvGrpSpPr>
          <p:grpSpPr>
            <a:xfrm>
              <a:off x="3683" y="1992"/>
              <a:ext cx="400" cy="288"/>
              <a:chOff x="3683" y="1992"/>
              <a:chExt cx="400" cy="288"/>
            </a:xfrm>
          </p:grpSpPr>
          <p:sp>
            <p:nvSpPr>
              <p:cNvPr id="63535" name="Oval 49"/>
              <p:cNvSpPr/>
              <p:nvPr/>
            </p:nvSpPr>
            <p:spPr>
              <a:xfrm>
                <a:off x="3683" y="1992"/>
                <a:ext cx="400" cy="288"/>
              </a:xfrm>
              <a:prstGeom prst="ellipse">
                <a:avLst/>
              </a:prstGeom>
              <a:solidFill>
                <a:srgbClr val="FFFFFF"/>
              </a:solid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36" name="Oval 50"/>
              <p:cNvSpPr/>
              <p:nvPr/>
            </p:nvSpPr>
            <p:spPr>
              <a:xfrm>
                <a:off x="3709" y="2014"/>
                <a:ext cx="349" cy="244"/>
              </a:xfrm>
              <a:prstGeom prst="ellipse">
                <a:avLst/>
              </a:prstGeom>
              <a:no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grpSp>
        <p:sp>
          <p:nvSpPr>
            <p:cNvPr id="63537" name="Rectangle 51"/>
            <p:cNvSpPr/>
            <p:nvPr/>
          </p:nvSpPr>
          <p:spPr>
            <a:xfrm>
              <a:off x="3819" y="2083"/>
              <a:ext cx="128"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11</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38" name="Group 52"/>
            <p:cNvGrpSpPr/>
            <p:nvPr/>
          </p:nvGrpSpPr>
          <p:grpSpPr>
            <a:xfrm>
              <a:off x="1280" y="1163"/>
              <a:ext cx="720" cy="832"/>
              <a:chOff x="1280" y="1163"/>
              <a:chExt cx="720" cy="832"/>
            </a:xfrm>
          </p:grpSpPr>
          <p:sp>
            <p:nvSpPr>
              <p:cNvPr id="63539" name="Line 53"/>
              <p:cNvSpPr/>
              <p:nvPr/>
            </p:nvSpPr>
            <p:spPr>
              <a:xfrm flipV="1">
                <a:off x="1280" y="1229"/>
                <a:ext cx="666" cy="766"/>
              </a:xfrm>
              <a:prstGeom prst="line">
                <a:avLst/>
              </a:prstGeom>
              <a:ln w="15875" cap="flat" cmpd="sng">
                <a:solidFill>
                  <a:srgbClr val="000000"/>
                </a:solidFill>
                <a:prstDash val="solid"/>
                <a:round/>
                <a:headEnd type="none" w="med" len="med"/>
                <a:tailEnd type="none" w="med" len="med"/>
              </a:ln>
            </p:spPr>
          </p:sp>
          <p:sp>
            <p:nvSpPr>
              <p:cNvPr id="63540" name="Freeform 54"/>
              <p:cNvSpPr/>
              <p:nvPr/>
            </p:nvSpPr>
            <p:spPr>
              <a:xfrm>
                <a:off x="1898" y="1163"/>
                <a:ext cx="102" cy="99"/>
              </a:xfrm>
              <a:custGeom>
                <a:avLst/>
                <a:gdLst/>
                <a:ahLst/>
                <a:cxnLst>
                  <a:cxn ang="0">
                    <a:pos x="86" y="99"/>
                  </a:cxn>
                  <a:cxn ang="0">
                    <a:pos x="102" y="0"/>
                  </a:cxn>
                  <a:cxn ang="0">
                    <a:pos x="0" y="44"/>
                  </a:cxn>
                  <a:cxn ang="0">
                    <a:pos x="86" y="99"/>
                  </a:cxn>
                </a:cxnLst>
                <a:pathLst>
                  <a:path w="102" h="99">
                    <a:moveTo>
                      <a:pt x="86" y="99"/>
                    </a:moveTo>
                    <a:lnTo>
                      <a:pt x="102" y="0"/>
                    </a:lnTo>
                    <a:lnTo>
                      <a:pt x="0" y="44"/>
                    </a:lnTo>
                    <a:lnTo>
                      <a:pt x="86" y="99"/>
                    </a:lnTo>
                    <a:close/>
                  </a:path>
                </a:pathLst>
              </a:custGeom>
              <a:solidFill>
                <a:srgbClr val="000000"/>
              </a:solidFill>
              <a:ln w="9525">
                <a:noFill/>
              </a:ln>
            </p:spPr>
            <p:txBody>
              <a:bodyPr/>
              <a:p>
                <a:endParaRPr lang="zh-CN" altLang="en-US"/>
              </a:p>
            </p:txBody>
          </p:sp>
        </p:grpSp>
        <p:grpSp>
          <p:nvGrpSpPr>
            <p:cNvPr id="63541" name="Group 55"/>
            <p:cNvGrpSpPr/>
            <p:nvPr/>
          </p:nvGrpSpPr>
          <p:grpSpPr>
            <a:xfrm>
              <a:off x="1280" y="2264"/>
              <a:ext cx="720" cy="1256"/>
              <a:chOff x="1280" y="2264"/>
              <a:chExt cx="720" cy="1256"/>
            </a:xfrm>
          </p:grpSpPr>
          <p:sp>
            <p:nvSpPr>
              <p:cNvPr id="63542" name="Line 56"/>
              <p:cNvSpPr/>
              <p:nvPr/>
            </p:nvSpPr>
            <p:spPr>
              <a:xfrm>
                <a:off x="1280" y="2264"/>
                <a:ext cx="675" cy="1181"/>
              </a:xfrm>
              <a:prstGeom prst="line">
                <a:avLst/>
              </a:prstGeom>
              <a:ln w="15875" cap="flat" cmpd="sng">
                <a:solidFill>
                  <a:srgbClr val="000000"/>
                </a:solidFill>
                <a:prstDash val="solid"/>
                <a:round/>
                <a:headEnd type="none" w="med" len="med"/>
                <a:tailEnd type="none" w="med" len="med"/>
              </a:ln>
            </p:spPr>
          </p:sp>
          <p:sp>
            <p:nvSpPr>
              <p:cNvPr id="63543" name="Freeform 57"/>
              <p:cNvSpPr/>
              <p:nvPr/>
            </p:nvSpPr>
            <p:spPr>
              <a:xfrm>
                <a:off x="1907" y="3420"/>
                <a:ext cx="93" cy="100"/>
              </a:xfrm>
              <a:custGeom>
                <a:avLst/>
                <a:gdLst/>
                <a:ahLst/>
                <a:cxnLst>
                  <a:cxn ang="0">
                    <a:pos x="0" y="42"/>
                  </a:cxn>
                  <a:cxn ang="0">
                    <a:pos x="93" y="100"/>
                  </a:cxn>
                  <a:cxn ang="0">
                    <a:pos x="93" y="0"/>
                  </a:cxn>
                  <a:cxn ang="0">
                    <a:pos x="0" y="42"/>
                  </a:cxn>
                </a:cxnLst>
                <a:pathLst>
                  <a:path w="93" h="100">
                    <a:moveTo>
                      <a:pt x="0" y="42"/>
                    </a:moveTo>
                    <a:lnTo>
                      <a:pt x="93" y="100"/>
                    </a:lnTo>
                    <a:lnTo>
                      <a:pt x="93" y="0"/>
                    </a:lnTo>
                    <a:lnTo>
                      <a:pt x="0" y="42"/>
                    </a:lnTo>
                    <a:close/>
                  </a:path>
                </a:pathLst>
              </a:custGeom>
              <a:solidFill>
                <a:srgbClr val="000000"/>
              </a:solidFill>
              <a:ln w="9525">
                <a:noFill/>
              </a:ln>
            </p:spPr>
            <p:txBody>
              <a:bodyPr/>
              <a:p>
                <a:endParaRPr lang="zh-CN" altLang="en-US"/>
              </a:p>
            </p:txBody>
          </p:sp>
        </p:grpSp>
        <p:sp>
          <p:nvSpPr>
            <p:cNvPr id="63544" name="Oval 58"/>
            <p:cNvSpPr/>
            <p:nvPr/>
          </p:nvSpPr>
          <p:spPr>
            <a:xfrm>
              <a:off x="1920" y="2618"/>
              <a:ext cx="323" cy="289"/>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45" name="Rectangle 59"/>
            <p:cNvSpPr/>
            <p:nvPr/>
          </p:nvSpPr>
          <p:spPr>
            <a:xfrm>
              <a:off x="2079" y="2707"/>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2</a:t>
              </a:r>
              <a:endParaRPr lang="en-US" altLang="zh-CN" sz="1600" b="1">
                <a:solidFill>
                  <a:schemeClr val="accent2"/>
                </a:solidFill>
                <a:latin typeface="Times New Roman" panose="02020603050405020304" pitchFamily="18" charset="0"/>
                <a:ea typeface="宋体" panose="02010600030101010101" pitchFamily="2" charset="-122"/>
              </a:endParaRPr>
            </a:p>
          </p:txBody>
        </p:sp>
        <p:sp>
          <p:nvSpPr>
            <p:cNvPr id="63546" name="Oval 60"/>
            <p:cNvSpPr/>
            <p:nvPr/>
          </p:nvSpPr>
          <p:spPr>
            <a:xfrm>
              <a:off x="2880" y="2618"/>
              <a:ext cx="323" cy="281"/>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47" name="Rectangle 61"/>
            <p:cNvSpPr/>
            <p:nvPr/>
          </p:nvSpPr>
          <p:spPr>
            <a:xfrm>
              <a:off x="3039" y="2707"/>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3</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48" name="Group 62"/>
            <p:cNvGrpSpPr/>
            <p:nvPr/>
          </p:nvGrpSpPr>
          <p:grpSpPr>
            <a:xfrm>
              <a:off x="3920" y="2618"/>
              <a:ext cx="323" cy="289"/>
              <a:chOff x="3920" y="2618"/>
              <a:chExt cx="323" cy="289"/>
            </a:xfrm>
          </p:grpSpPr>
          <p:sp>
            <p:nvSpPr>
              <p:cNvPr id="63549" name="Oval 63"/>
              <p:cNvSpPr/>
              <p:nvPr/>
            </p:nvSpPr>
            <p:spPr>
              <a:xfrm>
                <a:off x="3920" y="2618"/>
                <a:ext cx="323" cy="289"/>
              </a:xfrm>
              <a:prstGeom prst="ellipse">
                <a:avLst/>
              </a:prstGeom>
              <a:solidFill>
                <a:srgbClr val="FFFFFF"/>
              </a:solid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50" name="Oval 64"/>
              <p:cNvSpPr/>
              <p:nvPr/>
            </p:nvSpPr>
            <p:spPr>
              <a:xfrm>
                <a:off x="3946" y="2641"/>
                <a:ext cx="272" cy="244"/>
              </a:xfrm>
              <a:prstGeom prst="ellipse">
                <a:avLst/>
              </a:prstGeom>
              <a:no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grpSp>
        <p:sp>
          <p:nvSpPr>
            <p:cNvPr id="63551" name="Rectangle 65"/>
            <p:cNvSpPr/>
            <p:nvPr/>
          </p:nvSpPr>
          <p:spPr>
            <a:xfrm>
              <a:off x="4089" y="2716"/>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4</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52" name="Group 66"/>
            <p:cNvGrpSpPr/>
            <p:nvPr/>
          </p:nvGrpSpPr>
          <p:grpSpPr>
            <a:xfrm>
              <a:off x="2240" y="2713"/>
              <a:ext cx="640" cy="91"/>
              <a:chOff x="2240" y="2713"/>
              <a:chExt cx="640" cy="91"/>
            </a:xfrm>
          </p:grpSpPr>
          <p:sp>
            <p:nvSpPr>
              <p:cNvPr id="63553" name="Line 67"/>
              <p:cNvSpPr/>
              <p:nvPr/>
            </p:nvSpPr>
            <p:spPr>
              <a:xfrm>
                <a:off x="2240" y="2757"/>
                <a:ext cx="544" cy="1"/>
              </a:xfrm>
              <a:prstGeom prst="line">
                <a:avLst/>
              </a:prstGeom>
              <a:ln w="15875" cap="flat" cmpd="sng">
                <a:solidFill>
                  <a:srgbClr val="000000"/>
                </a:solidFill>
                <a:prstDash val="solid"/>
                <a:round/>
                <a:headEnd type="none" w="med" len="med"/>
                <a:tailEnd type="none" w="med" len="med"/>
              </a:ln>
            </p:spPr>
          </p:sp>
          <p:sp>
            <p:nvSpPr>
              <p:cNvPr id="63554" name="Freeform 68"/>
              <p:cNvSpPr/>
              <p:nvPr/>
            </p:nvSpPr>
            <p:spPr>
              <a:xfrm>
                <a:off x="2778" y="2713"/>
                <a:ext cx="102" cy="91"/>
              </a:xfrm>
              <a:custGeom>
                <a:avLst/>
                <a:gdLst/>
                <a:ahLst/>
                <a:cxnLst>
                  <a:cxn ang="0">
                    <a:pos x="0" y="91"/>
                  </a:cxn>
                  <a:cxn ang="0">
                    <a:pos x="102" y="44"/>
                  </a:cxn>
                  <a:cxn ang="0">
                    <a:pos x="0" y="0"/>
                  </a:cxn>
                  <a:cxn ang="0">
                    <a:pos x="0" y="91"/>
                  </a:cxn>
                </a:cxnLst>
                <a:pathLst>
                  <a:path w="102" h="91">
                    <a:moveTo>
                      <a:pt x="0" y="91"/>
                    </a:moveTo>
                    <a:lnTo>
                      <a:pt x="102" y="44"/>
                    </a:lnTo>
                    <a:lnTo>
                      <a:pt x="0" y="0"/>
                    </a:lnTo>
                    <a:lnTo>
                      <a:pt x="0" y="91"/>
                    </a:lnTo>
                    <a:close/>
                  </a:path>
                </a:pathLst>
              </a:custGeom>
              <a:solidFill>
                <a:srgbClr val="000000"/>
              </a:solidFill>
              <a:ln w="9525">
                <a:noFill/>
              </a:ln>
            </p:spPr>
            <p:txBody>
              <a:bodyPr/>
              <a:p>
                <a:endParaRPr lang="zh-CN" altLang="en-US"/>
              </a:p>
            </p:txBody>
          </p:sp>
        </p:grpSp>
        <p:grpSp>
          <p:nvGrpSpPr>
            <p:cNvPr id="63555" name="Group 69"/>
            <p:cNvGrpSpPr/>
            <p:nvPr/>
          </p:nvGrpSpPr>
          <p:grpSpPr>
            <a:xfrm>
              <a:off x="3200" y="2713"/>
              <a:ext cx="720" cy="91"/>
              <a:chOff x="3200" y="2713"/>
              <a:chExt cx="720" cy="91"/>
            </a:xfrm>
          </p:grpSpPr>
          <p:sp>
            <p:nvSpPr>
              <p:cNvPr id="63556" name="Line 70"/>
              <p:cNvSpPr/>
              <p:nvPr/>
            </p:nvSpPr>
            <p:spPr>
              <a:xfrm>
                <a:off x="3200" y="2757"/>
                <a:ext cx="624" cy="1"/>
              </a:xfrm>
              <a:prstGeom prst="line">
                <a:avLst/>
              </a:prstGeom>
              <a:ln w="15875" cap="flat" cmpd="sng">
                <a:solidFill>
                  <a:srgbClr val="000000"/>
                </a:solidFill>
                <a:prstDash val="solid"/>
                <a:round/>
                <a:headEnd type="none" w="med" len="med"/>
                <a:tailEnd type="none" w="med" len="med"/>
              </a:ln>
            </p:spPr>
          </p:sp>
          <p:sp>
            <p:nvSpPr>
              <p:cNvPr id="63557" name="Freeform 71"/>
              <p:cNvSpPr/>
              <p:nvPr/>
            </p:nvSpPr>
            <p:spPr>
              <a:xfrm>
                <a:off x="3818" y="2713"/>
                <a:ext cx="102" cy="91"/>
              </a:xfrm>
              <a:custGeom>
                <a:avLst/>
                <a:gdLst/>
                <a:ahLst/>
                <a:cxnLst>
                  <a:cxn ang="0">
                    <a:pos x="0" y="91"/>
                  </a:cxn>
                  <a:cxn ang="0">
                    <a:pos x="102" y="44"/>
                  </a:cxn>
                  <a:cxn ang="0">
                    <a:pos x="0" y="0"/>
                  </a:cxn>
                  <a:cxn ang="0">
                    <a:pos x="0" y="91"/>
                  </a:cxn>
                </a:cxnLst>
                <a:pathLst>
                  <a:path w="102" h="91">
                    <a:moveTo>
                      <a:pt x="0" y="91"/>
                    </a:moveTo>
                    <a:lnTo>
                      <a:pt x="102" y="44"/>
                    </a:lnTo>
                    <a:lnTo>
                      <a:pt x="0" y="0"/>
                    </a:lnTo>
                    <a:lnTo>
                      <a:pt x="0" y="91"/>
                    </a:lnTo>
                    <a:close/>
                  </a:path>
                </a:pathLst>
              </a:custGeom>
              <a:solidFill>
                <a:srgbClr val="000000"/>
              </a:solidFill>
              <a:ln w="9525">
                <a:noFill/>
              </a:ln>
            </p:spPr>
            <p:txBody>
              <a:bodyPr/>
              <a:p>
                <a:endParaRPr lang="zh-CN" altLang="en-US"/>
              </a:p>
            </p:txBody>
          </p:sp>
        </p:grpSp>
        <p:grpSp>
          <p:nvGrpSpPr>
            <p:cNvPr id="63558" name="Group 72"/>
            <p:cNvGrpSpPr/>
            <p:nvPr/>
          </p:nvGrpSpPr>
          <p:grpSpPr>
            <a:xfrm>
              <a:off x="2160" y="2876"/>
              <a:ext cx="880" cy="89"/>
              <a:chOff x="2160" y="2876"/>
              <a:chExt cx="880" cy="89"/>
            </a:xfrm>
          </p:grpSpPr>
          <p:sp>
            <p:nvSpPr>
              <p:cNvPr id="63559" name="Freeform 73"/>
              <p:cNvSpPr/>
              <p:nvPr/>
            </p:nvSpPr>
            <p:spPr>
              <a:xfrm>
                <a:off x="2253" y="2896"/>
                <a:ext cx="787" cy="69"/>
              </a:xfrm>
              <a:custGeom>
                <a:avLst/>
                <a:gdLst/>
                <a:ahLst/>
                <a:cxnLst>
                  <a:cxn ang="0">
                    <a:pos x="787" y="0"/>
                  </a:cxn>
                  <a:cxn ang="0">
                    <a:pos x="662" y="25"/>
                  </a:cxn>
                  <a:cxn ang="0">
                    <a:pos x="541" y="47"/>
                  </a:cxn>
                  <a:cxn ang="0">
                    <a:pos x="422" y="64"/>
                  </a:cxn>
                  <a:cxn ang="0">
                    <a:pos x="365" y="66"/>
                  </a:cxn>
                  <a:cxn ang="0">
                    <a:pos x="307" y="69"/>
                  </a:cxn>
                  <a:cxn ang="0">
                    <a:pos x="224" y="66"/>
                  </a:cxn>
                  <a:cxn ang="0">
                    <a:pos x="147" y="55"/>
                  </a:cxn>
                  <a:cxn ang="0">
                    <a:pos x="73" y="39"/>
                  </a:cxn>
                  <a:cxn ang="0">
                    <a:pos x="0" y="22"/>
                  </a:cxn>
                </a:cxnLst>
                <a:pathLst>
                  <a:path w="787" h="69">
                    <a:moveTo>
                      <a:pt x="787" y="0"/>
                    </a:moveTo>
                    <a:lnTo>
                      <a:pt x="662" y="25"/>
                    </a:lnTo>
                    <a:lnTo>
                      <a:pt x="541" y="47"/>
                    </a:lnTo>
                    <a:lnTo>
                      <a:pt x="422" y="64"/>
                    </a:lnTo>
                    <a:lnTo>
                      <a:pt x="365" y="66"/>
                    </a:lnTo>
                    <a:lnTo>
                      <a:pt x="307" y="69"/>
                    </a:lnTo>
                    <a:lnTo>
                      <a:pt x="224" y="66"/>
                    </a:lnTo>
                    <a:lnTo>
                      <a:pt x="147" y="55"/>
                    </a:lnTo>
                    <a:lnTo>
                      <a:pt x="73" y="39"/>
                    </a:lnTo>
                    <a:lnTo>
                      <a:pt x="0" y="22"/>
                    </a:lnTo>
                  </a:path>
                </a:pathLst>
              </a:custGeom>
              <a:noFill/>
              <a:ln w="15875" cap="flat" cmpd="sng">
                <a:solidFill>
                  <a:srgbClr val="000000"/>
                </a:solidFill>
                <a:prstDash val="solid"/>
                <a:round/>
                <a:headEnd type="none" w="med" len="med"/>
                <a:tailEnd type="none" w="med" len="med"/>
              </a:ln>
            </p:spPr>
            <p:txBody>
              <a:bodyPr/>
              <a:p>
                <a:endParaRPr lang="zh-CN" altLang="en-US"/>
              </a:p>
            </p:txBody>
          </p:sp>
          <p:sp>
            <p:nvSpPr>
              <p:cNvPr id="63560" name="Freeform 74"/>
              <p:cNvSpPr/>
              <p:nvPr/>
            </p:nvSpPr>
            <p:spPr>
              <a:xfrm>
                <a:off x="2160" y="2876"/>
                <a:ext cx="115" cy="89"/>
              </a:xfrm>
              <a:custGeom>
                <a:avLst/>
                <a:gdLst/>
                <a:ahLst/>
                <a:cxnLst>
                  <a:cxn ang="0">
                    <a:pos x="115" y="0"/>
                  </a:cxn>
                  <a:cxn ang="0">
                    <a:pos x="0" y="20"/>
                  </a:cxn>
                  <a:cxn ang="0">
                    <a:pos x="83" y="89"/>
                  </a:cxn>
                  <a:cxn ang="0">
                    <a:pos x="115" y="0"/>
                  </a:cxn>
                </a:cxnLst>
                <a:pathLst>
                  <a:path w="115" h="89">
                    <a:moveTo>
                      <a:pt x="115" y="0"/>
                    </a:moveTo>
                    <a:lnTo>
                      <a:pt x="0" y="20"/>
                    </a:lnTo>
                    <a:lnTo>
                      <a:pt x="83" y="89"/>
                    </a:lnTo>
                    <a:lnTo>
                      <a:pt x="115" y="0"/>
                    </a:lnTo>
                    <a:close/>
                  </a:path>
                </a:pathLst>
              </a:custGeom>
              <a:solidFill>
                <a:srgbClr val="000000"/>
              </a:solidFill>
              <a:ln w="9525">
                <a:noFill/>
              </a:ln>
            </p:spPr>
            <p:txBody>
              <a:bodyPr/>
              <a:p>
                <a:endParaRPr lang="zh-CN" altLang="en-US"/>
              </a:p>
            </p:txBody>
          </p:sp>
        </p:grpSp>
        <p:grpSp>
          <p:nvGrpSpPr>
            <p:cNvPr id="63561" name="Group 75"/>
            <p:cNvGrpSpPr/>
            <p:nvPr/>
          </p:nvGrpSpPr>
          <p:grpSpPr>
            <a:xfrm>
              <a:off x="2029" y="1717"/>
              <a:ext cx="105" cy="901"/>
              <a:chOff x="2029" y="1717"/>
              <a:chExt cx="105" cy="901"/>
            </a:xfrm>
          </p:grpSpPr>
          <p:sp>
            <p:nvSpPr>
              <p:cNvPr id="63562" name="Line 76"/>
              <p:cNvSpPr/>
              <p:nvPr/>
            </p:nvSpPr>
            <p:spPr>
              <a:xfrm flipV="1">
                <a:off x="2080" y="1800"/>
                <a:ext cx="1" cy="818"/>
              </a:xfrm>
              <a:prstGeom prst="line">
                <a:avLst/>
              </a:prstGeom>
              <a:ln w="15875" cap="flat" cmpd="sng">
                <a:solidFill>
                  <a:srgbClr val="000000"/>
                </a:solidFill>
                <a:prstDash val="solid"/>
                <a:round/>
                <a:headEnd type="none" w="med" len="med"/>
                <a:tailEnd type="none" w="med" len="med"/>
              </a:ln>
            </p:spPr>
          </p:sp>
          <p:sp>
            <p:nvSpPr>
              <p:cNvPr id="63563" name="Freeform 77"/>
              <p:cNvSpPr/>
              <p:nvPr/>
            </p:nvSpPr>
            <p:spPr>
              <a:xfrm>
                <a:off x="2029" y="1717"/>
                <a:ext cx="105" cy="89"/>
              </a:xfrm>
              <a:custGeom>
                <a:avLst/>
                <a:gdLst/>
                <a:ahLst/>
                <a:cxnLst>
                  <a:cxn ang="0">
                    <a:pos x="105" y="89"/>
                  </a:cxn>
                  <a:cxn ang="0">
                    <a:pos x="51" y="0"/>
                  </a:cxn>
                  <a:cxn ang="0">
                    <a:pos x="0" y="89"/>
                  </a:cxn>
                  <a:cxn ang="0">
                    <a:pos x="105" y="89"/>
                  </a:cxn>
                </a:cxnLst>
                <a:pathLst>
                  <a:path w="105" h="89">
                    <a:moveTo>
                      <a:pt x="105" y="89"/>
                    </a:moveTo>
                    <a:lnTo>
                      <a:pt x="51" y="0"/>
                    </a:lnTo>
                    <a:lnTo>
                      <a:pt x="0" y="89"/>
                    </a:lnTo>
                    <a:lnTo>
                      <a:pt x="105" y="89"/>
                    </a:lnTo>
                    <a:close/>
                  </a:path>
                </a:pathLst>
              </a:custGeom>
              <a:solidFill>
                <a:srgbClr val="000000"/>
              </a:solidFill>
              <a:ln w="9525">
                <a:noFill/>
              </a:ln>
            </p:spPr>
            <p:txBody>
              <a:bodyPr/>
              <a:p>
                <a:endParaRPr lang="zh-CN" altLang="en-US"/>
              </a:p>
            </p:txBody>
          </p:sp>
        </p:grpSp>
        <p:sp>
          <p:nvSpPr>
            <p:cNvPr id="63564" name="Oval 78"/>
            <p:cNvSpPr/>
            <p:nvPr/>
          </p:nvSpPr>
          <p:spPr>
            <a:xfrm>
              <a:off x="2880" y="1440"/>
              <a:ext cx="323" cy="280"/>
            </a:xfrm>
            <a:prstGeom prst="ellipse">
              <a:avLst/>
            </a:prstGeom>
            <a:solidFill>
              <a:srgbClr val="FFFFFF"/>
            </a:solidFill>
            <a:ln w="15875"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65" name="Rectangle 79"/>
            <p:cNvSpPr/>
            <p:nvPr/>
          </p:nvSpPr>
          <p:spPr>
            <a:xfrm>
              <a:off x="3039" y="1529"/>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8</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66" name="Group 80"/>
            <p:cNvGrpSpPr/>
            <p:nvPr/>
          </p:nvGrpSpPr>
          <p:grpSpPr>
            <a:xfrm>
              <a:off x="3920" y="1440"/>
              <a:ext cx="323" cy="288"/>
              <a:chOff x="3920" y="1440"/>
              <a:chExt cx="323" cy="288"/>
            </a:xfrm>
          </p:grpSpPr>
          <p:sp>
            <p:nvSpPr>
              <p:cNvPr id="63567" name="Oval 81"/>
              <p:cNvSpPr/>
              <p:nvPr/>
            </p:nvSpPr>
            <p:spPr>
              <a:xfrm>
                <a:off x="3920" y="1440"/>
                <a:ext cx="323" cy="288"/>
              </a:xfrm>
              <a:prstGeom prst="ellipse">
                <a:avLst/>
              </a:prstGeom>
              <a:solidFill>
                <a:srgbClr val="FFFFFF"/>
              </a:solid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sp>
            <p:nvSpPr>
              <p:cNvPr id="63568" name="Oval 82"/>
              <p:cNvSpPr/>
              <p:nvPr/>
            </p:nvSpPr>
            <p:spPr>
              <a:xfrm>
                <a:off x="3946" y="1462"/>
                <a:ext cx="272" cy="244"/>
              </a:xfrm>
              <a:prstGeom prst="ellipse">
                <a:avLst/>
              </a:prstGeom>
              <a:noFill/>
              <a:ln w="20638" cap="flat" cmpd="sng">
                <a:solidFill>
                  <a:srgbClr val="000000"/>
                </a:solidFill>
                <a:prstDash val="solid"/>
                <a:round/>
                <a:headEnd type="none" w="med" len="med"/>
                <a:tailEnd type="none" w="med" len="med"/>
              </a:ln>
            </p:spPr>
            <p:txBody>
              <a:bodyPr anchor="t" anchorCtr="0"/>
              <a:p>
                <a:pPr>
                  <a:buClrTx/>
                  <a:buFont typeface="Wingdings" panose="05000000000000000000" pitchFamily="2" charset="2"/>
                </a:pPr>
                <a:endParaRPr lang="en-GB" altLang="zh-CN" sz="2400">
                  <a:latin typeface="Tahoma" panose="020B0604030504040204" pitchFamily="34" charset="0"/>
                  <a:ea typeface="宋体" panose="02010600030101010101" pitchFamily="2" charset="-122"/>
                </a:endParaRPr>
              </a:p>
            </p:txBody>
          </p:sp>
        </p:grpSp>
        <p:sp>
          <p:nvSpPr>
            <p:cNvPr id="63569" name="Rectangle 83"/>
            <p:cNvSpPr/>
            <p:nvPr/>
          </p:nvSpPr>
          <p:spPr>
            <a:xfrm>
              <a:off x="4089" y="1537"/>
              <a:ext cx="64" cy="147"/>
            </a:xfrm>
            <a:prstGeom prst="rect">
              <a:avLst/>
            </a:prstGeom>
            <a:noFill/>
            <a:ln w="9525">
              <a:noFill/>
            </a:ln>
          </p:spPr>
          <p:txBody>
            <a:bodyPr wrap="none" lIns="0" tIns="0" rIns="0" bIns="0" anchor="t" anchorCtr="0">
              <a:spAutoFit/>
            </a:bodyPr>
            <a:p>
              <a:pPr algn="ctr">
                <a:buClrTx/>
                <a:buFont typeface="Wingdings" panose="05000000000000000000" pitchFamily="2" charset="2"/>
              </a:pPr>
              <a:r>
                <a:rPr lang="en-US" altLang="zh-CN" sz="1600" b="1">
                  <a:solidFill>
                    <a:srgbClr val="000000"/>
                  </a:solidFill>
                  <a:latin typeface="宋体" panose="02010600030101010101" pitchFamily="2" charset="-122"/>
                  <a:ea typeface="宋体" panose="02010600030101010101" pitchFamily="2" charset="-122"/>
                </a:rPr>
                <a:t>9</a:t>
              </a:r>
              <a:endParaRPr lang="en-US" altLang="zh-CN" sz="1600" b="1">
                <a:solidFill>
                  <a:schemeClr val="accent2"/>
                </a:solidFill>
                <a:latin typeface="Times New Roman" panose="02020603050405020304" pitchFamily="18" charset="0"/>
                <a:ea typeface="宋体" panose="02010600030101010101" pitchFamily="2" charset="-122"/>
              </a:endParaRPr>
            </a:p>
          </p:txBody>
        </p:sp>
        <p:grpSp>
          <p:nvGrpSpPr>
            <p:cNvPr id="63570" name="Group 84"/>
            <p:cNvGrpSpPr/>
            <p:nvPr/>
          </p:nvGrpSpPr>
          <p:grpSpPr>
            <a:xfrm>
              <a:off x="2240" y="1534"/>
              <a:ext cx="640" cy="92"/>
              <a:chOff x="2240" y="1534"/>
              <a:chExt cx="640" cy="92"/>
            </a:xfrm>
          </p:grpSpPr>
          <p:sp>
            <p:nvSpPr>
              <p:cNvPr id="63571" name="Line 85"/>
              <p:cNvSpPr/>
              <p:nvPr/>
            </p:nvSpPr>
            <p:spPr>
              <a:xfrm>
                <a:off x="2240" y="1579"/>
                <a:ext cx="544" cy="1"/>
              </a:xfrm>
              <a:prstGeom prst="line">
                <a:avLst/>
              </a:prstGeom>
              <a:ln w="15875" cap="flat" cmpd="sng">
                <a:solidFill>
                  <a:srgbClr val="000000"/>
                </a:solidFill>
                <a:prstDash val="solid"/>
                <a:round/>
                <a:headEnd type="none" w="med" len="med"/>
                <a:tailEnd type="none" w="med" len="med"/>
              </a:ln>
            </p:spPr>
          </p:sp>
          <p:sp>
            <p:nvSpPr>
              <p:cNvPr id="63572" name="Freeform 86"/>
              <p:cNvSpPr/>
              <p:nvPr/>
            </p:nvSpPr>
            <p:spPr>
              <a:xfrm>
                <a:off x="2778" y="1534"/>
                <a:ext cx="102" cy="92"/>
              </a:xfrm>
              <a:custGeom>
                <a:avLst/>
                <a:gdLst/>
                <a:ahLst/>
                <a:cxnLst>
                  <a:cxn ang="0">
                    <a:pos x="0" y="92"/>
                  </a:cxn>
                  <a:cxn ang="0">
                    <a:pos x="102" y="45"/>
                  </a:cxn>
                  <a:cxn ang="0">
                    <a:pos x="0" y="0"/>
                  </a:cxn>
                  <a:cxn ang="0">
                    <a:pos x="0" y="92"/>
                  </a:cxn>
                </a:cxnLst>
                <a:pathLst>
                  <a:path w="102" h="92">
                    <a:moveTo>
                      <a:pt x="0" y="92"/>
                    </a:moveTo>
                    <a:lnTo>
                      <a:pt x="102" y="45"/>
                    </a:lnTo>
                    <a:lnTo>
                      <a:pt x="0" y="0"/>
                    </a:lnTo>
                    <a:lnTo>
                      <a:pt x="0" y="92"/>
                    </a:lnTo>
                    <a:close/>
                  </a:path>
                </a:pathLst>
              </a:custGeom>
              <a:solidFill>
                <a:srgbClr val="000000"/>
              </a:solidFill>
              <a:ln w="9525">
                <a:noFill/>
              </a:ln>
            </p:spPr>
            <p:txBody>
              <a:bodyPr/>
              <a:p>
                <a:endParaRPr lang="zh-CN" altLang="en-US"/>
              </a:p>
            </p:txBody>
          </p:sp>
        </p:grpSp>
        <p:grpSp>
          <p:nvGrpSpPr>
            <p:cNvPr id="63573" name="Group 87"/>
            <p:cNvGrpSpPr/>
            <p:nvPr/>
          </p:nvGrpSpPr>
          <p:grpSpPr>
            <a:xfrm>
              <a:off x="3200" y="1534"/>
              <a:ext cx="720" cy="92"/>
              <a:chOff x="3200" y="1534"/>
              <a:chExt cx="720" cy="92"/>
            </a:xfrm>
          </p:grpSpPr>
          <p:sp>
            <p:nvSpPr>
              <p:cNvPr id="63574" name="Line 88"/>
              <p:cNvSpPr/>
              <p:nvPr/>
            </p:nvSpPr>
            <p:spPr>
              <a:xfrm>
                <a:off x="3200" y="1579"/>
                <a:ext cx="624" cy="1"/>
              </a:xfrm>
              <a:prstGeom prst="line">
                <a:avLst/>
              </a:prstGeom>
              <a:ln w="15875" cap="flat" cmpd="sng">
                <a:solidFill>
                  <a:srgbClr val="000000"/>
                </a:solidFill>
                <a:prstDash val="solid"/>
                <a:round/>
                <a:headEnd type="none" w="med" len="med"/>
                <a:tailEnd type="none" w="med" len="med"/>
              </a:ln>
            </p:spPr>
          </p:sp>
          <p:sp>
            <p:nvSpPr>
              <p:cNvPr id="63575" name="Freeform 89"/>
              <p:cNvSpPr/>
              <p:nvPr/>
            </p:nvSpPr>
            <p:spPr>
              <a:xfrm>
                <a:off x="3818" y="1534"/>
                <a:ext cx="102" cy="92"/>
              </a:xfrm>
              <a:custGeom>
                <a:avLst/>
                <a:gdLst/>
                <a:ahLst/>
                <a:cxnLst>
                  <a:cxn ang="0">
                    <a:pos x="0" y="92"/>
                  </a:cxn>
                  <a:cxn ang="0">
                    <a:pos x="102" y="45"/>
                  </a:cxn>
                  <a:cxn ang="0">
                    <a:pos x="0" y="0"/>
                  </a:cxn>
                  <a:cxn ang="0">
                    <a:pos x="0" y="92"/>
                  </a:cxn>
                </a:cxnLst>
                <a:pathLst>
                  <a:path w="102" h="92">
                    <a:moveTo>
                      <a:pt x="0" y="92"/>
                    </a:moveTo>
                    <a:lnTo>
                      <a:pt x="102" y="45"/>
                    </a:lnTo>
                    <a:lnTo>
                      <a:pt x="0" y="0"/>
                    </a:lnTo>
                    <a:lnTo>
                      <a:pt x="0" y="92"/>
                    </a:lnTo>
                    <a:close/>
                  </a:path>
                </a:pathLst>
              </a:custGeom>
              <a:solidFill>
                <a:srgbClr val="000000"/>
              </a:solidFill>
              <a:ln w="9525">
                <a:noFill/>
              </a:ln>
            </p:spPr>
            <p:txBody>
              <a:bodyPr/>
              <a:p>
                <a:endParaRPr lang="zh-CN" altLang="en-US"/>
              </a:p>
            </p:txBody>
          </p:sp>
        </p:grpSp>
        <p:grpSp>
          <p:nvGrpSpPr>
            <p:cNvPr id="63576" name="Group 90"/>
            <p:cNvGrpSpPr/>
            <p:nvPr/>
          </p:nvGrpSpPr>
          <p:grpSpPr>
            <a:xfrm>
              <a:off x="2240" y="3614"/>
              <a:ext cx="720" cy="92"/>
              <a:chOff x="2240" y="3614"/>
              <a:chExt cx="720" cy="92"/>
            </a:xfrm>
          </p:grpSpPr>
          <p:sp>
            <p:nvSpPr>
              <p:cNvPr id="63577" name="Line 91"/>
              <p:cNvSpPr/>
              <p:nvPr/>
            </p:nvSpPr>
            <p:spPr>
              <a:xfrm>
                <a:off x="2240" y="3658"/>
                <a:ext cx="624" cy="1"/>
              </a:xfrm>
              <a:prstGeom prst="line">
                <a:avLst/>
              </a:prstGeom>
              <a:ln w="15875" cap="flat" cmpd="sng">
                <a:solidFill>
                  <a:srgbClr val="000000"/>
                </a:solidFill>
                <a:prstDash val="solid"/>
                <a:round/>
                <a:headEnd type="none" w="med" len="med"/>
                <a:tailEnd type="none" w="med" len="med"/>
              </a:ln>
            </p:spPr>
          </p:sp>
          <p:sp>
            <p:nvSpPr>
              <p:cNvPr id="63578" name="Freeform 92"/>
              <p:cNvSpPr/>
              <p:nvPr/>
            </p:nvSpPr>
            <p:spPr>
              <a:xfrm>
                <a:off x="2858" y="3614"/>
                <a:ext cx="102" cy="92"/>
              </a:xfrm>
              <a:custGeom>
                <a:avLst/>
                <a:gdLst/>
                <a:ahLst/>
                <a:cxnLst>
                  <a:cxn ang="0">
                    <a:pos x="0" y="92"/>
                  </a:cxn>
                  <a:cxn ang="0">
                    <a:pos x="102" y="44"/>
                  </a:cxn>
                  <a:cxn ang="0">
                    <a:pos x="0" y="0"/>
                  </a:cxn>
                  <a:cxn ang="0">
                    <a:pos x="0" y="92"/>
                  </a:cxn>
                </a:cxnLst>
                <a:pathLst>
                  <a:path w="102" h="92">
                    <a:moveTo>
                      <a:pt x="0" y="92"/>
                    </a:moveTo>
                    <a:lnTo>
                      <a:pt x="102" y="44"/>
                    </a:lnTo>
                    <a:lnTo>
                      <a:pt x="0" y="0"/>
                    </a:lnTo>
                    <a:lnTo>
                      <a:pt x="0" y="92"/>
                    </a:lnTo>
                    <a:close/>
                  </a:path>
                </a:pathLst>
              </a:custGeom>
              <a:solidFill>
                <a:srgbClr val="000000"/>
              </a:solidFill>
              <a:ln w="9525">
                <a:noFill/>
              </a:ln>
            </p:spPr>
            <p:txBody>
              <a:bodyPr/>
              <a:p>
                <a:endParaRPr lang="zh-CN" altLang="en-US"/>
              </a:p>
            </p:txBody>
          </p:sp>
        </p:grpSp>
        <p:grpSp>
          <p:nvGrpSpPr>
            <p:cNvPr id="63579" name="Group 93"/>
            <p:cNvGrpSpPr/>
            <p:nvPr/>
          </p:nvGrpSpPr>
          <p:grpSpPr>
            <a:xfrm>
              <a:off x="1360" y="2203"/>
              <a:ext cx="560" cy="485"/>
              <a:chOff x="1360" y="2203"/>
              <a:chExt cx="560" cy="485"/>
            </a:xfrm>
          </p:grpSpPr>
          <p:sp>
            <p:nvSpPr>
              <p:cNvPr id="63580" name="Line 94"/>
              <p:cNvSpPr/>
              <p:nvPr/>
            </p:nvSpPr>
            <p:spPr>
              <a:xfrm>
                <a:off x="1360" y="2203"/>
                <a:ext cx="493" cy="427"/>
              </a:xfrm>
              <a:prstGeom prst="line">
                <a:avLst/>
              </a:prstGeom>
              <a:ln w="15875" cap="flat" cmpd="sng">
                <a:solidFill>
                  <a:srgbClr val="000000"/>
                </a:solidFill>
                <a:prstDash val="solid"/>
                <a:round/>
                <a:headEnd type="none" w="med" len="med"/>
                <a:tailEnd type="none" w="med" len="med"/>
              </a:ln>
            </p:spPr>
          </p:sp>
          <p:sp>
            <p:nvSpPr>
              <p:cNvPr id="63581" name="Freeform 95"/>
              <p:cNvSpPr/>
              <p:nvPr/>
            </p:nvSpPr>
            <p:spPr>
              <a:xfrm>
                <a:off x="1808" y="2594"/>
                <a:ext cx="112" cy="94"/>
              </a:xfrm>
              <a:custGeom>
                <a:avLst/>
                <a:gdLst/>
                <a:ahLst/>
                <a:cxnLst>
                  <a:cxn ang="0">
                    <a:pos x="0" y="63"/>
                  </a:cxn>
                  <a:cxn ang="0">
                    <a:pos x="112" y="94"/>
                  </a:cxn>
                  <a:cxn ang="0">
                    <a:pos x="77" y="0"/>
                  </a:cxn>
                  <a:cxn ang="0">
                    <a:pos x="0" y="63"/>
                  </a:cxn>
                </a:cxnLst>
                <a:pathLst>
                  <a:path w="112" h="94">
                    <a:moveTo>
                      <a:pt x="0" y="63"/>
                    </a:moveTo>
                    <a:lnTo>
                      <a:pt x="112" y="94"/>
                    </a:lnTo>
                    <a:lnTo>
                      <a:pt x="77" y="0"/>
                    </a:lnTo>
                    <a:lnTo>
                      <a:pt x="0" y="63"/>
                    </a:lnTo>
                    <a:close/>
                  </a:path>
                </a:pathLst>
              </a:custGeom>
              <a:solidFill>
                <a:srgbClr val="000000"/>
              </a:solidFill>
              <a:ln w="9525">
                <a:noFill/>
              </a:ln>
            </p:spPr>
            <p:txBody>
              <a:bodyPr/>
              <a:p>
                <a:endParaRPr lang="zh-CN" altLang="en-US"/>
              </a:p>
            </p:txBody>
          </p:sp>
        </p:grpSp>
        <p:grpSp>
          <p:nvGrpSpPr>
            <p:cNvPr id="63582" name="Group 96"/>
            <p:cNvGrpSpPr/>
            <p:nvPr/>
          </p:nvGrpSpPr>
          <p:grpSpPr>
            <a:xfrm>
              <a:off x="2160" y="2272"/>
              <a:ext cx="400" cy="346"/>
              <a:chOff x="2160" y="2272"/>
              <a:chExt cx="400" cy="346"/>
            </a:xfrm>
          </p:grpSpPr>
          <p:sp>
            <p:nvSpPr>
              <p:cNvPr id="63583" name="Line 97"/>
              <p:cNvSpPr/>
              <p:nvPr/>
            </p:nvSpPr>
            <p:spPr>
              <a:xfrm flipV="1">
                <a:off x="2160" y="2330"/>
                <a:ext cx="333" cy="288"/>
              </a:xfrm>
              <a:prstGeom prst="line">
                <a:avLst/>
              </a:prstGeom>
              <a:ln w="15875" cap="flat" cmpd="sng">
                <a:solidFill>
                  <a:srgbClr val="000000"/>
                </a:solidFill>
                <a:prstDash val="solid"/>
                <a:round/>
                <a:headEnd type="none" w="med" len="med"/>
                <a:tailEnd type="none" w="med" len="med"/>
              </a:ln>
            </p:spPr>
          </p:sp>
          <p:sp>
            <p:nvSpPr>
              <p:cNvPr id="63584" name="Freeform 98"/>
              <p:cNvSpPr/>
              <p:nvPr/>
            </p:nvSpPr>
            <p:spPr>
              <a:xfrm>
                <a:off x="2451" y="2272"/>
                <a:ext cx="109" cy="97"/>
              </a:xfrm>
              <a:custGeom>
                <a:avLst/>
                <a:gdLst/>
                <a:ahLst/>
                <a:cxnLst>
                  <a:cxn ang="0">
                    <a:pos x="74" y="97"/>
                  </a:cxn>
                  <a:cxn ang="0">
                    <a:pos x="109" y="0"/>
                  </a:cxn>
                  <a:cxn ang="0">
                    <a:pos x="0" y="30"/>
                  </a:cxn>
                  <a:cxn ang="0">
                    <a:pos x="74" y="97"/>
                  </a:cxn>
                </a:cxnLst>
                <a:pathLst>
                  <a:path w="109" h="97">
                    <a:moveTo>
                      <a:pt x="74" y="97"/>
                    </a:moveTo>
                    <a:lnTo>
                      <a:pt x="109" y="0"/>
                    </a:lnTo>
                    <a:lnTo>
                      <a:pt x="0" y="30"/>
                    </a:lnTo>
                    <a:lnTo>
                      <a:pt x="74" y="97"/>
                    </a:lnTo>
                    <a:close/>
                  </a:path>
                </a:pathLst>
              </a:custGeom>
              <a:solidFill>
                <a:srgbClr val="000000"/>
              </a:solidFill>
              <a:ln w="9525">
                <a:noFill/>
              </a:ln>
            </p:spPr>
            <p:txBody>
              <a:bodyPr/>
              <a:p>
                <a:endParaRPr lang="zh-CN" altLang="en-US"/>
              </a:p>
            </p:txBody>
          </p:sp>
        </p:grpSp>
        <p:grpSp>
          <p:nvGrpSpPr>
            <p:cNvPr id="63585" name="Group 99"/>
            <p:cNvGrpSpPr/>
            <p:nvPr/>
          </p:nvGrpSpPr>
          <p:grpSpPr>
            <a:xfrm>
              <a:off x="2160" y="2896"/>
              <a:ext cx="880" cy="624"/>
              <a:chOff x="2160" y="2896"/>
              <a:chExt cx="880" cy="624"/>
            </a:xfrm>
          </p:grpSpPr>
          <p:sp>
            <p:nvSpPr>
              <p:cNvPr id="63586" name="Line 100"/>
              <p:cNvSpPr/>
              <p:nvPr/>
            </p:nvSpPr>
            <p:spPr>
              <a:xfrm flipH="1">
                <a:off x="2234" y="2896"/>
                <a:ext cx="806" cy="574"/>
              </a:xfrm>
              <a:prstGeom prst="line">
                <a:avLst/>
              </a:prstGeom>
              <a:ln w="15875" cap="flat" cmpd="sng">
                <a:solidFill>
                  <a:srgbClr val="000000"/>
                </a:solidFill>
                <a:prstDash val="solid"/>
                <a:round/>
                <a:headEnd type="none" w="med" len="med"/>
                <a:tailEnd type="none" w="med" len="med"/>
              </a:ln>
            </p:spPr>
          </p:sp>
          <p:sp>
            <p:nvSpPr>
              <p:cNvPr id="63587" name="Freeform 101"/>
              <p:cNvSpPr/>
              <p:nvPr/>
            </p:nvSpPr>
            <p:spPr>
              <a:xfrm>
                <a:off x="2160" y="3428"/>
                <a:ext cx="112" cy="92"/>
              </a:xfrm>
              <a:custGeom>
                <a:avLst/>
                <a:gdLst/>
                <a:ahLst/>
                <a:cxnLst>
                  <a:cxn ang="0">
                    <a:pos x="45" y="0"/>
                  </a:cxn>
                  <a:cxn ang="0">
                    <a:pos x="0" y="92"/>
                  </a:cxn>
                  <a:cxn ang="0">
                    <a:pos x="112" y="72"/>
                  </a:cxn>
                  <a:cxn ang="0">
                    <a:pos x="45" y="0"/>
                  </a:cxn>
                </a:cxnLst>
                <a:pathLst>
                  <a:path w="112" h="92">
                    <a:moveTo>
                      <a:pt x="45" y="0"/>
                    </a:moveTo>
                    <a:lnTo>
                      <a:pt x="0" y="92"/>
                    </a:lnTo>
                    <a:lnTo>
                      <a:pt x="112" y="72"/>
                    </a:lnTo>
                    <a:lnTo>
                      <a:pt x="45" y="0"/>
                    </a:lnTo>
                    <a:close/>
                  </a:path>
                </a:pathLst>
              </a:custGeom>
              <a:solidFill>
                <a:srgbClr val="000000"/>
              </a:solidFill>
              <a:ln w="9525">
                <a:noFill/>
              </a:ln>
            </p:spPr>
            <p:txBody>
              <a:bodyPr/>
              <a:p>
                <a:endParaRPr lang="zh-CN" altLang="en-US"/>
              </a:p>
            </p:txBody>
          </p:sp>
        </p:grpSp>
        <p:grpSp>
          <p:nvGrpSpPr>
            <p:cNvPr id="63588" name="Group 102"/>
            <p:cNvGrpSpPr/>
            <p:nvPr/>
          </p:nvGrpSpPr>
          <p:grpSpPr>
            <a:xfrm>
              <a:off x="2880" y="2089"/>
              <a:ext cx="800" cy="91"/>
              <a:chOff x="2880" y="2089"/>
              <a:chExt cx="800" cy="91"/>
            </a:xfrm>
          </p:grpSpPr>
          <p:sp>
            <p:nvSpPr>
              <p:cNvPr id="63589" name="Line 103"/>
              <p:cNvSpPr/>
              <p:nvPr/>
            </p:nvSpPr>
            <p:spPr>
              <a:xfrm>
                <a:off x="2880" y="2133"/>
                <a:ext cx="704" cy="1"/>
              </a:xfrm>
              <a:prstGeom prst="line">
                <a:avLst/>
              </a:prstGeom>
              <a:ln w="15875" cap="flat" cmpd="sng">
                <a:solidFill>
                  <a:srgbClr val="000000"/>
                </a:solidFill>
                <a:prstDash val="solid"/>
                <a:round/>
                <a:headEnd type="none" w="med" len="med"/>
                <a:tailEnd type="none" w="med" len="med"/>
              </a:ln>
            </p:spPr>
          </p:sp>
          <p:sp>
            <p:nvSpPr>
              <p:cNvPr id="63590" name="Freeform 104"/>
              <p:cNvSpPr/>
              <p:nvPr/>
            </p:nvSpPr>
            <p:spPr>
              <a:xfrm>
                <a:off x="3578" y="2089"/>
                <a:ext cx="102" cy="91"/>
              </a:xfrm>
              <a:custGeom>
                <a:avLst/>
                <a:gdLst/>
                <a:ahLst/>
                <a:cxnLst>
                  <a:cxn ang="0">
                    <a:pos x="0" y="91"/>
                  </a:cxn>
                  <a:cxn ang="0">
                    <a:pos x="102" y="44"/>
                  </a:cxn>
                  <a:cxn ang="0">
                    <a:pos x="0" y="0"/>
                  </a:cxn>
                  <a:cxn ang="0">
                    <a:pos x="0" y="91"/>
                  </a:cxn>
                </a:cxnLst>
                <a:pathLst>
                  <a:path w="102" h="91">
                    <a:moveTo>
                      <a:pt x="0" y="91"/>
                    </a:moveTo>
                    <a:lnTo>
                      <a:pt x="102" y="44"/>
                    </a:lnTo>
                    <a:lnTo>
                      <a:pt x="0" y="0"/>
                    </a:lnTo>
                    <a:lnTo>
                      <a:pt x="0" y="91"/>
                    </a:lnTo>
                    <a:close/>
                  </a:path>
                </a:pathLst>
              </a:custGeom>
              <a:solidFill>
                <a:srgbClr val="000000"/>
              </a:solidFill>
              <a:ln w="9525">
                <a:noFill/>
              </a:ln>
            </p:spPr>
            <p:txBody>
              <a:bodyPr/>
              <a:p>
                <a:endParaRPr lang="zh-CN" altLang="en-US"/>
              </a:p>
            </p:txBody>
          </p:sp>
        </p:grpSp>
        <p:grpSp>
          <p:nvGrpSpPr>
            <p:cNvPr id="63591" name="Group 105"/>
            <p:cNvGrpSpPr/>
            <p:nvPr/>
          </p:nvGrpSpPr>
          <p:grpSpPr>
            <a:xfrm>
              <a:off x="1760" y="1717"/>
              <a:ext cx="240" cy="901"/>
              <a:chOff x="1760" y="1717"/>
              <a:chExt cx="240" cy="901"/>
            </a:xfrm>
          </p:grpSpPr>
          <p:sp>
            <p:nvSpPr>
              <p:cNvPr id="63592" name="Freeform 106"/>
              <p:cNvSpPr/>
              <p:nvPr/>
            </p:nvSpPr>
            <p:spPr>
              <a:xfrm>
                <a:off x="1760" y="1717"/>
                <a:ext cx="240" cy="821"/>
              </a:xfrm>
              <a:custGeom>
                <a:avLst/>
                <a:gdLst/>
                <a:ahLst/>
                <a:cxnLst>
                  <a:cxn ang="0">
                    <a:pos x="240" y="0"/>
                  </a:cxn>
                  <a:cxn ang="0">
                    <a:pos x="150" y="100"/>
                  </a:cxn>
                  <a:cxn ang="0">
                    <a:pos x="112" y="150"/>
                  </a:cxn>
                  <a:cxn ang="0">
                    <a:pos x="74" y="203"/>
                  </a:cxn>
                  <a:cxn ang="0">
                    <a:pos x="45" y="253"/>
                  </a:cxn>
                  <a:cxn ang="0">
                    <a:pos x="19" y="308"/>
                  </a:cxn>
                  <a:cxn ang="0">
                    <a:pos x="6" y="361"/>
                  </a:cxn>
                  <a:cxn ang="0">
                    <a:pos x="0" y="416"/>
                  </a:cxn>
                  <a:cxn ang="0">
                    <a:pos x="3" y="463"/>
                  </a:cxn>
                  <a:cxn ang="0">
                    <a:pos x="16" y="513"/>
                  </a:cxn>
                  <a:cxn ang="0">
                    <a:pos x="32" y="563"/>
                  </a:cxn>
                  <a:cxn ang="0">
                    <a:pos x="54" y="613"/>
                  </a:cxn>
                  <a:cxn ang="0">
                    <a:pos x="80" y="666"/>
                  </a:cxn>
                  <a:cxn ang="0">
                    <a:pos x="112" y="716"/>
                  </a:cxn>
                  <a:cxn ang="0">
                    <a:pos x="182" y="821"/>
                  </a:cxn>
                </a:cxnLst>
                <a:pathLst>
                  <a:path w="240" h="821">
                    <a:moveTo>
                      <a:pt x="240" y="0"/>
                    </a:moveTo>
                    <a:lnTo>
                      <a:pt x="150" y="100"/>
                    </a:lnTo>
                    <a:lnTo>
                      <a:pt x="112" y="150"/>
                    </a:lnTo>
                    <a:lnTo>
                      <a:pt x="74" y="203"/>
                    </a:lnTo>
                    <a:lnTo>
                      <a:pt x="45" y="253"/>
                    </a:lnTo>
                    <a:lnTo>
                      <a:pt x="19" y="308"/>
                    </a:lnTo>
                    <a:lnTo>
                      <a:pt x="6" y="361"/>
                    </a:lnTo>
                    <a:lnTo>
                      <a:pt x="0" y="416"/>
                    </a:lnTo>
                    <a:lnTo>
                      <a:pt x="3" y="463"/>
                    </a:lnTo>
                    <a:lnTo>
                      <a:pt x="16" y="513"/>
                    </a:lnTo>
                    <a:lnTo>
                      <a:pt x="32" y="563"/>
                    </a:lnTo>
                    <a:lnTo>
                      <a:pt x="54" y="613"/>
                    </a:lnTo>
                    <a:lnTo>
                      <a:pt x="80" y="666"/>
                    </a:lnTo>
                    <a:lnTo>
                      <a:pt x="112" y="716"/>
                    </a:lnTo>
                    <a:lnTo>
                      <a:pt x="182" y="821"/>
                    </a:lnTo>
                  </a:path>
                </a:pathLst>
              </a:custGeom>
              <a:noFill/>
              <a:ln w="15875" cap="flat" cmpd="sng">
                <a:solidFill>
                  <a:srgbClr val="000000"/>
                </a:solidFill>
                <a:prstDash val="solid"/>
                <a:round/>
                <a:headEnd type="none" w="med" len="med"/>
                <a:tailEnd type="none" w="med" len="med"/>
              </a:ln>
            </p:spPr>
            <p:txBody>
              <a:bodyPr/>
              <a:p>
                <a:endParaRPr lang="zh-CN" altLang="en-US"/>
              </a:p>
            </p:txBody>
          </p:sp>
          <p:sp>
            <p:nvSpPr>
              <p:cNvPr id="63593" name="Freeform 107"/>
              <p:cNvSpPr/>
              <p:nvPr/>
            </p:nvSpPr>
            <p:spPr>
              <a:xfrm>
                <a:off x="1898" y="2519"/>
                <a:ext cx="102" cy="99"/>
              </a:xfrm>
              <a:custGeom>
                <a:avLst/>
                <a:gdLst/>
                <a:ahLst/>
                <a:cxnLst>
                  <a:cxn ang="0">
                    <a:pos x="0" y="50"/>
                  </a:cxn>
                  <a:cxn ang="0">
                    <a:pos x="102" y="99"/>
                  </a:cxn>
                  <a:cxn ang="0">
                    <a:pos x="89" y="0"/>
                  </a:cxn>
                  <a:cxn ang="0">
                    <a:pos x="0" y="50"/>
                  </a:cxn>
                </a:cxnLst>
                <a:pathLst>
                  <a:path w="102" h="99">
                    <a:moveTo>
                      <a:pt x="0" y="50"/>
                    </a:moveTo>
                    <a:lnTo>
                      <a:pt x="102" y="99"/>
                    </a:lnTo>
                    <a:lnTo>
                      <a:pt x="89" y="0"/>
                    </a:lnTo>
                    <a:lnTo>
                      <a:pt x="0" y="50"/>
                    </a:lnTo>
                    <a:close/>
                  </a:path>
                </a:pathLst>
              </a:custGeom>
              <a:solidFill>
                <a:srgbClr val="000000"/>
              </a:solidFill>
              <a:ln w="9525">
                <a:noFill/>
              </a:ln>
            </p:spPr>
            <p:txBody>
              <a:bodyPr/>
              <a:p>
                <a:endParaRPr lang="zh-CN" altLang="en-US"/>
              </a:p>
            </p:txBody>
          </p:sp>
        </p:grpSp>
        <p:grpSp>
          <p:nvGrpSpPr>
            <p:cNvPr id="63594" name="Group 108"/>
            <p:cNvGrpSpPr/>
            <p:nvPr/>
          </p:nvGrpSpPr>
          <p:grpSpPr>
            <a:xfrm>
              <a:off x="2160" y="1121"/>
              <a:ext cx="2720" cy="2787"/>
              <a:chOff x="2160" y="1121"/>
              <a:chExt cx="2720" cy="2787"/>
            </a:xfrm>
          </p:grpSpPr>
          <p:sp>
            <p:nvSpPr>
              <p:cNvPr id="63595" name="Freeform 109"/>
              <p:cNvSpPr/>
              <p:nvPr/>
            </p:nvSpPr>
            <p:spPr>
              <a:xfrm>
                <a:off x="2160" y="1121"/>
                <a:ext cx="2720" cy="2787"/>
              </a:xfrm>
              <a:custGeom>
                <a:avLst/>
                <a:gdLst/>
                <a:ahLst/>
                <a:cxnLst>
                  <a:cxn ang="0">
                    <a:pos x="48" y="286"/>
                  </a:cxn>
                  <a:cxn ang="0">
                    <a:pos x="157" y="225"/>
                  </a:cxn>
                  <a:cxn ang="0">
                    <a:pos x="259" y="183"/>
                  </a:cxn>
                  <a:cxn ang="0">
                    <a:pos x="346" y="155"/>
                  </a:cxn>
                  <a:cxn ang="0">
                    <a:pos x="448" y="136"/>
                  </a:cxn>
                  <a:cxn ang="0">
                    <a:pos x="570" y="119"/>
                  </a:cxn>
                  <a:cxn ang="0">
                    <a:pos x="678" y="108"/>
                  </a:cxn>
                  <a:cxn ang="0">
                    <a:pos x="810" y="92"/>
                  </a:cxn>
                  <a:cxn ang="0">
                    <a:pos x="1018" y="64"/>
                  </a:cxn>
                  <a:cxn ang="0">
                    <a:pos x="1251" y="33"/>
                  </a:cxn>
                  <a:cxn ang="0">
                    <a:pos x="1494" y="11"/>
                  </a:cxn>
                  <a:cxn ang="0">
                    <a:pos x="1738" y="0"/>
                  </a:cxn>
                  <a:cxn ang="0">
                    <a:pos x="1965" y="8"/>
                  </a:cxn>
                  <a:cxn ang="0">
                    <a:pos x="2163" y="44"/>
                  </a:cxn>
                  <a:cxn ang="0">
                    <a:pos x="2285" y="92"/>
                  </a:cxn>
                  <a:cxn ang="0">
                    <a:pos x="2352" y="133"/>
                  </a:cxn>
                  <a:cxn ang="0">
                    <a:pos x="2435" y="219"/>
                  </a:cxn>
                  <a:cxn ang="0">
                    <a:pos x="2528" y="366"/>
                  </a:cxn>
                  <a:cxn ang="0">
                    <a:pos x="2598" y="538"/>
                  </a:cxn>
                  <a:cxn ang="0">
                    <a:pos x="2650" y="729"/>
                  </a:cxn>
                  <a:cxn ang="0">
                    <a:pos x="2685" y="932"/>
                  </a:cxn>
                  <a:cxn ang="0">
                    <a:pos x="2707" y="1134"/>
                  </a:cxn>
                  <a:cxn ang="0">
                    <a:pos x="2717" y="1326"/>
                  </a:cxn>
                  <a:cxn ang="0">
                    <a:pos x="2720" y="1497"/>
                  </a:cxn>
                  <a:cxn ang="0">
                    <a:pos x="2720" y="1664"/>
                  </a:cxn>
                  <a:cxn ang="0">
                    <a:pos x="2720" y="1922"/>
                  </a:cxn>
                  <a:cxn ang="0">
                    <a:pos x="2704" y="2091"/>
                  </a:cxn>
                  <a:cxn ang="0">
                    <a:pos x="2672" y="2252"/>
                  </a:cxn>
                  <a:cxn ang="0">
                    <a:pos x="2614" y="2402"/>
                  </a:cxn>
                  <a:cxn ang="0">
                    <a:pos x="2525" y="2532"/>
                  </a:cxn>
                  <a:cxn ang="0">
                    <a:pos x="2400" y="2634"/>
                  </a:cxn>
                  <a:cxn ang="0">
                    <a:pos x="2234" y="2709"/>
                  </a:cxn>
                  <a:cxn ang="0">
                    <a:pos x="2029" y="2754"/>
                  </a:cxn>
                  <a:cxn ang="0">
                    <a:pos x="1789" y="2781"/>
                  </a:cxn>
                  <a:cxn ang="0">
                    <a:pos x="1523" y="2787"/>
                  </a:cxn>
                  <a:cxn ang="0">
                    <a:pos x="1232" y="2781"/>
                  </a:cxn>
                  <a:cxn ang="0">
                    <a:pos x="922" y="2762"/>
                  </a:cxn>
                  <a:cxn ang="0">
                    <a:pos x="432" y="2718"/>
                  </a:cxn>
                </a:cxnLst>
                <a:pathLst>
                  <a:path w="2720" h="2787">
                    <a:moveTo>
                      <a:pt x="0" y="319"/>
                    </a:moveTo>
                    <a:lnTo>
                      <a:pt x="48" y="286"/>
                    </a:lnTo>
                    <a:lnTo>
                      <a:pt x="99" y="255"/>
                    </a:lnTo>
                    <a:lnTo>
                      <a:pt x="157" y="225"/>
                    </a:lnTo>
                    <a:lnTo>
                      <a:pt x="224" y="194"/>
                    </a:lnTo>
                    <a:lnTo>
                      <a:pt x="259" y="183"/>
                    </a:lnTo>
                    <a:lnTo>
                      <a:pt x="301" y="169"/>
                    </a:lnTo>
                    <a:lnTo>
                      <a:pt x="346" y="155"/>
                    </a:lnTo>
                    <a:lnTo>
                      <a:pt x="394" y="144"/>
                    </a:lnTo>
                    <a:lnTo>
                      <a:pt x="448" y="136"/>
                    </a:lnTo>
                    <a:lnTo>
                      <a:pt x="506" y="125"/>
                    </a:lnTo>
                    <a:lnTo>
                      <a:pt x="570" y="119"/>
                    </a:lnTo>
                    <a:lnTo>
                      <a:pt x="640" y="111"/>
                    </a:lnTo>
                    <a:lnTo>
                      <a:pt x="678" y="108"/>
                    </a:lnTo>
                    <a:lnTo>
                      <a:pt x="720" y="103"/>
                    </a:lnTo>
                    <a:lnTo>
                      <a:pt x="810" y="92"/>
                    </a:lnTo>
                    <a:lnTo>
                      <a:pt x="909" y="78"/>
                    </a:lnTo>
                    <a:lnTo>
                      <a:pt x="1018" y="64"/>
                    </a:lnTo>
                    <a:lnTo>
                      <a:pt x="1133" y="50"/>
                    </a:lnTo>
                    <a:lnTo>
                      <a:pt x="1251" y="33"/>
                    </a:lnTo>
                    <a:lnTo>
                      <a:pt x="1373" y="22"/>
                    </a:lnTo>
                    <a:lnTo>
                      <a:pt x="1494" y="11"/>
                    </a:lnTo>
                    <a:lnTo>
                      <a:pt x="1619" y="3"/>
                    </a:lnTo>
                    <a:lnTo>
                      <a:pt x="1738" y="0"/>
                    </a:lnTo>
                    <a:lnTo>
                      <a:pt x="1856" y="3"/>
                    </a:lnTo>
                    <a:lnTo>
                      <a:pt x="1965" y="8"/>
                    </a:lnTo>
                    <a:lnTo>
                      <a:pt x="2070" y="22"/>
                    </a:lnTo>
                    <a:lnTo>
                      <a:pt x="2163" y="44"/>
                    </a:lnTo>
                    <a:lnTo>
                      <a:pt x="2250" y="72"/>
                    </a:lnTo>
                    <a:lnTo>
                      <a:pt x="2285" y="92"/>
                    </a:lnTo>
                    <a:lnTo>
                      <a:pt x="2320" y="111"/>
                    </a:lnTo>
                    <a:lnTo>
                      <a:pt x="2352" y="133"/>
                    </a:lnTo>
                    <a:lnTo>
                      <a:pt x="2381" y="161"/>
                    </a:lnTo>
                    <a:lnTo>
                      <a:pt x="2435" y="219"/>
                    </a:lnTo>
                    <a:lnTo>
                      <a:pt x="2486" y="288"/>
                    </a:lnTo>
                    <a:lnTo>
                      <a:pt x="2528" y="366"/>
                    </a:lnTo>
                    <a:lnTo>
                      <a:pt x="2566" y="449"/>
                    </a:lnTo>
                    <a:lnTo>
                      <a:pt x="2598" y="538"/>
                    </a:lnTo>
                    <a:lnTo>
                      <a:pt x="2627" y="632"/>
                    </a:lnTo>
                    <a:lnTo>
                      <a:pt x="2650" y="729"/>
                    </a:lnTo>
                    <a:lnTo>
                      <a:pt x="2669" y="832"/>
                    </a:lnTo>
                    <a:lnTo>
                      <a:pt x="2685" y="932"/>
                    </a:lnTo>
                    <a:lnTo>
                      <a:pt x="2698" y="1034"/>
                    </a:lnTo>
                    <a:lnTo>
                      <a:pt x="2707" y="1134"/>
                    </a:lnTo>
                    <a:lnTo>
                      <a:pt x="2714" y="1231"/>
                    </a:lnTo>
                    <a:lnTo>
                      <a:pt x="2717" y="1326"/>
                    </a:lnTo>
                    <a:lnTo>
                      <a:pt x="2720" y="1414"/>
                    </a:lnTo>
                    <a:lnTo>
                      <a:pt x="2720" y="1497"/>
                    </a:lnTo>
                    <a:lnTo>
                      <a:pt x="2720" y="1578"/>
                    </a:lnTo>
                    <a:lnTo>
                      <a:pt x="2720" y="1664"/>
                    </a:lnTo>
                    <a:lnTo>
                      <a:pt x="2720" y="1833"/>
                    </a:lnTo>
                    <a:lnTo>
                      <a:pt x="2720" y="1922"/>
                    </a:lnTo>
                    <a:lnTo>
                      <a:pt x="2714" y="2005"/>
                    </a:lnTo>
                    <a:lnTo>
                      <a:pt x="2704" y="2091"/>
                    </a:lnTo>
                    <a:lnTo>
                      <a:pt x="2691" y="2174"/>
                    </a:lnTo>
                    <a:lnTo>
                      <a:pt x="2672" y="2252"/>
                    </a:lnTo>
                    <a:lnTo>
                      <a:pt x="2646" y="2329"/>
                    </a:lnTo>
                    <a:lnTo>
                      <a:pt x="2614" y="2402"/>
                    </a:lnTo>
                    <a:lnTo>
                      <a:pt x="2573" y="2468"/>
                    </a:lnTo>
                    <a:lnTo>
                      <a:pt x="2525" y="2532"/>
                    </a:lnTo>
                    <a:lnTo>
                      <a:pt x="2467" y="2587"/>
                    </a:lnTo>
                    <a:lnTo>
                      <a:pt x="2400" y="2634"/>
                    </a:lnTo>
                    <a:lnTo>
                      <a:pt x="2320" y="2676"/>
                    </a:lnTo>
                    <a:lnTo>
                      <a:pt x="2234" y="2709"/>
                    </a:lnTo>
                    <a:lnTo>
                      <a:pt x="2134" y="2734"/>
                    </a:lnTo>
                    <a:lnTo>
                      <a:pt x="2029" y="2754"/>
                    </a:lnTo>
                    <a:lnTo>
                      <a:pt x="1914" y="2770"/>
                    </a:lnTo>
                    <a:lnTo>
                      <a:pt x="1789" y="2781"/>
                    </a:lnTo>
                    <a:lnTo>
                      <a:pt x="1661" y="2787"/>
                    </a:lnTo>
                    <a:lnTo>
                      <a:pt x="1523" y="2787"/>
                    </a:lnTo>
                    <a:lnTo>
                      <a:pt x="1382" y="2787"/>
                    </a:lnTo>
                    <a:lnTo>
                      <a:pt x="1232" y="2781"/>
                    </a:lnTo>
                    <a:lnTo>
                      <a:pt x="1078" y="2773"/>
                    </a:lnTo>
                    <a:lnTo>
                      <a:pt x="922" y="2762"/>
                    </a:lnTo>
                    <a:lnTo>
                      <a:pt x="762" y="2748"/>
                    </a:lnTo>
                    <a:lnTo>
                      <a:pt x="432" y="2718"/>
                    </a:lnTo>
                    <a:lnTo>
                      <a:pt x="96" y="2684"/>
                    </a:lnTo>
                  </a:path>
                </a:pathLst>
              </a:custGeom>
              <a:noFill/>
              <a:ln w="15875" cap="flat" cmpd="sng">
                <a:solidFill>
                  <a:srgbClr val="000000"/>
                </a:solidFill>
                <a:prstDash val="solid"/>
                <a:round/>
                <a:headEnd type="none" w="med" len="med"/>
                <a:tailEnd type="none" w="med" len="med"/>
              </a:ln>
            </p:spPr>
            <p:txBody>
              <a:bodyPr/>
              <a:p>
                <a:endParaRPr lang="zh-CN" altLang="en-US"/>
              </a:p>
            </p:txBody>
          </p:sp>
          <p:sp>
            <p:nvSpPr>
              <p:cNvPr id="63596" name="Freeform 110"/>
              <p:cNvSpPr/>
              <p:nvPr/>
            </p:nvSpPr>
            <p:spPr>
              <a:xfrm>
                <a:off x="2160" y="3761"/>
                <a:ext cx="109" cy="92"/>
              </a:xfrm>
              <a:custGeom>
                <a:avLst/>
                <a:gdLst/>
                <a:ahLst/>
                <a:cxnLst>
                  <a:cxn ang="0">
                    <a:pos x="109" y="0"/>
                  </a:cxn>
                  <a:cxn ang="0">
                    <a:pos x="0" y="36"/>
                  </a:cxn>
                  <a:cxn ang="0">
                    <a:pos x="96" y="92"/>
                  </a:cxn>
                  <a:cxn ang="0">
                    <a:pos x="109" y="0"/>
                  </a:cxn>
                </a:cxnLst>
                <a:pathLst>
                  <a:path w="109" h="92">
                    <a:moveTo>
                      <a:pt x="109" y="0"/>
                    </a:moveTo>
                    <a:lnTo>
                      <a:pt x="0" y="36"/>
                    </a:lnTo>
                    <a:lnTo>
                      <a:pt x="96" y="92"/>
                    </a:lnTo>
                    <a:lnTo>
                      <a:pt x="109" y="0"/>
                    </a:lnTo>
                    <a:close/>
                  </a:path>
                </a:pathLst>
              </a:custGeom>
              <a:solidFill>
                <a:srgbClr val="000000"/>
              </a:solidFill>
              <a:ln w="9525">
                <a:noFill/>
              </a:ln>
            </p:spPr>
            <p:txBody>
              <a:bodyPr/>
              <a:p>
                <a:endParaRPr lang="zh-CN" altLang="en-US"/>
              </a:p>
            </p:txBody>
          </p:sp>
        </p:grpSp>
        <p:grpSp>
          <p:nvGrpSpPr>
            <p:cNvPr id="63597" name="Group 111"/>
            <p:cNvGrpSpPr/>
            <p:nvPr/>
          </p:nvGrpSpPr>
          <p:grpSpPr>
            <a:xfrm>
              <a:off x="2240" y="1634"/>
              <a:ext cx="640" cy="86"/>
              <a:chOff x="2240" y="1634"/>
              <a:chExt cx="640" cy="86"/>
            </a:xfrm>
          </p:grpSpPr>
          <p:sp>
            <p:nvSpPr>
              <p:cNvPr id="63598" name="Freeform 112"/>
              <p:cNvSpPr/>
              <p:nvPr/>
            </p:nvSpPr>
            <p:spPr>
              <a:xfrm>
                <a:off x="2339" y="1648"/>
                <a:ext cx="541" cy="69"/>
              </a:xfrm>
              <a:custGeom>
                <a:avLst/>
                <a:gdLst/>
                <a:ahLst/>
                <a:cxnLst>
                  <a:cxn ang="0">
                    <a:pos x="541" y="0"/>
                  </a:cxn>
                  <a:cxn ang="0">
                    <a:pos x="461" y="25"/>
                  </a:cxn>
                  <a:cxn ang="0">
                    <a:pos x="381" y="47"/>
                  </a:cxn>
                  <a:cxn ang="0">
                    <a:pos x="301" y="64"/>
                  </a:cxn>
                  <a:cxn ang="0">
                    <a:pos x="259" y="66"/>
                  </a:cxn>
                  <a:cxn ang="0">
                    <a:pos x="221" y="69"/>
                  </a:cxn>
                  <a:cxn ang="0">
                    <a:pos x="167" y="66"/>
                  </a:cxn>
                  <a:cxn ang="0">
                    <a:pos x="112" y="58"/>
                  </a:cxn>
                  <a:cxn ang="0">
                    <a:pos x="55" y="44"/>
                  </a:cxn>
                  <a:cxn ang="0">
                    <a:pos x="0" y="30"/>
                  </a:cxn>
                </a:cxnLst>
                <a:pathLst>
                  <a:path w="541" h="69">
                    <a:moveTo>
                      <a:pt x="541" y="0"/>
                    </a:moveTo>
                    <a:lnTo>
                      <a:pt x="461" y="25"/>
                    </a:lnTo>
                    <a:lnTo>
                      <a:pt x="381" y="47"/>
                    </a:lnTo>
                    <a:lnTo>
                      <a:pt x="301" y="64"/>
                    </a:lnTo>
                    <a:lnTo>
                      <a:pt x="259" y="66"/>
                    </a:lnTo>
                    <a:lnTo>
                      <a:pt x="221" y="69"/>
                    </a:lnTo>
                    <a:lnTo>
                      <a:pt x="167" y="66"/>
                    </a:lnTo>
                    <a:lnTo>
                      <a:pt x="112" y="58"/>
                    </a:lnTo>
                    <a:lnTo>
                      <a:pt x="55" y="44"/>
                    </a:lnTo>
                    <a:lnTo>
                      <a:pt x="0" y="30"/>
                    </a:lnTo>
                  </a:path>
                </a:pathLst>
              </a:custGeom>
              <a:noFill/>
              <a:ln w="15875" cap="flat" cmpd="sng">
                <a:solidFill>
                  <a:srgbClr val="000000"/>
                </a:solidFill>
                <a:prstDash val="solid"/>
                <a:round/>
                <a:headEnd type="none" w="med" len="med"/>
                <a:tailEnd type="none" w="med" len="med"/>
              </a:ln>
            </p:spPr>
            <p:txBody>
              <a:bodyPr/>
              <a:p>
                <a:endParaRPr lang="zh-CN" altLang="en-US"/>
              </a:p>
            </p:txBody>
          </p:sp>
          <p:sp>
            <p:nvSpPr>
              <p:cNvPr id="63599" name="Freeform 113"/>
              <p:cNvSpPr/>
              <p:nvPr/>
            </p:nvSpPr>
            <p:spPr>
              <a:xfrm>
                <a:off x="2240" y="1634"/>
                <a:ext cx="115" cy="86"/>
              </a:xfrm>
              <a:custGeom>
                <a:avLst/>
                <a:gdLst/>
                <a:ahLst/>
                <a:cxnLst>
                  <a:cxn ang="0">
                    <a:pos x="115" y="0"/>
                  </a:cxn>
                  <a:cxn ang="0">
                    <a:pos x="0" y="14"/>
                  </a:cxn>
                  <a:cxn ang="0">
                    <a:pos x="80" y="86"/>
                  </a:cxn>
                  <a:cxn ang="0">
                    <a:pos x="115" y="0"/>
                  </a:cxn>
                </a:cxnLst>
                <a:pathLst>
                  <a:path w="115" h="86">
                    <a:moveTo>
                      <a:pt x="115" y="0"/>
                    </a:moveTo>
                    <a:lnTo>
                      <a:pt x="0" y="14"/>
                    </a:lnTo>
                    <a:lnTo>
                      <a:pt x="80" y="86"/>
                    </a:lnTo>
                    <a:lnTo>
                      <a:pt x="115" y="0"/>
                    </a:lnTo>
                    <a:close/>
                  </a:path>
                </a:pathLst>
              </a:custGeom>
              <a:solidFill>
                <a:srgbClr val="000000"/>
              </a:solidFill>
              <a:ln w="9525">
                <a:noFill/>
              </a:ln>
            </p:spPr>
            <p:txBody>
              <a:bodyPr/>
              <a:p>
                <a:endParaRPr lang="zh-CN" altLang="en-US"/>
              </a:p>
            </p:txBody>
          </p:sp>
        </p:grpSp>
        <p:grpSp>
          <p:nvGrpSpPr>
            <p:cNvPr id="63600" name="Group 114"/>
            <p:cNvGrpSpPr/>
            <p:nvPr/>
          </p:nvGrpSpPr>
          <p:grpSpPr>
            <a:xfrm>
              <a:off x="2720" y="1717"/>
              <a:ext cx="320" cy="278"/>
              <a:chOff x="2720" y="1717"/>
              <a:chExt cx="320" cy="278"/>
            </a:xfrm>
          </p:grpSpPr>
          <p:sp>
            <p:nvSpPr>
              <p:cNvPr id="63601" name="Line 115"/>
              <p:cNvSpPr/>
              <p:nvPr/>
            </p:nvSpPr>
            <p:spPr>
              <a:xfrm flipH="1">
                <a:off x="2787" y="1717"/>
                <a:ext cx="253" cy="219"/>
              </a:xfrm>
              <a:prstGeom prst="line">
                <a:avLst/>
              </a:prstGeom>
              <a:ln w="15875" cap="flat" cmpd="sng">
                <a:solidFill>
                  <a:srgbClr val="000000"/>
                </a:solidFill>
                <a:prstDash val="solid"/>
                <a:round/>
                <a:headEnd type="none" w="med" len="med"/>
                <a:tailEnd type="none" w="med" len="med"/>
              </a:ln>
            </p:spPr>
          </p:sp>
          <p:sp>
            <p:nvSpPr>
              <p:cNvPr id="63602" name="Freeform 116"/>
              <p:cNvSpPr/>
              <p:nvPr/>
            </p:nvSpPr>
            <p:spPr>
              <a:xfrm>
                <a:off x="2720" y="1897"/>
                <a:ext cx="109" cy="98"/>
              </a:xfrm>
              <a:custGeom>
                <a:avLst/>
                <a:gdLst/>
                <a:ahLst/>
                <a:cxnLst>
                  <a:cxn ang="0">
                    <a:pos x="35" y="0"/>
                  </a:cxn>
                  <a:cxn ang="0">
                    <a:pos x="0" y="98"/>
                  </a:cxn>
                  <a:cxn ang="0">
                    <a:pos x="109" y="67"/>
                  </a:cxn>
                  <a:cxn ang="0">
                    <a:pos x="35" y="0"/>
                  </a:cxn>
                </a:cxnLst>
                <a:pathLst>
                  <a:path w="109" h="98">
                    <a:moveTo>
                      <a:pt x="35" y="0"/>
                    </a:moveTo>
                    <a:lnTo>
                      <a:pt x="0" y="98"/>
                    </a:lnTo>
                    <a:lnTo>
                      <a:pt x="109" y="67"/>
                    </a:lnTo>
                    <a:lnTo>
                      <a:pt x="35" y="0"/>
                    </a:lnTo>
                    <a:close/>
                  </a:path>
                </a:pathLst>
              </a:custGeom>
              <a:solidFill>
                <a:srgbClr val="000000"/>
              </a:solidFill>
              <a:ln w="9525">
                <a:noFill/>
              </a:ln>
            </p:spPr>
            <p:txBody>
              <a:bodyPr/>
              <a:p>
                <a:endParaRPr lang="zh-CN" altLang="en-US"/>
              </a:p>
            </p:txBody>
          </p:sp>
        </p:grpSp>
      </p:grpSp>
      <p:sp>
        <p:nvSpPr>
          <p:cNvPr id="63603" name="Rectangle 3"/>
          <p:cNvSpPr txBox="1"/>
          <p:nvPr/>
        </p:nvSpPr>
        <p:spPr>
          <a:xfrm>
            <a:off x="4629150" y="422275"/>
            <a:ext cx="8229600" cy="2016125"/>
          </a:xfrm>
          <a:prstGeom prst="rect">
            <a:avLst/>
          </a:prstGeom>
          <a:noFill/>
          <a:ln w="9525">
            <a:noFill/>
          </a:ln>
        </p:spPr>
        <p:txBody>
          <a:bodyPr anchor="t" anchorCtr="0"/>
          <a:p>
            <a:pPr marL="342900" indent="-342900">
              <a:spcBef>
                <a:spcPct val="20000"/>
              </a:spcBef>
              <a:buClr>
                <a:schemeClr val="bg2"/>
              </a:buClr>
              <a:buSzPct val="75000"/>
              <a:buFont typeface="Wingdings" panose="05000000000000000000" pitchFamily="2" charset="2"/>
              <a:buChar char="n"/>
            </a:pPr>
            <a:r>
              <a:rPr lang="zh-CN" altLang="en-US" sz="3200">
                <a:latin typeface="Arial" panose="020B0604020202020204" pitchFamily="34" charset="0"/>
                <a:ea typeface="宋体" panose="02010600030101010101" pitchFamily="2" charset="-122"/>
              </a:rPr>
              <a:t>构造</a:t>
            </a:r>
            <a:r>
              <a:rPr lang="en-US" altLang="zh-CN" sz="3200">
                <a:latin typeface="Arial" panose="020B0604020202020204" pitchFamily="34" charset="0"/>
                <a:ea typeface="宋体" panose="02010600030101010101" pitchFamily="2" charset="-122"/>
              </a:rPr>
              <a:t>LR(0)</a:t>
            </a:r>
            <a:r>
              <a:rPr lang="zh-CN" altLang="en-US" sz="3200">
                <a:latin typeface="Arial" panose="020B0604020202020204" pitchFamily="34" charset="0"/>
                <a:ea typeface="宋体" panose="02010600030101010101" pitchFamily="2" charset="-122"/>
              </a:rPr>
              <a:t>项目规范族：</a:t>
            </a:r>
            <a:endParaRPr lang="zh-CN" altLang="en-US" sz="3200">
              <a:latin typeface="Arial" panose="020B0604020202020204" pitchFamily="34" charset="0"/>
              <a:ea typeface="宋体" panose="02010600030101010101" pitchFamily="2" charset="-122"/>
            </a:endParaRPr>
          </a:p>
          <a:p>
            <a:pPr marL="742950" lvl="1" indent="-285750" algn="l" rtl="0" eaLnBrk="1" fontAlgn="base" hangingPunct="1">
              <a:spcBef>
                <a:spcPct val="20000"/>
              </a:spcBef>
              <a:spcAft>
                <a:spcPct val="0"/>
              </a:spcAft>
              <a:buClr>
                <a:schemeClr val="accent2"/>
              </a:buClr>
              <a:buSzPct val="80000"/>
              <a:buFont typeface="Wingdings" panose="05000000000000000000" pitchFamily="2" charset="2"/>
              <a:buChar char="¨"/>
            </a:pPr>
            <a:r>
              <a:rPr lang="zh-CN" altLang="en-US" sz="2800">
                <a:solidFill>
                  <a:schemeClr val="tx1"/>
                </a:solidFill>
                <a:latin typeface="Arial" panose="020B0604020202020204" pitchFamily="34" charset="0"/>
                <a:ea typeface="宋体" panose="02010600030101010101" pitchFamily="2" charset="-122"/>
              </a:rPr>
              <a:t>利用有限自动机来构造</a:t>
            </a:r>
            <a:endParaRPr lang="zh-CN" altLang="en-US" sz="280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pic>
        <p:nvPicPr>
          <p:cNvPr id="64514" name="Picture 287"/>
          <p:cNvPicPr>
            <a:picLocks noChangeAspect="1"/>
          </p:cNvPicPr>
          <p:nvPr/>
        </p:nvPicPr>
        <p:blipFill>
          <a:blip r:embed="rId1"/>
          <a:stretch>
            <a:fillRect/>
          </a:stretch>
        </p:blipFill>
        <p:spPr>
          <a:xfrm>
            <a:off x="1857375" y="214313"/>
            <a:ext cx="7000875" cy="6634162"/>
          </a:xfrm>
          <a:prstGeom prst="rect">
            <a:avLst/>
          </a:prstGeom>
          <a:noFill/>
          <a:ln w="9525">
            <a:noFill/>
          </a:ln>
        </p:spPr>
      </p:pic>
      <p:sp>
        <p:nvSpPr>
          <p:cNvPr id="64515" name="Rectangle 4"/>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确定化</a:t>
            </a:r>
            <a:endParaRPr lang="zh-CN" altLang="en-GB">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8612" name="Text Box 4"/>
          <p:cNvSpPr txBox="1"/>
          <p:nvPr/>
        </p:nvSpPr>
        <p:spPr>
          <a:xfrm>
            <a:off x="468313" y="2008188"/>
            <a:ext cx="8675687" cy="4330700"/>
          </a:xfrm>
          <a:prstGeom prst="rect">
            <a:avLst/>
          </a:prstGeom>
          <a:noFill/>
          <a:ln w="12700">
            <a:noFill/>
          </a:ln>
        </p:spPr>
        <p:txBody>
          <a:bodyPr anchor="ctr" anchorCtr="0">
            <a:spAutoFit/>
          </a:bodyPr>
          <a:p>
            <a:pPr eaLnBrk="0" hangingPunct="0">
              <a:lnSpc>
                <a:spcPct val="90000"/>
              </a:lnSpc>
              <a:buClrTx/>
              <a:buFont typeface="Wingdings" panose="05000000000000000000" pitchFamily="2" charset="2"/>
            </a:pP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0   </a:t>
            </a:r>
            <a:r>
              <a:rPr lang="en-US" altLang="zh-CN" sz="2200" b="1">
                <a:latin typeface="Times New Roman" panose="02020603050405020304" pitchFamily="18" charset="0"/>
                <a:ea typeface="宋体" panose="02010600030101010101" pitchFamily="2" charset="-122"/>
              </a:rPr>
              <a:t>= {  S’→ .S ,  S → .AS ,  S → .b ,  A→ .SA ,  A→. a  }</a:t>
            </a:r>
            <a:endParaRPr lang="en-US" altLang="zh-CN" sz="2200" b="1">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endParaRPr lang="en-US" altLang="zh-CN" sz="2200" b="1">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0 </a:t>
            </a:r>
            <a:r>
              <a:rPr lang="en-US" altLang="zh-CN" sz="2200" b="1">
                <a:latin typeface="Times New Roman" panose="02020603050405020304" pitchFamily="18" charset="0"/>
                <a:ea typeface="宋体" panose="02010600030101010101" pitchFamily="2" charset="-122"/>
              </a:rPr>
              <a:t> , a)= {  A→ a.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1</a:t>
            </a:r>
            <a:endParaRPr lang="en-US" altLang="zh-CN" sz="2200" b="1">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0 </a:t>
            </a:r>
            <a:r>
              <a:rPr lang="en-US" altLang="zh-CN" sz="2200" b="1">
                <a:latin typeface="Times New Roman" panose="02020603050405020304" pitchFamily="18" charset="0"/>
                <a:ea typeface="宋体" panose="02010600030101010101" pitchFamily="2" charset="-122"/>
              </a:rPr>
              <a:t> , b)= {  S → b.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2</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0 </a:t>
            </a:r>
            <a:r>
              <a:rPr lang="en-US" altLang="zh-CN" sz="2200" b="1">
                <a:latin typeface="Times New Roman" panose="02020603050405020304" pitchFamily="18" charset="0"/>
                <a:ea typeface="宋体" panose="02010600030101010101" pitchFamily="2" charset="-122"/>
              </a:rPr>
              <a:t> , S)= {  S’→ S. ,  A → S.A ,  A→ .SA ,  A→. a ,  S → .AS , </a:t>
            </a:r>
            <a:endParaRPr lang="en-US" altLang="zh-CN" sz="2200" b="1">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                       S → .b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3</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i="1" baseline="-16000">
                <a:latin typeface="Times New Roman" panose="02020603050405020304" pitchFamily="18" charset="0"/>
                <a:ea typeface="宋体" panose="02010600030101010101" pitchFamily="2" charset="-122"/>
              </a:rPr>
              <a:t> </a:t>
            </a: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0 </a:t>
            </a:r>
            <a:r>
              <a:rPr lang="en-US" altLang="zh-CN" sz="2200" b="1">
                <a:latin typeface="Times New Roman" panose="02020603050405020304" pitchFamily="18" charset="0"/>
                <a:ea typeface="宋体" panose="02010600030101010101" pitchFamily="2" charset="-122"/>
              </a:rPr>
              <a:t> , A)={  S → A.S ,  S → .AS , S → .b ,  A → .AS ,  A→ .a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4</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3</a:t>
            </a:r>
            <a:r>
              <a:rPr lang="en-US" altLang="zh-CN" sz="2200" b="1">
                <a:latin typeface="Times New Roman" panose="02020603050405020304" pitchFamily="18" charset="0"/>
                <a:ea typeface="宋体" panose="02010600030101010101" pitchFamily="2" charset="-122"/>
              </a:rPr>
              <a:t> , a)= {  A→ a.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1</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3 </a:t>
            </a:r>
            <a:r>
              <a:rPr lang="en-US" altLang="zh-CN" sz="2200" b="1">
                <a:latin typeface="Times New Roman" panose="02020603050405020304" pitchFamily="18" charset="0"/>
                <a:ea typeface="宋体" panose="02010600030101010101" pitchFamily="2" charset="-122"/>
              </a:rPr>
              <a:t> , b)= {  A→ b.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2</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3</a:t>
            </a:r>
            <a:r>
              <a:rPr lang="en-US" altLang="zh-CN" sz="2200" b="1">
                <a:latin typeface="Times New Roman" panose="02020603050405020304" pitchFamily="18" charset="0"/>
                <a:ea typeface="宋体" panose="02010600030101010101" pitchFamily="2" charset="-122"/>
              </a:rPr>
              <a:t> , S)= {  A → S.A , A→ .SA ,  A→ .a  </a:t>
            </a:r>
            <a:r>
              <a:rPr lang="zh-CN" altLang="en-US" sz="2200" b="1">
                <a:latin typeface="Times New Roman" panose="02020603050405020304" pitchFamily="18" charset="0"/>
                <a:ea typeface="宋体" panose="02010600030101010101" pitchFamily="2" charset="-122"/>
              </a:rPr>
              <a:t>，</a:t>
            </a:r>
            <a:r>
              <a:rPr lang="en-US" altLang="zh-CN" sz="2200" b="1">
                <a:latin typeface="Times New Roman" panose="02020603050405020304" pitchFamily="18" charset="0"/>
                <a:ea typeface="宋体" panose="02010600030101010101" pitchFamily="2" charset="-122"/>
              </a:rPr>
              <a:t> S → .AS ,  S → .b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5</a:t>
            </a:r>
            <a:endParaRPr lang="en-US" altLang="zh-CN" sz="2200" b="1" i="1" baseline="-16000">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GO(</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3 </a:t>
            </a:r>
            <a:r>
              <a:rPr lang="en-US" altLang="zh-CN" sz="2200" b="1">
                <a:latin typeface="Times New Roman" panose="02020603050405020304" pitchFamily="18" charset="0"/>
                <a:ea typeface="宋体" panose="02010600030101010101" pitchFamily="2" charset="-122"/>
              </a:rPr>
              <a:t> , A)={  A→ SA. , A→S .A </a:t>
            </a:r>
            <a:r>
              <a:rPr lang="zh-CN" altLang="en-US" sz="2200" b="1">
                <a:latin typeface="Times New Roman" panose="02020603050405020304" pitchFamily="18" charset="0"/>
                <a:ea typeface="宋体" panose="02010600030101010101" pitchFamily="2" charset="-122"/>
              </a:rPr>
              <a:t>，</a:t>
            </a:r>
            <a:r>
              <a:rPr lang="en-US" altLang="zh-CN" sz="2200" b="1">
                <a:latin typeface="Times New Roman" panose="02020603050405020304" pitchFamily="18" charset="0"/>
                <a:ea typeface="宋体" panose="02010600030101010101" pitchFamily="2" charset="-122"/>
              </a:rPr>
              <a:t>A → S.A ,  S → .AS ,  S → .b ,,  </a:t>
            </a:r>
            <a:endParaRPr lang="en-US" altLang="zh-CN" sz="2200" b="1">
              <a:latin typeface="Times New Roman" panose="02020603050405020304" pitchFamily="18" charset="0"/>
              <a:ea typeface="宋体" panose="02010600030101010101" pitchFamily="2" charset="-122"/>
            </a:endParaRPr>
          </a:p>
          <a:p>
            <a:pPr eaLnBrk="0" hangingPunct="0">
              <a:lnSpc>
                <a:spcPct val="90000"/>
              </a:lnSpc>
              <a:buClrTx/>
              <a:buFont typeface="Wingdings" panose="05000000000000000000" pitchFamily="2" charset="2"/>
            </a:pPr>
            <a:r>
              <a:rPr lang="en-US" altLang="zh-CN" sz="2200" b="1">
                <a:latin typeface="Times New Roman" panose="02020603050405020304" pitchFamily="18" charset="0"/>
                <a:ea typeface="宋体" panose="02010600030101010101" pitchFamily="2" charset="-122"/>
              </a:rPr>
              <a:t>                        A→ .a  }= </a:t>
            </a:r>
            <a:r>
              <a:rPr lang="en-US" altLang="zh-CN" sz="2200" b="1" i="1">
                <a:latin typeface="Times New Roman" panose="02020603050405020304" pitchFamily="18" charset="0"/>
                <a:ea typeface="宋体" panose="02010600030101010101" pitchFamily="2" charset="-122"/>
              </a:rPr>
              <a:t>I</a:t>
            </a:r>
            <a:r>
              <a:rPr lang="en-US" altLang="zh-CN" sz="2200" b="1" i="1" baseline="-16000">
                <a:latin typeface="Times New Roman" panose="02020603050405020304" pitchFamily="18" charset="0"/>
                <a:ea typeface="宋体" panose="02010600030101010101" pitchFamily="2" charset="-122"/>
              </a:rPr>
              <a:t>6</a:t>
            </a:r>
            <a:endParaRPr lang="en-US" altLang="zh-CN" sz="2200" i="1" baseline="-16000">
              <a:latin typeface="Times New Roman" panose="02020603050405020304" pitchFamily="18" charset="0"/>
              <a:ea typeface="宋体" panose="02010600030101010101" pitchFamily="2" charset="-122"/>
            </a:endParaRPr>
          </a:p>
        </p:txBody>
      </p:sp>
      <p:sp>
        <p:nvSpPr>
          <p:cNvPr id="65539" name="Rectangle 6"/>
          <p:cNvSpPr>
            <a:spLocks noGrp="1"/>
          </p:cNvSpPr>
          <p:nvPr>
            <p:ph type="title"/>
          </p:nvPr>
        </p:nvSpPr>
        <p:spPr>
          <a:ln/>
        </p:spPr>
        <p:txBody>
          <a:bodyPr vert="horz" wrap="square" lIns="91440" tIns="45720" rIns="91440" bIns="45720" anchor="ctr" anchorCtr="0"/>
          <a:p>
            <a:pPr eaLnBrk="1" hangingPunct="1"/>
            <a:r>
              <a:rPr lang="zh-CN" altLang="en-US" sz="4000">
                <a:ea typeface="宋体" panose="02010600030101010101" pitchFamily="2" charset="-122"/>
              </a:rPr>
              <a:t>利用函数</a:t>
            </a:r>
            <a:r>
              <a:rPr lang="en-US" altLang="zh-CN" sz="4000">
                <a:ea typeface="宋体" panose="02010600030101010101" pitchFamily="2" charset="-122"/>
              </a:rPr>
              <a:t>CLOSURE</a:t>
            </a:r>
            <a:r>
              <a:rPr lang="zh-CN" altLang="en-US" sz="4000">
                <a:ea typeface="宋体" panose="02010600030101010101" pitchFamily="2" charset="-122"/>
              </a:rPr>
              <a:t>和</a:t>
            </a:r>
            <a:r>
              <a:rPr lang="en-US" altLang="zh-CN" sz="4000">
                <a:ea typeface="宋体" panose="02010600030101010101" pitchFamily="2" charset="-122"/>
              </a:rPr>
              <a:t>GO</a:t>
            </a:r>
            <a:r>
              <a:rPr lang="zh-CN" altLang="en-US" sz="4000">
                <a:ea typeface="宋体" panose="02010600030101010101" pitchFamily="2" charset="-122"/>
              </a:rPr>
              <a:t>来构造</a:t>
            </a:r>
            <a:r>
              <a:rPr lang="zh-CN" altLang="zh-CN" sz="4000">
                <a:ea typeface="宋体" panose="02010600030101010101" pitchFamily="2" charset="-122"/>
              </a:rPr>
              <a:t>项目集规范族</a:t>
            </a:r>
            <a:endParaRPr lang="en-GB" altLang="zh-CN"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charRg st="0" end="6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charRg st="62" end="9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612">
                                            <p:txEl>
                                              <p:charRg st="91" end="12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2">
                                            <p:txEl>
                                              <p:charRg st="120" end="18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2">
                                            <p:txEl>
                                              <p:charRg st="187" end="22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612">
                                            <p:txEl>
                                              <p:charRg st="224" end="29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charRg st="297" end="32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612">
                                            <p:txEl>
                                              <p:charRg st="325" end="35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612">
                                            <p:txEl>
                                              <p:charRg st="354" end="42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612">
                                            <p:txEl>
                                              <p:charRg st="422" end="48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612">
                                            <p:txEl>
                                              <p:charRg st="488" end="5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9634" name="Text Box 2"/>
          <p:cNvSpPr txBox="1"/>
          <p:nvPr/>
        </p:nvSpPr>
        <p:spPr>
          <a:xfrm>
            <a:off x="785813" y="523875"/>
            <a:ext cx="8001000" cy="2282825"/>
          </a:xfrm>
          <a:prstGeom prst="rect">
            <a:avLst/>
          </a:prstGeom>
          <a:noFill/>
          <a:ln w="12700">
            <a:noFill/>
          </a:ln>
        </p:spPr>
        <p:txBody>
          <a:bodyPr anchor="ctr" anchorCtr="0">
            <a:spAutoFit/>
          </a:bodyPr>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 </a:t>
            </a:r>
            <a:r>
              <a:rPr lang="en-US" altLang="zh-CN" sz="2400" b="1">
                <a:latin typeface="Times New Roman" panose="02020603050405020304" pitchFamily="18" charset="0"/>
                <a:ea typeface="宋体" panose="02010600030101010101" pitchFamily="2" charset="-122"/>
              </a:rPr>
              <a:t> , 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1</a:t>
            </a:r>
            <a:endParaRPr lang="en-US" altLang="zh-CN" sz="2400" b="1">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 </a:t>
            </a:r>
            <a:r>
              <a:rPr lang="en-US" altLang="zh-CN" sz="2400" b="1">
                <a:latin typeface="Times New Roman" panose="02020603050405020304" pitchFamily="18" charset="0"/>
                <a:ea typeface="宋体" panose="02010600030101010101" pitchFamily="2" charset="-122"/>
              </a:rPr>
              <a:t> , b)= {  S → b.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2</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 </a:t>
            </a:r>
            <a:r>
              <a:rPr lang="en-US" altLang="zh-CN" sz="2400" b="1">
                <a:latin typeface="Times New Roman" panose="02020603050405020304" pitchFamily="18" charset="0"/>
                <a:ea typeface="宋体" panose="02010600030101010101" pitchFamily="2" charset="-122"/>
              </a:rPr>
              <a:t> , S)= {  S → AS. ,  A → S.A ,  S→ .AS ,  S→. b ,  A → .AS , A → .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i="1" baseline="-160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 </a:t>
            </a:r>
            <a:r>
              <a:rPr lang="en-US" altLang="zh-CN" sz="2400" b="1">
                <a:latin typeface="Times New Roman" panose="02020603050405020304" pitchFamily="18" charset="0"/>
                <a:ea typeface="宋体" panose="02010600030101010101" pitchFamily="2" charset="-122"/>
              </a:rPr>
              <a:t> , A)={  S → A.S ,  S → .AS ,  S → .b ,  A → .AS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a:t>
            </a:r>
            <a:endParaRPr lang="en-US" altLang="zh-CN" sz="2400" b="1" i="1" baseline="-16000">
              <a:latin typeface="Times New Roman" panose="02020603050405020304" pitchFamily="18" charset="0"/>
              <a:ea typeface="宋体" panose="02010600030101010101" pitchFamily="2" charset="-122"/>
            </a:endParaRPr>
          </a:p>
        </p:txBody>
      </p:sp>
      <p:sp>
        <p:nvSpPr>
          <p:cNvPr id="69636" name="Text Box 4"/>
          <p:cNvSpPr txBox="1"/>
          <p:nvPr/>
        </p:nvSpPr>
        <p:spPr>
          <a:xfrm>
            <a:off x="755650" y="3424238"/>
            <a:ext cx="7920038" cy="2282825"/>
          </a:xfrm>
          <a:prstGeom prst="rect">
            <a:avLst/>
          </a:prstGeom>
          <a:noFill/>
          <a:ln w="12700">
            <a:noFill/>
          </a:ln>
        </p:spPr>
        <p:txBody>
          <a:bodyPr anchor="ctr" anchorCtr="0">
            <a:spAutoFit/>
          </a:bodyPr>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a:t>
            </a:r>
            <a:r>
              <a:rPr lang="en-US" altLang="zh-CN" sz="2400" b="1">
                <a:latin typeface="Times New Roman" panose="02020603050405020304" pitchFamily="18" charset="0"/>
                <a:ea typeface="宋体" panose="02010600030101010101" pitchFamily="2" charset="-122"/>
              </a:rPr>
              <a:t> ,  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1</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 </a:t>
            </a:r>
            <a:r>
              <a:rPr lang="en-US" altLang="zh-CN" sz="2400" b="1">
                <a:latin typeface="Times New Roman" panose="02020603050405020304" pitchFamily="18" charset="0"/>
                <a:ea typeface="宋体" panose="02010600030101010101" pitchFamily="2" charset="-122"/>
              </a:rPr>
              <a:t> , b)= {  A→ b.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2</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a:t>
            </a:r>
            <a:r>
              <a:rPr lang="en-US" altLang="zh-CN" sz="2400" b="1">
                <a:latin typeface="Times New Roman" panose="02020603050405020304" pitchFamily="18" charset="0"/>
                <a:ea typeface="宋体" panose="02010600030101010101" pitchFamily="2" charset="-122"/>
              </a:rPr>
              <a:t> ,  S)= {  A → S.A ,  S → .AS ,  S → . b ,  A→ .SA ,  A→ .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 </a:t>
            </a:r>
            <a:r>
              <a:rPr lang="en-US" altLang="zh-CN" sz="2400" b="1">
                <a:latin typeface="Times New Roman" panose="02020603050405020304" pitchFamily="18" charset="0"/>
                <a:ea typeface="宋体" panose="02010600030101010101" pitchFamily="2" charset="-122"/>
              </a:rPr>
              <a:t> , A)={  A→ SA. , A → S.A ,  S → .AS ,  S → .b ,  A→ .SA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a:t>
            </a:r>
            <a:endParaRPr lang="en-US" altLang="zh-CN" sz="2400" b="1" i="1" baseline="-160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70658" name="Text Box 2"/>
          <p:cNvSpPr txBox="1"/>
          <p:nvPr/>
        </p:nvSpPr>
        <p:spPr>
          <a:xfrm>
            <a:off x="755650" y="3141663"/>
            <a:ext cx="8064500" cy="2282825"/>
          </a:xfrm>
          <a:prstGeom prst="rect">
            <a:avLst/>
          </a:prstGeom>
          <a:noFill/>
          <a:ln w="12700">
            <a:noFill/>
          </a:ln>
        </p:spPr>
        <p:txBody>
          <a:bodyPr anchor="ctr" anchorCtr="0">
            <a:spAutoFit/>
          </a:bodyPr>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a:t>
            </a:r>
            <a:r>
              <a:rPr lang="en-US" altLang="zh-CN" sz="2400" b="1">
                <a:latin typeface="Times New Roman" panose="02020603050405020304" pitchFamily="18" charset="0"/>
                <a:ea typeface="宋体" panose="02010600030101010101" pitchFamily="2" charset="-122"/>
              </a:rPr>
              <a:t> ,  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1</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 </a:t>
            </a:r>
            <a:r>
              <a:rPr lang="en-US" altLang="zh-CN" sz="2400" b="1">
                <a:latin typeface="Times New Roman" panose="02020603050405020304" pitchFamily="18" charset="0"/>
                <a:ea typeface="宋体" panose="02010600030101010101" pitchFamily="2" charset="-122"/>
              </a:rPr>
              <a:t> , b)= {  A→ b.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2</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a:t>
            </a:r>
            <a:r>
              <a:rPr lang="en-US" altLang="zh-CN" sz="2400" b="1">
                <a:latin typeface="Times New Roman" panose="02020603050405020304" pitchFamily="18" charset="0"/>
                <a:ea typeface="宋体" panose="02010600030101010101" pitchFamily="2" charset="-122"/>
              </a:rPr>
              <a:t> , S)= {  A → S.A ,  S → .AS ,  S → . b ,  A→ .SA ,  A→ .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5</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 </a:t>
            </a:r>
            <a:r>
              <a:rPr lang="en-US" altLang="zh-CN" sz="2400" b="1">
                <a:latin typeface="Times New Roman" panose="02020603050405020304" pitchFamily="18" charset="0"/>
                <a:ea typeface="宋体" panose="02010600030101010101" pitchFamily="2" charset="-122"/>
              </a:rPr>
              <a:t> , A)={  A→ SA. , A → S.A ,  S → .AS ,  S → .b ,  A→ .SA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a:t>
            </a:r>
            <a:endParaRPr lang="en-US" altLang="zh-CN" sz="2400" b="1">
              <a:latin typeface="Times New Roman" panose="02020603050405020304" pitchFamily="18" charset="0"/>
              <a:ea typeface="宋体" panose="02010600030101010101" pitchFamily="2" charset="-122"/>
            </a:endParaRPr>
          </a:p>
        </p:txBody>
      </p:sp>
      <p:sp>
        <p:nvSpPr>
          <p:cNvPr id="70659" name="Text Box 3"/>
          <p:cNvSpPr txBox="1"/>
          <p:nvPr/>
        </p:nvSpPr>
        <p:spPr>
          <a:xfrm>
            <a:off x="755650" y="5646738"/>
            <a:ext cx="8064500" cy="519112"/>
          </a:xfrm>
          <a:prstGeom prst="rect">
            <a:avLst/>
          </a:prstGeom>
          <a:noFill/>
          <a:ln w="12700">
            <a:noFill/>
          </a:ln>
        </p:spPr>
        <p:txBody>
          <a:bodyPr anchor="ctr" anchorCtr="0">
            <a:spAutoFit/>
          </a:bodyPr>
          <a:p>
            <a:pPr>
              <a:buClrTx/>
              <a:buFont typeface="Wingdings" panose="05000000000000000000" pitchFamily="2" charset="2"/>
            </a:pPr>
            <a:r>
              <a:rPr lang="zh-CN" altLang="en-US" sz="2800">
                <a:latin typeface="微软雅黑" panose="020B0503020204020204" charset="-122"/>
                <a:ea typeface="宋体" panose="02010600030101010101" pitchFamily="2" charset="-122"/>
              </a:rPr>
              <a:t>项目集规范族为</a:t>
            </a:r>
            <a:r>
              <a:rPr lang="en-US" altLang="zh-CN" sz="2800">
                <a:latin typeface="微软雅黑" panose="020B0503020204020204" charset="-122"/>
                <a:ea typeface="宋体" panose="02010600030101010101" pitchFamily="2" charset="-122"/>
              </a:rPr>
              <a:t>C={</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0 ,</a:t>
            </a:r>
            <a:r>
              <a:rPr lang="en-US" altLang="zh-CN" sz="2800">
                <a:latin typeface="微软雅黑" panose="020B0503020204020204" charset="-122"/>
                <a:ea typeface="宋体" panose="02010600030101010101" pitchFamily="2" charset="-122"/>
              </a:rPr>
              <a:t>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1  ,</a:t>
            </a:r>
            <a:r>
              <a:rPr lang="en-US" altLang="zh-CN" sz="2800">
                <a:latin typeface="微软雅黑" panose="020B0503020204020204" charset="-122"/>
                <a:ea typeface="宋体" panose="02010600030101010101" pitchFamily="2" charset="-122"/>
              </a:rPr>
              <a:t>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2  ,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3  ,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4  ,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5  ,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6  ,  </a:t>
            </a:r>
            <a:r>
              <a:rPr lang="en-US" altLang="zh-CN" sz="2800" i="1">
                <a:latin typeface="微软雅黑" panose="020B0503020204020204" charset="-122"/>
                <a:ea typeface="宋体" panose="02010600030101010101" pitchFamily="2" charset="-122"/>
              </a:rPr>
              <a:t>I</a:t>
            </a:r>
            <a:r>
              <a:rPr lang="en-US" altLang="zh-CN" sz="2800" i="1" baseline="-16000">
                <a:latin typeface="微软雅黑" panose="020B0503020204020204" charset="-122"/>
                <a:ea typeface="宋体" panose="02010600030101010101" pitchFamily="2" charset="-122"/>
              </a:rPr>
              <a:t>7</a:t>
            </a:r>
            <a:r>
              <a:rPr lang="en-US" altLang="zh-CN" sz="2800">
                <a:latin typeface="微软雅黑" panose="020B0503020204020204" charset="-122"/>
                <a:ea typeface="宋体" panose="02010600030101010101" pitchFamily="2" charset="-122"/>
              </a:rPr>
              <a:t>  } </a:t>
            </a:r>
            <a:endParaRPr lang="en-US" altLang="zh-CN" sz="2800">
              <a:latin typeface="微软雅黑" panose="020B0503020204020204" charset="-122"/>
              <a:ea typeface="宋体" panose="02010600030101010101" pitchFamily="2" charset="-122"/>
            </a:endParaRPr>
          </a:p>
        </p:txBody>
      </p:sp>
      <p:sp>
        <p:nvSpPr>
          <p:cNvPr id="69635" name="Text Box 3"/>
          <p:cNvSpPr txBox="1"/>
          <p:nvPr/>
        </p:nvSpPr>
        <p:spPr>
          <a:xfrm>
            <a:off x="755650" y="647700"/>
            <a:ext cx="8020050" cy="2282825"/>
          </a:xfrm>
          <a:prstGeom prst="rect">
            <a:avLst/>
          </a:prstGeom>
          <a:noFill/>
          <a:ln w="12700">
            <a:noFill/>
          </a:ln>
        </p:spPr>
        <p:txBody>
          <a:bodyPr anchor="ctr" anchorCtr="0">
            <a:spAutoFit/>
          </a:bodyPr>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 </a:t>
            </a:r>
            <a:r>
              <a:rPr lang="en-US" altLang="zh-CN" sz="2400" b="1">
                <a:latin typeface="Times New Roman" panose="02020603050405020304" pitchFamily="18" charset="0"/>
                <a:ea typeface="宋体" panose="02010600030101010101" pitchFamily="2" charset="-122"/>
              </a:rPr>
              <a:t> , a)=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1</a:t>
            </a:r>
            <a:endParaRPr lang="en-US" altLang="zh-CN" sz="2400" b="1">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 </a:t>
            </a:r>
            <a:r>
              <a:rPr lang="en-US" altLang="zh-CN" sz="2400" b="1">
                <a:latin typeface="Times New Roman" panose="02020603050405020304" pitchFamily="18" charset="0"/>
                <a:ea typeface="宋体" panose="02010600030101010101" pitchFamily="2" charset="-122"/>
              </a:rPr>
              <a:t> , b)= {  S → b.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2</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 </a:t>
            </a:r>
            <a:r>
              <a:rPr lang="en-US" altLang="zh-CN" sz="2400" b="1">
                <a:latin typeface="Times New Roman" panose="02020603050405020304" pitchFamily="18" charset="0"/>
                <a:ea typeface="宋体" panose="02010600030101010101" pitchFamily="2" charset="-122"/>
              </a:rPr>
              <a:t> , S)= {  S → AS. ,  A → S.A ,  S→ .AS ,  S→. b ,  A → .AS ,  A → .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7</a:t>
            </a:r>
            <a:endParaRPr lang="en-US" altLang="zh-CN" sz="2400" b="1" i="1" baseline="-16000">
              <a:latin typeface="Times New Roman" panose="02020603050405020304" pitchFamily="18" charset="0"/>
              <a:ea typeface="宋体" panose="02010600030101010101" pitchFamily="2" charset="-122"/>
            </a:endParaRPr>
          </a:p>
          <a:p>
            <a:pPr eaLnBrk="0" hangingPunct="0">
              <a:buClrTx/>
              <a:buFont typeface="Wingdings" panose="05000000000000000000" pitchFamily="2" charset="2"/>
            </a:pPr>
            <a:r>
              <a:rPr lang="en-US" altLang="zh-CN" sz="2400" b="1" i="1" baseline="-160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GO(</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6 </a:t>
            </a:r>
            <a:r>
              <a:rPr lang="en-US" altLang="zh-CN" sz="2400" b="1">
                <a:latin typeface="Times New Roman" panose="02020603050405020304" pitchFamily="18" charset="0"/>
                <a:ea typeface="宋体" panose="02010600030101010101" pitchFamily="2" charset="-122"/>
              </a:rPr>
              <a:t> , A)={  S → A.S ,  S → .AS ,  S → .b ,  A → .AS ,  A→ .a  }= </a:t>
            </a:r>
            <a:r>
              <a:rPr lang="en-US" altLang="zh-CN" sz="2400" b="1" i="1">
                <a:latin typeface="Times New Roman" panose="02020603050405020304" pitchFamily="18" charset="0"/>
                <a:ea typeface="宋体" panose="02010600030101010101" pitchFamily="2" charset="-122"/>
              </a:rPr>
              <a:t>I</a:t>
            </a:r>
            <a:r>
              <a:rPr lang="en-US" altLang="zh-CN" sz="2400" b="1" i="1" baseline="-16000">
                <a:latin typeface="Times New Roman" panose="02020603050405020304" pitchFamily="18" charset="0"/>
                <a:ea typeface="宋体" panose="02010600030101010101" pitchFamily="2" charset="-122"/>
              </a:rPr>
              <a:t>4</a:t>
            </a:r>
            <a:endParaRPr lang="en-US" altLang="zh-CN" sz="2400" b="1" i="1" baseline="-160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p:bldP spid="696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8610" name="Rectangle 10"/>
          <p:cNvSpPr>
            <a:spLocks noGrp="1"/>
          </p:cNvSpPr>
          <p:nvPr>
            <p:ph type="title"/>
          </p:nvPr>
        </p:nvSpPr>
        <p:spPr>
          <a:xfrm>
            <a:off x="611188" y="908050"/>
            <a:ext cx="8229600" cy="3403600"/>
          </a:xfrm>
          <a:ln/>
        </p:spPr>
        <p:txBody>
          <a:bodyPr vert="horz" wrap="square" lIns="91440" tIns="45720" rIns="91440" bIns="45720" anchor="ctr" anchorCtr="0"/>
          <a:p>
            <a:pPr eaLnBrk="1" hangingPunct="1"/>
            <a:r>
              <a:rPr lang="zh-CN" altLang="en-US" sz="2800">
                <a:ea typeface="宋体" panose="02010600030101010101" pitchFamily="2" charset="-122"/>
              </a:rPr>
              <a:t>考虑文法</a:t>
            </a:r>
            <a:br>
              <a:rPr lang="zh-CN" altLang="en-US" sz="2800">
                <a:ea typeface="宋体" panose="02010600030101010101" pitchFamily="2" charset="-122"/>
              </a:rPr>
            </a:br>
            <a:r>
              <a:rPr lang="zh-CN" altLang="en-US" sz="2800">
                <a:ea typeface="宋体" panose="02010600030101010101" pitchFamily="2" charset="-122"/>
              </a:rPr>
              <a:t>			</a:t>
            </a:r>
            <a:r>
              <a:rPr lang="en-US" altLang="zh-CN" sz="2800">
                <a:ea typeface="宋体" panose="02010600030101010101" pitchFamily="2" charset="-122"/>
              </a:rPr>
              <a:t>S→AS | b</a:t>
            </a:r>
            <a:br>
              <a:rPr lang="en-US" altLang="zh-CN" sz="2800">
                <a:ea typeface="宋体" panose="02010600030101010101" pitchFamily="2" charset="-122"/>
              </a:rPr>
            </a:br>
            <a:r>
              <a:rPr lang="en-US" altLang="zh-CN" sz="2800">
                <a:ea typeface="宋体" panose="02010600030101010101" pitchFamily="2" charset="-122"/>
              </a:rPr>
              <a:t>			A→SA | a</a:t>
            </a:r>
            <a:br>
              <a:rPr lang="en-US" altLang="zh-CN" sz="2800">
                <a:ea typeface="宋体" panose="02010600030101010101" pitchFamily="2" charset="-122"/>
              </a:rPr>
            </a:br>
            <a:r>
              <a:rPr lang="en-US" altLang="zh-CN" sz="2800">
                <a:ea typeface="宋体" panose="02010600030101010101" pitchFamily="2" charset="-122"/>
              </a:rPr>
              <a:t>(1) </a:t>
            </a:r>
            <a:r>
              <a:rPr lang="zh-CN" altLang="en-US" sz="2800">
                <a:ea typeface="宋体" panose="02010600030101010101" pitchFamily="2" charset="-122"/>
              </a:rPr>
              <a:t>列出这个文法的所有</a:t>
            </a:r>
            <a:r>
              <a:rPr lang="en-US" altLang="zh-CN" sz="2800">
                <a:ea typeface="宋体" panose="02010600030101010101" pitchFamily="2" charset="-122"/>
              </a:rPr>
              <a:t>LR</a:t>
            </a:r>
            <a:r>
              <a:rPr lang="zh-CN" altLang="en-US" sz="2800">
                <a:ea typeface="宋体" panose="02010600030101010101" pitchFamily="2" charset="-122"/>
              </a:rPr>
              <a:t>（</a:t>
            </a:r>
            <a:r>
              <a:rPr lang="en-US" altLang="zh-CN" sz="2800">
                <a:ea typeface="宋体" panose="02010600030101010101" pitchFamily="2" charset="-122"/>
              </a:rPr>
              <a:t>0</a:t>
            </a:r>
            <a:r>
              <a:rPr lang="zh-CN" altLang="en-US" sz="2800">
                <a:ea typeface="宋体" panose="02010600030101010101" pitchFamily="2" charset="-122"/>
              </a:rPr>
              <a:t>）项目。</a:t>
            </a:r>
            <a:br>
              <a:rPr lang="zh-CN" altLang="en-US" sz="2800">
                <a:ea typeface="宋体" panose="02010600030101010101" pitchFamily="2" charset="-122"/>
              </a:rPr>
            </a:br>
            <a:r>
              <a:rPr lang="en-US" altLang="zh-CN" sz="2800">
                <a:ea typeface="宋体" panose="02010600030101010101" pitchFamily="2" charset="-122"/>
              </a:rPr>
              <a:t>(2) </a:t>
            </a:r>
            <a:r>
              <a:rPr lang="zh-CN" altLang="en-US" sz="2800">
                <a:ea typeface="宋体" panose="02010600030101010101" pitchFamily="2" charset="-122"/>
              </a:rPr>
              <a:t>构造这个文法的</a:t>
            </a:r>
            <a:r>
              <a:rPr lang="en-US" altLang="zh-CN" sz="2800">
                <a:ea typeface="宋体" panose="02010600030101010101" pitchFamily="2" charset="-122"/>
              </a:rPr>
              <a:t>LR</a:t>
            </a:r>
            <a:r>
              <a:rPr lang="zh-CN" altLang="en-US" sz="2800">
                <a:ea typeface="宋体" panose="02010600030101010101" pitchFamily="2" charset="-122"/>
              </a:rPr>
              <a:t>（</a:t>
            </a:r>
            <a:r>
              <a:rPr lang="en-US" altLang="zh-CN" sz="2800">
                <a:ea typeface="宋体" panose="02010600030101010101" pitchFamily="2" charset="-122"/>
              </a:rPr>
              <a:t>0</a:t>
            </a:r>
            <a:r>
              <a:rPr lang="zh-CN" altLang="en-US" sz="2800">
                <a:ea typeface="宋体" panose="02010600030101010101" pitchFamily="2" charset="-122"/>
              </a:rPr>
              <a:t>）项目集规范族及识别活前缀的</a:t>
            </a:r>
            <a:r>
              <a:rPr lang="en-US" altLang="zh-CN" sz="2800">
                <a:ea typeface="宋体" panose="02010600030101010101" pitchFamily="2" charset="-122"/>
              </a:rPr>
              <a:t>DFA</a:t>
            </a:r>
            <a:r>
              <a:rPr lang="zh-CN" altLang="en-US" sz="2800">
                <a:ea typeface="宋体" panose="02010600030101010101" pitchFamily="2" charset="-122"/>
              </a:rPr>
              <a:t>。</a:t>
            </a:r>
            <a:br>
              <a:rPr lang="zh-CN" altLang="en-US" sz="2800">
                <a:ea typeface="宋体" panose="02010600030101010101" pitchFamily="2" charset="-122"/>
              </a:rPr>
            </a:br>
            <a:r>
              <a:rPr lang="en-US" altLang="zh-CN" sz="2800">
                <a:ea typeface="宋体" panose="02010600030101010101" pitchFamily="2" charset="-122"/>
              </a:rPr>
              <a:t>(3) </a:t>
            </a:r>
            <a:r>
              <a:rPr lang="zh-CN" altLang="en-US" sz="2800">
                <a:ea typeface="宋体" panose="02010600030101010101" pitchFamily="2" charset="-122"/>
              </a:rPr>
              <a:t>这个文法是</a:t>
            </a:r>
            <a:r>
              <a:rPr lang="en-US" altLang="zh-CN" sz="2800">
                <a:ea typeface="宋体" panose="02010600030101010101" pitchFamily="2" charset="-122"/>
              </a:rPr>
              <a:t>SLR</a:t>
            </a:r>
            <a:r>
              <a:rPr lang="zh-CN" altLang="en-US" sz="2800">
                <a:ea typeface="宋体" panose="02010600030101010101" pitchFamily="2" charset="-122"/>
              </a:rPr>
              <a:t>的吗？若是，构造出它的</a:t>
            </a:r>
            <a:r>
              <a:rPr lang="en-US" altLang="zh-CN" sz="2800">
                <a:ea typeface="宋体" panose="02010600030101010101" pitchFamily="2" charset="-122"/>
              </a:rPr>
              <a:t>SLR</a:t>
            </a:r>
            <a:r>
              <a:rPr lang="zh-CN" altLang="en-US" sz="2800">
                <a:ea typeface="宋体" panose="02010600030101010101" pitchFamily="2" charset="-122"/>
              </a:rPr>
              <a:t>分析表。</a:t>
            </a:r>
            <a:endParaRPr lang="en-GB" altLang="zh-CN" sz="280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69634" name="Rectangle 7"/>
          <p:cNvSpPr>
            <a:spLocks noGrp="1"/>
          </p:cNvSpPr>
          <p:nvPr>
            <p:ph type="title"/>
          </p:nvPr>
        </p:nvSpPr>
        <p:spPr>
          <a:ln/>
        </p:spPr>
        <p:txBody>
          <a:bodyPr vert="horz" wrap="square" lIns="91440" tIns="45720" rIns="91440" bIns="45720" anchor="ctr" anchorCtr="0"/>
          <a:p>
            <a:pPr eaLnBrk="1" hangingPunct="1"/>
            <a:r>
              <a:rPr lang="en-US" altLang="zh-CN">
                <a:ea typeface="宋体" panose="02010600030101010101" pitchFamily="2" charset="-122"/>
              </a:rPr>
              <a:t>SLR</a:t>
            </a:r>
            <a:r>
              <a:rPr lang="zh-CN" altLang="en-US">
                <a:ea typeface="宋体" panose="02010600030101010101" pitchFamily="2" charset="-122"/>
              </a:rPr>
              <a:t>文法判断</a:t>
            </a:r>
            <a:endParaRPr lang="zh-CN" altLang="en-GB">
              <a:ea typeface="宋体" panose="02010600030101010101" pitchFamily="2" charset="-122"/>
            </a:endParaRPr>
          </a:p>
        </p:txBody>
      </p:sp>
      <p:sp>
        <p:nvSpPr>
          <p:cNvPr id="350216" name="Rectangle 8"/>
          <p:cNvSpPr>
            <a:spLocks noGrp="1"/>
          </p:cNvSpPr>
          <p:nvPr>
            <p:ph idx="1"/>
          </p:nvPr>
        </p:nvSpPr>
        <p:spPr>
          <a:xfrm>
            <a:off x="457200" y="1700213"/>
            <a:ext cx="8002588" cy="4167187"/>
          </a:xfrm>
          <a:ln/>
        </p:spPr>
        <p:txBody>
          <a:bodyPr vert="horz" wrap="square" lIns="91440" tIns="45720" rIns="91440" bIns="45720" anchor="t" anchorCtr="0"/>
          <a:p>
            <a:pPr eaLnBrk="1" hangingPunct="1">
              <a:lnSpc>
                <a:spcPct val="90000"/>
              </a:lnSpc>
            </a:pPr>
            <a:r>
              <a:rPr lang="zh-CN" altLang="en-US" sz="2400">
                <a:ea typeface="宋体" panose="02010600030101010101" pitchFamily="2" charset="-122"/>
              </a:rPr>
              <a:t>状态</a:t>
            </a:r>
            <a:r>
              <a:rPr lang="en-US" altLang="zh-CN" sz="2400">
                <a:ea typeface="宋体" panose="02010600030101010101" pitchFamily="2" charset="-122"/>
              </a:rPr>
              <a:t>3</a:t>
            </a:r>
            <a:r>
              <a:rPr lang="zh-CN" altLang="en-US" sz="2400">
                <a:ea typeface="宋体" panose="02010600030101010101" pitchFamily="2" charset="-122"/>
              </a:rPr>
              <a:t>，</a:t>
            </a:r>
            <a:r>
              <a:rPr lang="en-US" altLang="zh-CN" sz="2400">
                <a:ea typeface="宋体" panose="02010600030101010101" pitchFamily="2" charset="-122"/>
              </a:rPr>
              <a:t>6</a:t>
            </a:r>
            <a:r>
              <a:rPr lang="zh-CN" altLang="en-US" sz="2400">
                <a:ea typeface="宋体" panose="02010600030101010101" pitchFamily="2" charset="-122"/>
              </a:rPr>
              <a:t>，</a:t>
            </a:r>
            <a:r>
              <a:rPr lang="en-US" altLang="zh-CN" sz="2400">
                <a:ea typeface="宋体" panose="02010600030101010101" pitchFamily="2" charset="-122"/>
              </a:rPr>
              <a:t>7</a:t>
            </a:r>
            <a:r>
              <a:rPr lang="zh-CN" altLang="en-US" sz="2400">
                <a:ea typeface="宋体" panose="02010600030101010101" pitchFamily="2" charset="-122"/>
              </a:rPr>
              <a:t>有移进归约冲突</a:t>
            </a:r>
            <a:endParaRPr lang="zh-CN" altLang="en-US" sz="2400">
              <a:ea typeface="宋体" panose="02010600030101010101" pitchFamily="2" charset="-122"/>
            </a:endParaRPr>
          </a:p>
          <a:p>
            <a:pPr eaLnBrk="1" hangingPunct="1">
              <a:lnSpc>
                <a:spcPct val="90000"/>
              </a:lnSpc>
            </a:pPr>
            <a:r>
              <a:rPr lang="en-US" altLang="zh-CN" sz="2400">
                <a:solidFill>
                  <a:schemeClr val="bg2"/>
                </a:solidFill>
                <a:ea typeface="宋体" panose="02010600030101010101" pitchFamily="2" charset="-122"/>
              </a:rPr>
              <a:t>I</a:t>
            </a:r>
            <a:r>
              <a:rPr lang="en-US" altLang="zh-CN" sz="2400" baseline="-25000">
                <a:solidFill>
                  <a:schemeClr val="bg2"/>
                </a:solidFill>
                <a:ea typeface="宋体" panose="02010600030101010101" pitchFamily="2" charset="-122"/>
              </a:rPr>
              <a:t>3</a:t>
            </a:r>
            <a:r>
              <a:rPr lang="en-US" altLang="zh-CN" sz="2400">
                <a:solidFill>
                  <a:schemeClr val="bg2"/>
                </a:solidFill>
                <a:ea typeface="宋体" panose="02010600030101010101" pitchFamily="2" charset="-122"/>
              </a:rPr>
              <a:t> </a:t>
            </a:r>
            <a:r>
              <a:rPr lang="en-US" altLang="zh-CN" sz="2400">
                <a:ea typeface="宋体" panose="02010600030101010101" pitchFamily="2" charset="-122"/>
              </a:rPr>
              <a:t> = { </a:t>
            </a:r>
            <a:r>
              <a:rPr lang="en-US" altLang="zh-CN" sz="2400">
                <a:solidFill>
                  <a:srgbClr val="CC0000"/>
                </a:solidFill>
                <a:ea typeface="宋体" panose="02010600030101010101" pitchFamily="2" charset="-122"/>
              </a:rPr>
              <a:t>S’→ S.</a:t>
            </a:r>
            <a:r>
              <a:rPr lang="en-US" altLang="zh-CN" sz="2400">
                <a:ea typeface="宋体" panose="02010600030101010101" pitchFamily="2" charset="-122"/>
              </a:rPr>
              <a:t> , A → S.A , A→ .SA , </a:t>
            </a:r>
            <a:r>
              <a:rPr lang="en-US" altLang="zh-CN" sz="2400">
                <a:solidFill>
                  <a:srgbClr val="CC0000"/>
                </a:solidFill>
                <a:ea typeface="宋体" panose="02010600030101010101" pitchFamily="2" charset="-122"/>
              </a:rPr>
              <a:t>A→ .a</a:t>
            </a:r>
            <a:r>
              <a:rPr lang="en-US" altLang="zh-CN" sz="2400">
                <a:ea typeface="宋体" panose="02010600030101010101" pitchFamily="2" charset="-122"/>
              </a:rPr>
              <a:t> ,  S → .AS,  </a:t>
            </a:r>
            <a:r>
              <a:rPr lang="en-US" altLang="zh-CN" sz="2400">
                <a:solidFill>
                  <a:srgbClr val="CC0000"/>
                </a:solidFill>
                <a:ea typeface="宋体" panose="02010600030101010101" pitchFamily="2" charset="-122"/>
              </a:rPr>
              <a:t>S → .b</a:t>
            </a:r>
            <a:r>
              <a:rPr lang="en-US" altLang="zh-CN" sz="2400">
                <a:ea typeface="宋体" panose="02010600030101010101" pitchFamily="2" charset="-122"/>
              </a:rPr>
              <a:t>}</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FOLLOW(S’)={#}</a:t>
            </a:r>
            <a:r>
              <a:rPr lang="zh-CN" altLang="en-US" sz="2400">
                <a:ea typeface="宋体" panose="02010600030101010101" pitchFamily="2" charset="-122"/>
              </a:rPr>
              <a:t>不包含</a:t>
            </a:r>
            <a:r>
              <a:rPr lang="en-US" altLang="zh-CN" sz="2400">
                <a:ea typeface="宋体" panose="02010600030101010101" pitchFamily="2" charset="-122"/>
              </a:rPr>
              <a:t>a,b </a:t>
            </a:r>
            <a:r>
              <a:rPr lang="zh-CN" altLang="en-US" sz="2400">
                <a:ea typeface="宋体" panose="02010600030101010101" pitchFamily="2" charset="-122"/>
              </a:rPr>
              <a:t>；冲突可以消解</a:t>
            </a:r>
            <a:endParaRPr lang="zh-CN" altLang="en-US" sz="2400">
              <a:ea typeface="宋体" panose="02010600030101010101" pitchFamily="2" charset="-122"/>
            </a:endParaRPr>
          </a:p>
          <a:p>
            <a:pPr eaLnBrk="1" hangingPunct="1">
              <a:lnSpc>
                <a:spcPct val="90000"/>
              </a:lnSpc>
            </a:pPr>
            <a:r>
              <a:rPr lang="en-US" altLang="zh-CN" sz="2400">
                <a:solidFill>
                  <a:schemeClr val="bg2"/>
                </a:solidFill>
                <a:ea typeface="宋体" panose="02010600030101010101" pitchFamily="2" charset="-122"/>
              </a:rPr>
              <a:t>I</a:t>
            </a:r>
            <a:r>
              <a:rPr lang="en-US" altLang="zh-CN" sz="2400" baseline="-25000">
                <a:solidFill>
                  <a:schemeClr val="bg2"/>
                </a:solidFill>
                <a:ea typeface="宋体" panose="02010600030101010101" pitchFamily="2" charset="-122"/>
              </a:rPr>
              <a:t>6</a:t>
            </a:r>
            <a:r>
              <a:rPr lang="en-US" altLang="zh-CN" sz="2400">
                <a:ea typeface="宋体" panose="02010600030101010101" pitchFamily="2" charset="-122"/>
              </a:rPr>
              <a:t> = { </a:t>
            </a:r>
            <a:r>
              <a:rPr lang="en-US" altLang="zh-CN" sz="2400">
                <a:solidFill>
                  <a:srgbClr val="CC0000"/>
                </a:solidFill>
                <a:ea typeface="宋体" panose="02010600030101010101" pitchFamily="2" charset="-122"/>
              </a:rPr>
              <a:t>A→ SA .</a:t>
            </a:r>
            <a:r>
              <a:rPr lang="en-US" altLang="zh-CN" sz="2400">
                <a:ea typeface="宋体" panose="02010600030101010101" pitchFamily="2" charset="-122"/>
              </a:rPr>
              <a:t> , A → S.A , S → .AS , </a:t>
            </a:r>
            <a:r>
              <a:rPr lang="en-US" altLang="zh-CN" sz="2400">
                <a:solidFill>
                  <a:srgbClr val="CC0000"/>
                </a:solidFill>
                <a:ea typeface="宋体" panose="02010600030101010101" pitchFamily="2" charset="-122"/>
              </a:rPr>
              <a:t>S → .b</a:t>
            </a:r>
            <a:r>
              <a:rPr lang="en-US" altLang="zh-CN" sz="2400">
                <a:ea typeface="宋体" panose="02010600030101010101" pitchFamily="2" charset="-122"/>
              </a:rPr>
              <a:t> , A→ .SA , </a:t>
            </a:r>
            <a:r>
              <a:rPr lang="en-US" altLang="zh-CN" sz="2400">
                <a:solidFill>
                  <a:srgbClr val="CC0000"/>
                </a:solidFill>
                <a:ea typeface="宋体" panose="02010600030101010101" pitchFamily="2" charset="-122"/>
              </a:rPr>
              <a:t>A→ .a</a:t>
            </a:r>
            <a:r>
              <a:rPr lang="en-US" altLang="zh-CN" sz="2400">
                <a:ea typeface="宋体" panose="02010600030101010101" pitchFamily="2" charset="-122"/>
              </a:rPr>
              <a:t>}</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FOLLOW(A)∩{a,b}={a,b} ≠</a:t>
            </a:r>
            <a:r>
              <a:rPr lang="el-GR" altLang="zh-CN" sz="2400"/>
              <a:t>Φ</a:t>
            </a:r>
            <a:r>
              <a:rPr lang="en-US" altLang="zh-CN" sz="2400">
                <a:ea typeface="宋体" panose="02010600030101010101" pitchFamily="2" charset="-122"/>
              </a:rPr>
              <a:t>,  </a:t>
            </a:r>
            <a:r>
              <a:rPr lang="zh-CN" altLang="en-US" sz="2400">
                <a:ea typeface="宋体" panose="02010600030101010101" pitchFamily="2" charset="-122"/>
              </a:rPr>
              <a:t>冲突无法消解</a:t>
            </a:r>
            <a:endParaRPr lang="zh-CN" altLang="en-US" sz="2400">
              <a:ea typeface="宋体" panose="02010600030101010101" pitchFamily="2" charset="-122"/>
            </a:endParaRPr>
          </a:p>
          <a:p>
            <a:pPr eaLnBrk="1" hangingPunct="1">
              <a:lnSpc>
                <a:spcPct val="90000"/>
              </a:lnSpc>
            </a:pPr>
            <a:r>
              <a:rPr lang="en-US" altLang="zh-CN" sz="2400">
                <a:solidFill>
                  <a:schemeClr val="bg2"/>
                </a:solidFill>
                <a:ea typeface="宋体" panose="02010600030101010101" pitchFamily="2" charset="-122"/>
              </a:rPr>
              <a:t>I</a:t>
            </a:r>
            <a:r>
              <a:rPr lang="en-US" altLang="zh-CN" sz="2400" baseline="-25000">
                <a:solidFill>
                  <a:schemeClr val="bg2"/>
                </a:solidFill>
                <a:ea typeface="宋体" panose="02010600030101010101" pitchFamily="2" charset="-122"/>
              </a:rPr>
              <a:t>7</a:t>
            </a:r>
            <a:r>
              <a:rPr lang="en-US" altLang="zh-CN" sz="2400">
                <a:solidFill>
                  <a:schemeClr val="bg2"/>
                </a:solidFill>
                <a:ea typeface="宋体" panose="02010600030101010101" pitchFamily="2" charset="-122"/>
              </a:rPr>
              <a:t> </a:t>
            </a:r>
            <a:r>
              <a:rPr lang="en-US" altLang="zh-CN" sz="2400">
                <a:ea typeface="宋体" panose="02010600030101010101" pitchFamily="2" charset="-122"/>
              </a:rPr>
              <a:t> = { </a:t>
            </a:r>
            <a:r>
              <a:rPr lang="en-US" altLang="zh-CN" sz="2400">
                <a:solidFill>
                  <a:srgbClr val="CC0000"/>
                </a:solidFill>
                <a:ea typeface="宋体" panose="02010600030101010101" pitchFamily="2" charset="-122"/>
              </a:rPr>
              <a:t>S → AS.</a:t>
            </a:r>
            <a:r>
              <a:rPr lang="en-US" altLang="zh-CN" sz="2400">
                <a:ea typeface="宋体" panose="02010600030101010101" pitchFamily="2" charset="-122"/>
              </a:rPr>
              <a:t>, A → S.A,  S→ .AS ,  </a:t>
            </a:r>
            <a:r>
              <a:rPr lang="en-US" altLang="zh-CN" sz="2400">
                <a:solidFill>
                  <a:srgbClr val="CC0000"/>
                </a:solidFill>
                <a:ea typeface="宋体" panose="02010600030101010101" pitchFamily="2" charset="-122"/>
              </a:rPr>
              <a:t>S → .b</a:t>
            </a:r>
            <a:r>
              <a:rPr lang="en-US" altLang="zh-CN" sz="2400">
                <a:ea typeface="宋体" panose="02010600030101010101" pitchFamily="2" charset="-122"/>
              </a:rPr>
              <a:t> , A → .AS, </a:t>
            </a:r>
            <a:r>
              <a:rPr lang="en-US" altLang="zh-CN" sz="2400">
                <a:solidFill>
                  <a:srgbClr val="CC0000"/>
                </a:solidFill>
                <a:ea typeface="宋体" panose="02010600030101010101" pitchFamily="2" charset="-122"/>
              </a:rPr>
              <a:t>A→ .a</a:t>
            </a:r>
            <a:r>
              <a:rPr lang="en-US" altLang="zh-CN" sz="2400">
                <a:ea typeface="宋体" panose="02010600030101010101" pitchFamily="2" charset="-122"/>
              </a:rPr>
              <a:t>}</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FOLLOW(S)={#,a,b}, </a:t>
            </a:r>
            <a:r>
              <a:rPr lang="zh-CN" altLang="en-US" sz="2400">
                <a:ea typeface="宋体" panose="02010600030101010101" pitchFamily="2" charset="-122"/>
              </a:rPr>
              <a:t>冲突无法消解</a:t>
            </a:r>
            <a:endParaRPr lang="zh-CN" altLang="en-US" sz="2400">
              <a:ea typeface="宋体" panose="02010600030101010101" pitchFamily="2" charset="-122"/>
            </a:endParaRPr>
          </a:p>
          <a:p>
            <a:pPr eaLnBrk="1" hangingPunct="1">
              <a:lnSpc>
                <a:spcPct val="90000"/>
              </a:lnSpc>
            </a:pPr>
            <a:r>
              <a:rPr lang="zh-CN" altLang="en-US" sz="2400">
                <a:ea typeface="宋体" panose="02010600030101010101" pitchFamily="2" charset="-122"/>
              </a:rPr>
              <a:t>所以不是</a:t>
            </a:r>
            <a:r>
              <a:rPr lang="en-US" altLang="zh-CN" sz="2400">
                <a:ea typeface="宋体" panose="02010600030101010101" pitchFamily="2" charset="-122"/>
              </a:rPr>
              <a:t>SLR</a:t>
            </a:r>
            <a:r>
              <a:rPr lang="zh-CN" altLang="en-US" sz="2400">
                <a:ea typeface="宋体" panose="02010600030101010101" pitchFamily="2" charset="-122"/>
              </a:rPr>
              <a:t>文法。</a:t>
            </a:r>
            <a:endParaRPr lang="zh-CN" altLang="en-US" sz="2400">
              <a:ea typeface="宋体" panose="02010600030101010101" pitchFamily="2" charset="-122"/>
            </a:endParaRPr>
          </a:p>
          <a:p>
            <a:pPr eaLnBrk="1" hangingPunct="1">
              <a:lnSpc>
                <a:spcPct val="90000"/>
              </a:lnSpc>
              <a:buNone/>
            </a:pPr>
            <a:endParaRPr lang="en-GB" altLang="zh-CN" sz="2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6">
                                            <p:txEl>
                                              <p:charRg st="0"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16">
                                            <p:txEl>
                                              <p:charRg st="15" end="7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0216">
                                            <p:txEl>
                                              <p:charRg st="78" end="10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0216">
                                            <p:txEl>
                                              <p:charRg st="107" end="16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0216">
                                            <p:txEl>
                                              <p:charRg st="169" end="20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0216">
                                            <p:txEl>
                                              <p:charRg st="203" end="26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0216">
                                            <p:txEl>
                                              <p:charRg st="265" end="29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0216">
                                            <p:txEl>
                                              <p:charRg st="291" end="30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6"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页脚占位符 1"/>
          <p:cNvSpPr>
            <a:spLocks noGrp="1"/>
          </p:cNvSpPr>
          <p:nvPr>
            <p:ph type="ftr" sz="quarter" idx="10"/>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endParaRPr lang="zh-CN" altLang="en-US" sz="1600" b="1">
              <a:solidFill>
                <a:schemeClr val="bg2"/>
              </a:solidFill>
              <a:ea typeface="宋体" panose="02010600030101010101" pitchFamily="2" charset="-122"/>
            </a:endParaRPr>
          </a:p>
        </p:txBody>
      </p:sp>
      <p:sp>
        <p:nvSpPr>
          <p:cNvPr id="75778" name="标题 75777"/>
          <p:cNvSpPr>
            <a:spLocks noGrp="1"/>
          </p:cNvSpPr>
          <p:nvPr>
            <p:ph type="title"/>
          </p:nvPr>
        </p:nvSpPr>
        <p:spPr>
          <a:ln/>
        </p:spPr>
        <p:txBody>
          <a:bodyPr vert="horz" wrap="square" lIns="91440" tIns="45720" rIns="91440" bIns="45720" anchor="ctr" anchorCtr="0"/>
          <a:p>
            <a:r>
              <a:rPr lang="en-US" altLang="zh-CN" b="1">
                <a:ea typeface="宋体" panose="02010600030101010101" pitchFamily="2" charset="-122"/>
              </a:rPr>
              <a:t>LR</a:t>
            </a:r>
            <a:r>
              <a:rPr lang="zh-CN" altLang="en-US" b="1">
                <a:ea typeface="宋体" panose="02010600030101010101" pitchFamily="2" charset="-122"/>
              </a:rPr>
              <a:t>分析：</a:t>
            </a:r>
            <a:endParaRPr lang="zh-CN" altLang="en-US" b="1">
              <a:ea typeface="宋体" panose="02010600030101010101" pitchFamily="2" charset="-122"/>
            </a:endParaRPr>
          </a:p>
        </p:txBody>
      </p:sp>
      <p:sp>
        <p:nvSpPr>
          <p:cNvPr id="75779" name="内容占位符 75778"/>
          <p:cNvSpPr>
            <a:spLocks noGrp="1"/>
          </p:cNvSpPr>
          <p:nvPr>
            <p:ph idx="1"/>
          </p:nvPr>
        </p:nvSpPr>
        <p:spPr>
          <a:xfrm>
            <a:off x="457200" y="1628775"/>
            <a:ext cx="8229600" cy="4772025"/>
          </a:xfrm>
          <a:ln/>
        </p:spPr>
        <p:txBody>
          <a:bodyPr vert="horz" wrap="square" lIns="91440" tIns="45720" rIns="91440" bIns="45720" anchor="t" anchorCtr="0"/>
          <a:p>
            <a:pPr>
              <a:spcBef>
                <a:spcPct val="0"/>
              </a:spcBef>
              <a:buNone/>
            </a:pPr>
            <a:r>
              <a:rPr lang="zh-CN" altLang="en-US" b="1">
                <a:latin typeface="Times New Roman" panose="02020603050405020304" pitchFamily="18" charset="0"/>
                <a:ea typeface="宋体" panose="02010600030101010101" pitchFamily="2" charset="-122"/>
              </a:rPr>
              <a:t>文法</a:t>
            </a:r>
            <a:r>
              <a:rPr lang="en-US" altLang="zh-CN" b="1">
                <a:latin typeface="Times New Roman" panose="02020603050405020304" pitchFamily="18" charset="0"/>
                <a:ea typeface="宋体" panose="02010600030101010101" pitchFamily="2" charset="-122"/>
              </a:rPr>
              <a:t>G(E)</a:t>
            </a:r>
            <a:r>
              <a:rPr lang="zh-CN" altLang="en-US" b="1">
                <a:latin typeface="Times New Roman" panose="02020603050405020304" pitchFamily="18" charset="0"/>
                <a:ea typeface="宋体" panose="02010600030101010101" pitchFamily="2" charset="-122"/>
              </a:rPr>
              <a:t>：</a:t>
            </a:r>
            <a:endParaRPr lang="zh-CN" altLang="en-US" b="1">
              <a:latin typeface="Times New Roman" panose="02020603050405020304" pitchFamily="18" charset="0"/>
              <a:ea typeface="宋体" panose="02010600030101010101" pitchFamily="2" charset="-122"/>
            </a:endParaRPr>
          </a:p>
          <a:p>
            <a:pPr>
              <a:spcBef>
                <a:spcPct val="0"/>
              </a:spcBef>
              <a:buNone/>
            </a:pPr>
            <a:r>
              <a:rPr lang="zh-CN" altLang="en-US" sz="2800" b="1">
                <a:ea typeface="宋体" panose="02010600030101010101" pitchFamily="2" charset="-122"/>
              </a:rPr>
              <a:t>     </a:t>
            </a:r>
            <a:r>
              <a:rPr lang="en-US" altLang="zh-CN" b="1">
                <a:ea typeface="宋体" panose="02010600030101010101" pitchFamily="2" charset="-122"/>
              </a:rPr>
              <a:t>(1) E→E</a:t>
            </a:r>
            <a:r>
              <a:rPr lang="zh-CN" altLang="en-US" b="1">
                <a:ea typeface="宋体" panose="02010600030101010101" pitchFamily="2" charset="-122"/>
              </a:rPr>
              <a:t>＋</a:t>
            </a:r>
            <a:r>
              <a:rPr lang="en-US" altLang="zh-CN" b="1">
                <a:ea typeface="宋体" panose="02010600030101010101" pitchFamily="2" charset="-122"/>
              </a:rPr>
              <a:t>T</a:t>
            </a:r>
            <a:endParaRPr lang="en-US" altLang="zh-CN" b="1">
              <a:ea typeface="宋体" panose="02010600030101010101" pitchFamily="2" charset="-122"/>
            </a:endParaRPr>
          </a:p>
          <a:p>
            <a:pPr lvl="1">
              <a:spcBef>
                <a:spcPct val="0"/>
              </a:spcBef>
              <a:buNone/>
            </a:pPr>
            <a:r>
              <a:rPr lang="en-US" altLang="zh-CN" sz="3200" b="1">
                <a:ea typeface="宋体" panose="02010600030101010101" pitchFamily="2" charset="-122"/>
              </a:rPr>
              <a:t>(2) E→T</a:t>
            </a:r>
            <a:endParaRPr lang="en-US" altLang="zh-CN" sz="3200" b="1">
              <a:ea typeface="宋体" panose="02010600030101010101" pitchFamily="2" charset="-122"/>
            </a:endParaRPr>
          </a:p>
          <a:p>
            <a:pPr lvl="1">
              <a:spcBef>
                <a:spcPct val="0"/>
              </a:spcBef>
              <a:buNone/>
            </a:pPr>
            <a:r>
              <a:rPr lang="en-US" altLang="zh-CN" sz="3200" b="1">
                <a:ea typeface="宋体" panose="02010600030101010101" pitchFamily="2" charset="-122"/>
              </a:rPr>
              <a:t>(3) T→T*F</a:t>
            </a:r>
            <a:endParaRPr lang="en-US" altLang="zh-CN" sz="3200" b="1">
              <a:ea typeface="宋体" panose="02010600030101010101" pitchFamily="2" charset="-122"/>
            </a:endParaRPr>
          </a:p>
          <a:p>
            <a:pPr lvl="1">
              <a:spcBef>
                <a:spcPct val="0"/>
              </a:spcBef>
              <a:buNone/>
            </a:pPr>
            <a:r>
              <a:rPr lang="en-US" altLang="zh-CN" sz="3200" b="1">
                <a:ea typeface="宋体" panose="02010600030101010101" pitchFamily="2" charset="-122"/>
              </a:rPr>
              <a:t>(4) T→F</a:t>
            </a:r>
            <a:endParaRPr lang="en-US" altLang="zh-CN" sz="3200" b="1">
              <a:ea typeface="宋体" panose="02010600030101010101" pitchFamily="2" charset="-122"/>
            </a:endParaRPr>
          </a:p>
          <a:p>
            <a:pPr lvl="1">
              <a:spcBef>
                <a:spcPct val="0"/>
              </a:spcBef>
              <a:buNone/>
            </a:pPr>
            <a:r>
              <a:rPr lang="en-US" altLang="zh-CN" sz="3200" b="1">
                <a:ea typeface="宋体" panose="02010600030101010101" pitchFamily="2" charset="-122"/>
              </a:rPr>
              <a:t>(5) F→(E)</a:t>
            </a:r>
            <a:endParaRPr lang="en-US" altLang="zh-CN" sz="3200" b="1">
              <a:ea typeface="宋体" panose="02010600030101010101" pitchFamily="2" charset="-122"/>
            </a:endParaRPr>
          </a:p>
          <a:p>
            <a:pPr lvl="1">
              <a:spcBef>
                <a:spcPct val="0"/>
              </a:spcBef>
              <a:buNone/>
            </a:pPr>
            <a:r>
              <a:rPr lang="en-US" altLang="zh-CN" sz="3200" b="1">
                <a:ea typeface="宋体" panose="02010600030101010101" pitchFamily="2" charset="-122"/>
              </a:rPr>
              <a:t>(6) F→I</a:t>
            </a:r>
            <a:endParaRPr lang="en-US" altLang="zh-CN" sz="3200" b="1">
              <a:ea typeface="宋体" panose="02010600030101010101" pitchFamily="2" charset="-122"/>
            </a:endParaRPr>
          </a:p>
          <a:p>
            <a:pPr lvl="1">
              <a:spcBef>
                <a:spcPct val="0"/>
              </a:spcBef>
              <a:buNone/>
            </a:pPr>
            <a:endParaRPr lang="en-US" altLang="zh-CN" sz="3200" b="1">
              <a:ea typeface="宋体" panose="02010600030101010101" pitchFamily="2" charset="-122"/>
            </a:endParaRPr>
          </a:p>
          <a:p>
            <a:pPr lvl="1">
              <a:spcBef>
                <a:spcPct val="0"/>
              </a:spcBef>
              <a:buNone/>
            </a:pPr>
            <a:r>
              <a:rPr lang="zh-CN" altLang="en-US" sz="3200" b="1">
                <a:ea typeface="宋体" panose="02010600030101010101" pitchFamily="2" charset="-122"/>
              </a:rPr>
              <a:t>输入串为</a:t>
            </a:r>
            <a:r>
              <a:rPr lang="en-US" altLang="zh-CN" sz="3200" b="1">
                <a:ea typeface="宋体" panose="02010600030101010101" pitchFamily="2" charset="-122"/>
              </a:rPr>
              <a:t>i*i+i</a:t>
            </a:r>
            <a:r>
              <a:rPr lang="zh-CN" altLang="en-US" sz="3200" b="1">
                <a:ea typeface="宋体" panose="02010600030101010101" pitchFamily="2" charset="-122"/>
              </a:rPr>
              <a:t>， 给出</a:t>
            </a:r>
            <a:r>
              <a:rPr lang="en-US" altLang="zh-CN" sz="3200" b="1">
                <a:ea typeface="宋体" panose="02010600030101010101" pitchFamily="2" charset="-122"/>
              </a:rPr>
              <a:t>LR</a:t>
            </a:r>
            <a:r>
              <a:rPr lang="zh-CN" altLang="en-US" sz="3200" b="1">
                <a:ea typeface="宋体" panose="02010600030101010101" pitchFamily="2" charset="-122"/>
              </a:rPr>
              <a:t>分析器的工作过</a:t>
            </a:r>
            <a:r>
              <a:rPr lang="en-US" altLang="zh-CN" sz="3200" b="1">
                <a:ea typeface="宋体" panose="02010600030101010101" pitchFamily="2" charset="-122"/>
              </a:rPr>
              <a:t>:</a:t>
            </a:r>
            <a:endParaRPr lang="en-US" altLang="zh-CN" sz="3200" b="1">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fade">
                                      <p:cBhvr>
                                        <p:cTn id="7" dur="20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79">
                                            <p:txEl>
                                              <p:charRg st="0" end="8"/>
                                            </p:txEl>
                                          </p:spTgt>
                                        </p:tgtEl>
                                        <p:attrNameLst>
                                          <p:attrName>style.visibility</p:attrName>
                                        </p:attrNameLst>
                                      </p:cBhvr>
                                      <p:to>
                                        <p:strVal val="visible"/>
                                      </p:to>
                                    </p:set>
                                    <p:animEffect transition="in" filter="wipe(left)">
                                      <p:cBhvr>
                                        <p:cTn id="12" dur="500"/>
                                        <p:tgtEl>
                                          <p:spTgt spid="75779">
                                            <p:txEl>
                                              <p:charRg st="0"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779">
                                            <p:txEl>
                                              <p:charRg st="8" end="23"/>
                                            </p:txEl>
                                          </p:spTgt>
                                        </p:tgtEl>
                                        <p:attrNameLst>
                                          <p:attrName>style.visibility</p:attrName>
                                        </p:attrNameLst>
                                      </p:cBhvr>
                                      <p:to>
                                        <p:strVal val="visible"/>
                                      </p:to>
                                    </p:set>
                                    <p:animEffect transition="in" filter="wipe(left)">
                                      <p:cBhvr>
                                        <p:cTn id="17" dur="500"/>
                                        <p:tgtEl>
                                          <p:spTgt spid="75779">
                                            <p:txEl>
                                              <p:charRg st="8" end="2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5779">
                                            <p:txEl>
                                              <p:charRg st="23" end="31"/>
                                            </p:txEl>
                                          </p:spTgt>
                                        </p:tgtEl>
                                        <p:attrNameLst>
                                          <p:attrName>style.visibility</p:attrName>
                                        </p:attrNameLst>
                                      </p:cBhvr>
                                      <p:to>
                                        <p:strVal val="visible"/>
                                      </p:to>
                                    </p:set>
                                    <p:animEffect transition="in" filter="wipe(left)">
                                      <p:cBhvr>
                                        <p:cTn id="20" dur="500"/>
                                        <p:tgtEl>
                                          <p:spTgt spid="75779">
                                            <p:txEl>
                                              <p:charRg st="23" end="3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5779">
                                            <p:txEl>
                                              <p:charRg st="31" end="41"/>
                                            </p:txEl>
                                          </p:spTgt>
                                        </p:tgtEl>
                                        <p:attrNameLst>
                                          <p:attrName>style.visibility</p:attrName>
                                        </p:attrNameLst>
                                      </p:cBhvr>
                                      <p:to>
                                        <p:strVal val="visible"/>
                                      </p:to>
                                    </p:set>
                                    <p:animEffect transition="in" filter="wipe(left)">
                                      <p:cBhvr>
                                        <p:cTn id="23" dur="500"/>
                                        <p:tgtEl>
                                          <p:spTgt spid="75779">
                                            <p:txEl>
                                              <p:charRg st="31" end="41"/>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5779">
                                            <p:txEl>
                                              <p:charRg st="41" end="49"/>
                                            </p:txEl>
                                          </p:spTgt>
                                        </p:tgtEl>
                                        <p:attrNameLst>
                                          <p:attrName>style.visibility</p:attrName>
                                        </p:attrNameLst>
                                      </p:cBhvr>
                                      <p:to>
                                        <p:strVal val="visible"/>
                                      </p:to>
                                    </p:set>
                                    <p:animEffect transition="in" filter="wipe(left)">
                                      <p:cBhvr>
                                        <p:cTn id="26" dur="500"/>
                                        <p:tgtEl>
                                          <p:spTgt spid="75779">
                                            <p:txEl>
                                              <p:charRg st="41" end="49"/>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5779">
                                            <p:txEl>
                                              <p:charRg st="49" end="59"/>
                                            </p:txEl>
                                          </p:spTgt>
                                        </p:tgtEl>
                                        <p:attrNameLst>
                                          <p:attrName>style.visibility</p:attrName>
                                        </p:attrNameLst>
                                      </p:cBhvr>
                                      <p:to>
                                        <p:strVal val="visible"/>
                                      </p:to>
                                    </p:set>
                                    <p:animEffect transition="in" filter="wipe(left)">
                                      <p:cBhvr>
                                        <p:cTn id="29" dur="500"/>
                                        <p:tgtEl>
                                          <p:spTgt spid="75779">
                                            <p:txEl>
                                              <p:charRg st="49" end="59"/>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5779">
                                            <p:txEl>
                                              <p:charRg st="59" end="67"/>
                                            </p:txEl>
                                          </p:spTgt>
                                        </p:tgtEl>
                                        <p:attrNameLst>
                                          <p:attrName>style.visibility</p:attrName>
                                        </p:attrNameLst>
                                      </p:cBhvr>
                                      <p:to>
                                        <p:strVal val="visible"/>
                                      </p:to>
                                    </p:set>
                                    <p:animEffect transition="in" filter="wipe(left)">
                                      <p:cBhvr>
                                        <p:cTn id="32" dur="500"/>
                                        <p:tgtEl>
                                          <p:spTgt spid="75779">
                                            <p:txEl>
                                              <p:charRg st="59" end="6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5779">
                                            <p:txEl>
                                              <p:charRg st="68" end="92"/>
                                            </p:txEl>
                                          </p:spTgt>
                                        </p:tgtEl>
                                        <p:attrNameLst>
                                          <p:attrName>style.visibility</p:attrName>
                                        </p:attrNameLst>
                                      </p:cBhvr>
                                      <p:to>
                                        <p:strVal val="visible"/>
                                      </p:to>
                                    </p:set>
                                    <p:animEffect transition="in" filter="wipe(left)">
                                      <p:cBhvr>
                                        <p:cTn id="35" dur="500"/>
                                        <p:tgtEl>
                                          <p:spTgt spid="75779">
                                            <p:txEl>
                                              <p:charRg st="68" end="9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7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页脚占位符 1"/>
          <p:cNvSpPr>
            <a:spLocks noGrp="1"/>
          </p:cNvSpPr>
          <p:nvPr>
            <p:ph type="ftr" sz="quarter" idx="10"/>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endParaRPr lang="zh-CN" altLang="en-US" sz="1600" b="1">
              <a:solidFill>
                <a:schemeClr val="bg2"/>
              </a:solidFill>
              <a:ea typeface="宋体" panose="02010600030101010101" pitchFamily="2" charset="-122"/>
            </a:endParaRPr>
          </a:p>
        </p:txBody>
      </p:sp>
      <p:graphicFrame>
        <p:nvGraphicFramePr>
          <p:cNvPr id="72706" name="对象 76801"/>
          <p:cNvGraphicFramePr/>
          <p:nvPr/>
        </p:nvGraphicFramePr>
        <p:xfrm>
          <a:off x="533400" y="1117600"/>
          <a:ext cx="8153400" cy="5740400"/>
        </p:xfrm>
        <a:graphic>
          <a:graphicData uri="http://schemas.openxmlformats.org/presentationml/2006/ole">
            <mc:AlternateContent xmlns:mc="http://schemas.openxmlformats.org/markup-compatibility/2006">
              <mc:Choice xmlns:v="urn:schemas-microsoft-com:vml" Requires="v">
                <p:oleObj spid="_x0000_s3080" name="" r:id="rId1" imgW="26479500" imgH="18640425" progId="Word.Document.8">
                  <p:embed/>
                </p:oleObj>
              </mc:Choice>
              <mc:Fallback>
                <p:oleObj name="" r:id="rId1" imgW="26479500" imgH="18640425" progId="Word.Document.8">
                  <p:embed/>
                  <p:pic>
                    <p:nvPicPr>
                      <p:cNvPr id="0" name="图片 3079"/>
                      <p:cNvPicPr/>
                      <p:nvPr/>
                    </p:nvPicPr>
                    <p:blipFill>
                      <a:blip r:embed="rId2">
                        <a:clrChange>
                          <a:clrFrom>
                            <a:srgbClr val="000000"/>
                          </a:clrFrom>
                          <a:clrTo>
                            <a:srgbClr val="000000"/>
                          </a:clrTo>
                        </a:clrChange>
                      </a:blip>
                      <a:stretch>
                        <a:fillRect/>
                      </a:stretch>
                    </p:blipFill>
                    <p:spPr>
                      <a:xfrm>
                        <a:off x="533400" y="1117600"/>
                        <a:ext cx="8153400" cy="5740400"/>
                      </a:xfrm>
                      <a:prstGeom prst="rect">
                        <a:avLst/>
                      </a:prstGeom>
                      <a:noFill/>
                      <a:ln w="38100">
                        <a:noFill/>
                        <a:miter/>
                      </a:ln>
                    </p:spPr>
                  </p:pic>
                </p:oleObj>
              </mc:Fallback>
            </mc:AlternateContent>
          </a:graphicData>
        </a:graphic>
      </p:graphicFrame>
      <p:sp>
        <p:nvSpPr>
          <p:cNvPr id="72707" name="矩形 76802"/>
          <p:cNvSpPr/>
          <p:nvPr/>
        </p:nvSpPr>
        <p:spPr>
          <a:xfrm>
            <a:off x="609600" y="381000"/>
            <a:ext cx="6934200" cy="685800"/>
          </a:xfrm>
          <a:prstGeom prst="rect">
            <a:avLst/>
          </a:prstGeom>
          <a:noFill/>
          <a:ln w="9525">
            <a:noFill/>
          </a:ln>
        </p:spPr>
        <p:txBody>
          <a:bodyPr anchor="t" anchorCtr="0"/>
          <a:p>
            <a:pPr eaLnBrk="0" hangingPunct="0">
              <a:buClrTx/>
              <a:buFontTx/>
            </a:pPr>
            <a:r>
              <a:rPr lang="zh-CN" altLang="en-US" sz="3000" b="1">
                <a:latin typeface="Times New Roman" panose="02020603050405020304" pitchFamily="18" charset="0"/>
                <a:ea typeface="宋体" panose="02010600030101010101" pitchFamily="2" charset="-122"/>
              </a:rPr>
              <a:t>其</a:t>
            </a:r>
            <a:r>
              <a:rPr lang="en-US" altLang="zh-CN" sz="3000" b="1">
                <a:latin typeface="Times New Roman" panose="02020603050405020304" pitchFamily="18" charset="0"/>
                <a:ea typeface="宋体" panose="02010600030101010101" pitchFamily="2" charset="-122"/>
              </a:rPr>
              <a:t>LR</a:t>
            </a:r>
            <a:r>
              <a:rPr lang="zh-CN" altLang="en-US" sz="3000" b="1">
                <a:latin typeface="Times New Roman" panose="02020603050405020304" pitchFamily="18" charset="0"/>
                <a:ea typeface="宋体" panose="02010600030101010101" pitchFamily="2" charset="-122"/>
              </a:rPr>
              <a:t>分析表为</a:t>
            </a:r>
            <a:r>
              <a:rPr lang="en-US" altLang="zh-CN" sz="30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页脚占位符 1"/>
          <p:cNvSpPr>
            <a:spLocks noGrp="1"/>
          </p:cNvSpPr>
          <p:nvPr>
            <p:ph type="ftr" sz="quarter" idx="10"/>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endParaRPr lang="zh-CN" altLang="en-US" sz="1600" b="1">
              <a:solidFill>
                <a:schemeClr val="bg2"/>
              </a:solidFill>
              <a:ea typeface="宋体" panose="02010600030101010101" pitchFamily="2" charset="-122"/>
            </a:endParaRPr>
          </a:p>
        </p:txBody>
      </p:sp>
      <p:sp>
        <p:nvSpPr>
          <p:cNvPr id="77826" name="内容占位符 77825"/>
          <p:cNvSpPr>
            <a:spLocks noGrp="1"/>
          </p:cNvSpPr>
          <p:nvPr>
            <p:ph idx="1"/>
          </p:nvPr>
        </p:nvSpPr>
        <p:spPr>
          <a:xfrm>
            <a:off x="-425450" y="152400"/>
            <a:ext cx="8382000" cy="5791200"/>
          </a:xfrm>
          <a:ln/>
        </p:spPr>
        <p:txBody>
          <a:bodyPr vert="horz" wrap="square" lIns="91440" tIns="45720" rIns="91440" bIns="45720" anchor="t" anchorCtr="0"/>
          <a:p>
            <a:pPr>
              <a:spcBef>
                <a:spcPct val="5000"/>
              </a:spcBef>
            </a:pPr>
            <a:endParaRPr lang="en-US" altLang="zh-CN" b="1">
              <a:ea typeface="宋体" panose="02010600030101010101" pitchFamily="2" charset="-122"/>
            </a:endParaRPr>
          </a:p>
          <a:p>
            <a:pPr marL="819150" lvl="1">
              <a:spcBef>
                <a:spcPct val="5000"/>
              </a:spcBef>
              <a:buNone/>
            </a:pPr>
            <a:r>
              <a:rPr lang="zh-CN" altLang="en-US" b="1" u="sng">
                <a:ea typeface="宋体" panose="02010600030101010101" pitchFamily="2" charset="-122"/>
              </a:rPr>
              <a:t>步骤	状态		符号		输入串</a:t>
            </a:r>
            <a:endParaRPr lang="zh-CN" altLang="en-US" b="1">
              <a:ea typeface="宋体" panose="02010600030101010101" pitchFamily="2" charset="-122"/>
            </a:endParaRPr>
          </a:p>
          <a:p>
            <a:pPr marL="819150" lvl="1">
              <a:spcBef>
                <a:spcPct val="5000"/>
              </a:spcBef>
              <a:buNone/>
            </a:pPr>
            <a:r>
              <a:rPr lang="en-US" altLang="zh-CN" b="1">
                <a:ea typeface="宋体" panose="02010600030101010101" pitchFamily="2" charset="-122"/>
              </a:rPr>
              <a:t>(1)	0		#		i*i+i#</a:t>
            </a:r>
            <a:endParaRPr lang="en-US" altLang="zh-CN" b="1">
              <a:ea typeface="宋体" panose="02010600030101010101" pitchFamily="2" charset="-122"/>
            </a:endParaRPr>
          </a:p>
          <a:p>
            <a:pPr marL="819150" lvl="1">
              <a:spcBef>
                <a:spcPct val="5000"/>
              </a:spcBef>
              <a:buNone/>
            </a:pPr>
            <a:r>
              <a:rPr lang="en-US" altLang="zh-CN" b="1">
                <a:ea typeface="宋体" panose="02010600030101010101" pitchFamily="2" charset="-122"/>
              </a:rPr>
              <a:t>(2)	05		#i		*i+i#</a:t>
            </a:r>
            <a:r>
              <a:rPr lang="zh-CN" altLang="en-US" b="1">
                <a:ea typeface="宋体" panose="02010600030101010101" pitchFamily="2" charset="-122"/>
              </a:rPr>
              <a:t>　　</a:t>
            </a:r>
            <a:r>
              <a:rPr lang="en-US" altLang="zh-CN" b="1">
                <a:solidFill>
                  <a:srgbClr val="FF0000"/>
                </a:solidFill>
                <a:ea typeface="宋体" panose="02010600030101010101" pitchFamily="2" charset="-122"/>
              </a:rPr>
              <a:t>F-&gt;i</a:t>
            </a:r>
            <a:r>
              <a:rPr lang="zh-CN" altLang="en-US" b="1">
                <a:solidFill>
                  <a:srgbClr val="FF0000"/>
                </a:solidFill>
                <a:ea typeface="宋体" panose="02010600030101010101" pitchFamily="2" charset="-122"/>
              </a:rPr>
              <a:t>　</a:t>
            </a:r>
            <a:endParaRPr lang="en-US" altLang="zh-CN" b="1">
              <a:solidFill>
                <a:srgbClr val="FF0000"/>
              </a:solidFill>
              <a:ea typeface="宋体" panose="02010600030101010101" pitchFamily="2" charset="-122"/>
            </a:endParaRPr>
          </a:p>
          <a:p>
            <a:pPr marL="819150" lvl="1">
              <a:spcBef>
                <a:spcPct val="5000"/>
              </a:spcBef>
              <a:buNone/>
            </a:pPr>
            <a:r>
              <a:rPr lang="en-US" altLang="zh-CN" b="1">
                <a:ea typeface="宋体" panose="02010600030101010101" pitchFamily="2" charset="-122"/>
              </a:rPr>
              <a:t>(3)	03		#F		*i+i#</a:t>
            </a:r>
            <a:r>
              <a:rPr lang="zh-CN" altLang="en-US" b="1">
                <a:ea typeface="宋体" panose="02010600030101010101" pitchFamily="2" charset="-122"/>
              </a:rPr>
              <a:t>　　</a:t>
            </a:r>
            <a:r>
              <a:rPr lang="en-US" altLang="zh-CN" b="1">
                <a:solidFill>
                  <a:srgbClr val="FF0000"/>
                </a:solidFill>
                <a:ea typeface="宋体" panose="02010600030101010101" pitchFamily="2" charset="-122"/>
              </a:rPr>
              <a:t>F-&gt;T</a:t>
            </a:r>
            <a:endParaRPr lang="en-US" altLang="zh-CN" b="1">
              <a:solidFill>
                <a:srgbClr val="FF0000"/>
              </a:solidFill>
              <a:ea typeface="宋体" panose="02010600030101010101" pitchFamily="2" charset="-122"/>
            </a:endParaRPr>
          </a:p>
          <a:p>
            <a:pPr marL="819150" lvl="1">
              <a:spcBef>
                <a:spcPct val="5000"/>
              </a:spcBef>
              <a:buNone/>
            </a:pPr>
            <a:r>
              <a:rPr lang="en-US" altLang="zh-CN" b="1">
                <a:ea typeface="宋体" panose="02010600030101010101" pitchFamily="2" charset="-122"/>
              </a:rPr>
              <a:t>(4)	02		#T		*i+i#</a:t>
            </a:r>
            <a:endParaRPr lang="en-US" altLang="zh-CN" b="1">
              <a:ea typeface="宋体" panose="02010600030101010101" pitchFamily="2" charset="-122"/>
            </a:endParaRPr>
          </a:p>
          <a:p>
            <a:pPr marL="819150" lvl="1">
              <a:spcBef>
                <a:spcPct val="5000"/>
              </a:spcBef>
              <a:buNone/>
            </a:pPr>
            <a:r>
              <a:rPr lang="en-US" altLang="zh-CN" b="1">
                <a:ea typeface="宋体" panose="02010600030101010101" pitchFamily="2" charset="-122"/>
              </a:rPr>
              <a:t>(5)	027		#T*		i+i#</a:t>
            </a:r>
            <a:endParaRPr lang="en-US" altLang="zh-CN" b="1">
              <a:ea typeface="宋体" panose="02010600030101010101" pitchFamily="2" charset="-122"/>
            </a:endParaRPr>
          </a:p>
        </p:txBody>
      </p:sp>
      <p:grpSp>
        <p:nvGrpSpPr>
          <p:cNvPr id="77855" name="组合 77854"/>
          <p:cNvGrpSpPr/>
          <p:nvPr/>
        </p:nvGrpSpPr>
        <p:grpSpPr>
          <a:xfrm>
            <a:off x="7164388" y="3789363"/>
            <a:ext cx="989012" cy="762000"/>
            <a:chOff x="4513" y="2387"/>
            <a:chExt cx="623" cy="480"/>
          </a:xfrm>
        </p:grpSpPr>
        <p:sp>
          <p:nvSpPr>
            <p:cNvPr id="73732" name="矩形 77830"/>
            <p:cNvSpPr/>
            <p:nvPr/>
          </p:nvSpPr>
          <p:spPr>
            <a:xfrm>
              <a:off x="4513" y="2387"/>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3733" name="直接连接符 77846"/>
            <p:cNvSpPr/>
            <p:nvPr/>
          </p:nvSpPr>
          <p:spPr>
            <a:xfrm>
              <a:off x="4801" y="2675"/>
              <a:ext cx="0" cy="192"/>
            </a:xfrm>
            <a:prstGeom prst="line">
              <a:avLst/>
            </a:prstGeom>
            <a:ln w="22225" cap="flat" cmpd="sng">
              <a:solidFill>
                <a:schemeClr val="tx1"/>
              </a:solidFill>
              <a:prstDash val="solid"/>
              <a:round/>
              <a:headEnd type="none" w="med" len="med"/>
              <a:tailEnd type="none" w="med" len="med"/>
            </a:ln>
          </p:spPr>
        </p:sp>
      </p:grpSp>
      <p:sp>
        <p:nvSpPr>
          <p:cNvPr id="77837" name="矩形 77836"/>
          <p:cNvSpPr/>
          <p:nvPr/>
        </p:nvSpPr>
        <p:spPr>
          <a:xfrm>
            <a:off x="7164388" y="5465763"/>
            <a:ext cx="989012"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grpSp>
        <p:nvGrpSpPr>
          <p:cNvPr id="77854" name="组合 77853"/>
          <p:cNvGrpSpPr/>
          <p:nvPr/>
        </p:nvGrpSpPr>
        <p:grpSpPr>
          <a:xfrm>
            <a:off x="7164388" y="4627563"/>
            <a:ext cx="989012" cy="762000"/>
            <a:chOff x="4513" y="2915"/>
            <a:chExt cx="623" cy="480"/>
          </a:xfrm>
        </p:grpSpPr>
        <p:sp>
          <p:nvSpPr>
            <p:cNvPr id="73736" name="矩形 77834"/>
            <p:cNvSpPr/>
            <p:nvPr/>
          </p:nvSpPr>
          <p:spPr>
            <a:xfrm>
              <a:off x="4513" y="2915"/>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3737" name="直接连接符 77849"/>
            <p:cNvSpPr/>
            <p:nvPr/>
          </p:nvSpPr>
          <p:spPr>
            <a:xfrm>
              <a:off x="4801" y="3203"/>
              <a:ext cx="0" cy="192"/>
            </a:xfrm>
            <a:prstGeom prst="line">
              <a:avLst/>
            </a:prstGeom>
            <a:ln w="22225" cap="flat" cmpd="sng">
              <a:solidFill>
                <a:schemeClr val="tx1"/>
              </a:solidFill>
              <a:prstDash val="solid"/>
              <a:round/>
              <a:headEnd type="none" w="med" len="med"/>
              <a:tailEnd type="none" w="med" len="med"/>
            </a:ln>
          </p:spPr>
        </p:sp>
      </p:grpSp>
      <p:sp>
        <p:nvSpPr>
          <p:cNvPr id="77856" name="矩形 77855"/>
          <p:cNvSpPr/>
          <p:nvPr/>
        </p:nvSpPr>
        <p:spPr>
          <a:xfrm>
            <a:off x="7956550" y="3789363"/>
            <a:ext cx="989013"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graphicFrame>
        <p:nvGraphicFramePr>
          <p:cNvPr id="73739" name="对象 77859"/>
          <p:cNvGraphicFramePr/>
          <p:nvPr/>
        </p:nvGraphicFramePr>
        <p:xfrm>
          <a:off x="34925" y="3429000"/>
          <a:ext cx="6697663" cy="4716463"/>
        </p:xfrm>
        <a:graphic>
          <a:graphicData uri="http://schemas.openxmlformats.org/presentationml/2006/ole">
            <mc:AlternateContent xmlns:mc="http://schemas.openxmlformats.org/markup-compatibility/2006">
              <mc:Choice xmlns:v="urn:schemas-microsoft-com:vml" Requires="v">
                <p:oleObj spid="_x0000_s3079" name="" r:id="rId1" imgW="5885180" imgH="4133850" progId="Word.Document.8">
                  <p:embed/>
                </p:oleObj>
              </mc:Choice>
              <mc:Fallback>
                <p:oleObj name="" r:id="rId1" imgW="5885180" imgH="4133850" progId="Word.Document.8">
                  <p:embed/>
                  <p:pic>
                    <p:nvPicPr>
                      <p:cNvPr id="0" name="图片 3078"/>
                      <p:cNvPicPr/>
                      <p:nvPr/>
                    </p:nvPicPr>
                    <p:blipFill>
                      <a:blip r:embed="rId2">
                        <a:clrChange>
                          <a:clrFrom>
                            <a:srgbClr val="000000"/>
                          </a:clrFrom>
                          <a:clrTo>
                            <a:srgbClr val="000000"/>
                          </a:clrTo>
                        </a:clrChange>
                      </a:blip>
                      <a:stretch>
                        <a:fillRect/>
                      </a:stretch>
                    </p:blipFill>
                    <p:spPr>
                      <a:xfrm>
                        <a:off x="34925" y="3429000"/>
                        <a:ext cx="6697663" cy="4716463"/>
                      </a:xfrm>
                      <a:prstGeom prst="rect">
                        <a:avLst/>
                      </a:prstGeom>
                      <a:solidFill>
                        <a:srgbClr val="FFFF99"/>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6">
                                            <p:txEl>
                                              <p:charRg st="1" end="16"/>
                                            </p:txEl>
                                          </p:spTgt>
                                        </p:tgtEl>
                                        <p:attrNameLst>
                                          <p:attrName>style.visibility</p:attrName>
                                        </p:attrNameLst>
                                      </p:cBhvr>
                                      <p:to>
                                        <p:strVal val="visible"/>
                                      </p:to>
                                    </p:set>
                                    <p:animEffect transition="in" filter="wipe(left)">
                                      <p:cBhvr>
                                        <p:cTn id="7" dur="500"/>
                                        <p:tgtEl>
                                          <p:spTgt spid="77826">
                                            <p:txEl>
                                              <p:charRg st="1"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6">
                                            <p:txEl>
                                              <p:charRg st="16" end="33"/>
                                            </p:txEl>
                                          </p:spTgt>
                                        </p:tgtEl>
                                        <p:attrNameLst>
                                          <p:attrName>style.visibility</p:attrName>
                                        </p:attrNameLst>
                                      </p:cBhvr>
                                      <p:to>
                                        <p:strVal val="visible"/>
                                      </p:to>
                                    </p:set>
                                    <p:animEffect transition="in" filter="wipe(left)">
                                      <p:cBhvr>
                                        <p:cTn id="12" dur="500"/>
                                        <p:tgtEl>
                                          <p:spTgt spid="77826">
                                            <p:txEl>
                                              <p:charRg st="16" end="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26">
                                            <p:txEl>
                                              <p:charRg st="33" end="58"/>
                                            </p:txEl>
                                          </p:spTgt>
                                        </p:tgtEl>
                                        <p:attrNameLst>
                                          <p:attrName>style.visibility</p:attrName>
                                        </p:attrNameLst>
                                      </p:cBhvr>
                                      <p:to>
                                        <p:strVal val="visible"/>
                                      </p:to>
                                    </p:set>
                                    <p:animEffect transition="in" filter="wipe(left)">
                                      <p:cBhvr>
                                        <p:cTn id="17" dur="500"/>
                                        <p:tgtEl>
                                          <p:spTgt spid="77826">
                                            <p:txEl>
                                              <p:charRg st="33" end="5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7837"/>
                                        </p:tgtEl>
                                        <p:attrNameLst>
                                          <p:attrName>style.visibility</p:attrName>
                                        </p:attrNameLst>
                                      </p:cBhvr>
                                      <p:to>
                                        <p:strVal val="visible"/>
                                      </p:to>
                                    </p:set>
                                    <p:animEffect transition="in" filter="wipe(down)">
                                      <p:cBhvr>
                                        <p:cTn id="22" dur="500"/>
                                        <p:tgtEl>
                                          <p:spTgt spid="778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826">
                                            <p:txEl>
                                              <p:charRg st="58" end="82"/>
                                            </p:txEl>
                                          </p:spTgt>
                                        </p:tgtEl>
                                        <p:attrNameLst>
                                          <p:attrName>style.visibility</p:attrName>
                                        </p:attrNameLst>
                                      </p:cBhvr>
                                      <p:to>
                                        <p:strVal val="visible"/>
                                      </p:to>
                                    </p:set>
                                    <p:animEffect transition="in" filter="wipe(left)">
                                      <p:cBhvr>
                                        <p:cTn id="27" dur="500"/>
                                        <p:tgtEl>
                                          <p:spTgt spid="77826">
                                            <p:txEl>
                                              <p:charRg st="58" end="8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7854"/>
                                        </p:tgtEl>
                                        <p:attrNameLst>
                                          <p:attrName>style.visibility</p:attrName>
                                        </p:attrNameLst>
                                      </p:cBhvr>
                                      <p:to>
                                        <p:strVal val="visible"/>
                                      </p:to>
                                    </p:set>
                                    <p:animEffect transition="in" filter="wipe(down)">
                                      <p:cBhvr>
                                        <p:cTn id="32" dur="500"/>
                                        <p:tgtEl>
                                          <p:spTgt spid="778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7826">
                                            <p:txEl>
                                              <p:charRg st="82" end="100"/>
                                            </p:txEl>
                                          </p:spTgt>
                                        </p:tgtEl>
                                        <p:attrNameLst>
                                          <p:attrName>style.visibility</p:attrName>
                                        </p:attrNameLst>
                                      </p:cBhvr>
                                      <p:to>
                                        <p:strVal val="visible"/>
                                      </p:to>
                                    </p:set>
                                    <p:animEffect transition="in" filter="wipe(left)">
                                      <p:cBhvr>
                                        <p:cTn id="37" dur="500"/>
                                        <p:tgtEl>
                                          <p:spTgt spid="77826">
                                            <p:txEl>
                                              <p:charRg st="82" end="10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7855"/>
                                        </p:tgtEl>
                                        <p:attrNameLst>
                                          <p:attrName>style.visibility</p:attrName>
                                        </p:attrNameLst>
                                      </p:cBhvr>
                                      <p:to>
                                        <p:strVal val="visible"/>
                                      </p:to>
                                    </p:set>
                                    <p:animEffect transition="in" filter="wipe(down)">
                                      <p:cBhvr>
                                        <p:cTn id="42" dur="500"/>
                                        <p:tgtEl>
                                          <p:spTgt spid="778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7826">
                                            <p:txEl>
                                              <p:charRg st="100" end="119"/>
                                            </p:txEl>
                                          </p:spTgt>
                                        </p:tgtEl>
                                        <p:attrNameLst>
                                          <p:attrName>style.visibility</p:attrName>
                                        </p:attrNameLst>
                                      </p:cBhvr>
                                      <p:to>
                                        <p:strVal val="visible"/>
                                      </p:to>
                                    </p:set>
                                    <p:animEffect transition="in" filter="wipe(left)">
                                      <p:cBhvr>
                                        <p:cTn id="47" dur="500"/>
                                        <p:tgtEl>
                                          <p:spTgt spid="77826">
                                            <p:txEl>
                                              <p:charRg st="100" end="11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7856"/>
                                        </p:tgtEl>
                                        <p:attrNameLst>
                                          <p:attrName>style.visibility</p:attrName>
                                        </p:attrNameLst>
                                      </p:cBhvr>
                                      <p:to>
                                        <p:strVal val="visible"/>
                                      </p:to>
                                    </p:set>
                                    <p:animEffect transition="in" filter="wipe(down)">
                                      <p:cBhvr>
                                        <p:cTn id="52" dur="500"/>
                                        <p:tgtEl>
                                          <p:spTgt spid="77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uiExpand="1" build="p"/>
      <p:bldP spid="77837" grpId="0"/>
      <p:bldP spid="778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260098" name="Rectangle 2"/>
          <p:cNvSpPr>
            <a:spLocks noGrp="1"/>
          </p:cNvSpPr>
          <p:nvPr>
            <p:ph idx="1"/>
          </p:nvPr>
        </p:nvSpPr>
        <p:spPr>
          <a:xfrm>
            <a:off x="684213" y="1844675"/>
            <a:ext cx="8153400" cy="4244975"/>
          </a:xfrm>
          <a:ln/>
        </p:spPr>
        <p:txBody>
          <a:bodyPr vert="horz" wrap="square" lIns="91440" tIns="45720" rIns="91440" bIns="45720" anchor="t" anchorCtr="0"/>
          <a:p>
            <a:pPr eaLnBrk="1" hangingPunct="1"/>
            <a:r>
              <a:rPr lang="zh-CN" altLang="en-US">
                <a:ea typeface="宋体" panose="02010600030101010101" pitchFamily="2" charset="-122"/>
              </a:rPr>
              <a:t>定义：称</a:t>
            </a:r>
            <a:r>
              <a:rPr lang="zh-CN" altLang="en-US">
                <a:ea typeface="宋体" panose="02010600030101010101" pitchFamily="2" charset="-122"/>
                <a:sym typeface="Symbol" panose="05050102010706020507" pitchFamily="18" charset="2"/>
              </a:rPr>
              <a:t></a:t>
            </a:r>
            <a:r>
              <a:rPr lang="en-US" altLang="zh-CN">
                <a:ea typeface="宋体" panose="02010600030101010101" pitchFamily="2" charset="-122"/>
                <a:sym typeface="Symbol" panose="05050102010706020507" pitchFamily="18" charset="2"/>
              </a:rPr>
              <a:t>A</a:t>
            </a:r>
            <a:r>
              <a:rPr lang="zh-CN" altLang="en-US">
                <a:solidFill>
                  <a:srgbClr val="CC0000"/>
                </a:solidFill>
                <a:ea typeface="宋体" panose="02010600030101010101" pitchFamily="2" charset="-122"/>
              </a:rPr>
              <a:t>直接推出</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，即</a:t>
            </a:r>
            <a:endParaRPr lang="zh-CN" altLang="en-US">
              <a:ea typeface="宋体" panose="02010600030101010101" pitchFamily="2" charset="-122"/>
            </a:endParaRPr>
          </a:p>
          <a:p>
            <a:pPr lvl="1" algn="ctr" eaLnBrk="1" hangingPunct="1">
              <a:buNone/>
            </a:pPr>
            <a:r>
              <a:rPr lang="zh-CN" altLang="en-US" sz="3200">
                <a:ea typeface="宋体" panose="02010600030101010101" pitchFamily="2" charset="-122"/>
                <a:sym typeface="Symbol" panose="05050102010706020507" pitchFamily="18" charset="2"/>
              </a:rPr>
              <a:t></a:t>
            </a:r>
            <a:r>
              <a:rPr lang="en-US" altLang="zh-CN" sz="3200">
                <a:solidFill>
                  <a:srgbClr val="0000D0"/>
                </a:solidFill>
                <a:ea typeface="宋体" panose="02010600030101010101" pitchFamily="2" charset="-122"/>
                <a:sym typeface="Symbol" panose="05050102010706020507" pitchFamily="18" charset="2"/>
              </a:rPr>
              <a:t>A</a:t>
            </a:r>
            <a:r>
              <a:rPr lang="en-US" altLang="zh-CN" sz="3200">
                <a:ea typeface="宋体" panose="02010600030101010101" pitchFamily="2" charset="-122"/>
                <a:sym typeface="Symbol" panose="05050102010706020507" pitchFamily="18" charset="2"/>
              </a:rPr>
              <a:t></a:t>
            </a:r>
            <a:r>
              <a:rPr lang="en-US" altLang="zh-CN" sz="3200">
                <a:solidFill>
                  <a:srgbClr val="CC0000"/>
                </a:solidFill>
                <a:ea typeface="宋体" panose="02010600030101010101" pitchFamily="2" charset="-122"/>
                <a:sym typeface="Symbol" panose="05050102010706020507" pitchFamily="18" charset="2"/>
              </a:rPr>
              <a:t></a:t>
            </a:r>
            <a:r>
              <a:rPr lang="en-US" altLang="zh-CN" sz="3200">
                <a:ea typeface="宋体" panose="02010600030101010101" pitchFamily="2" charset="-122"/>
                <a:sym typeface="Symbol" panose="05050102010706020507" pitchFamily="18" charset="2"/>
              </a:rPr>
              <a:t></a:t>
            </a:r>
            <a:r>
              <a:rPr lang="en-US" altLang="zh-CN" sz="3200">
                <a:solidFill>
                  <a:srgbClr val="0000D0"/>
                </a:solidFill>
                <a:ea typeface="宋体" panose="02010600030101010101" pitchFamily="2" charset="-122"/>
                <a:sym typeface="Symbol" panose="05050102010706020507" pitchFamily="18" charset="2"/>
              </a:rPr>
              <a:t></a:t>
            </a:r>
            <a:r>
              <a:rPr lang="en-US" altLang="zh-CN" sz="3200">
                <a:ea typeface="宋体" panose="02010600030101010101" pitchFamily="2" charset="-122"/>
                <a:sym typeface="Symbol" panose="05050102010706020507" pitchFamily="18" charset="2"/>
              </a:rPr>
              <a:t></a:t>
            </a:r>
            <a:endParaRPr lang="en-US" altLang="zh-CN" sz="3200">
              <a:ea typeface="宋体" panose="02010600030101010101" pitchFamily="2" charset="-122"/>
            </a:endParaRPr>
          </a:p>
          <a:p>
            <a:pPr lvl="1" eaLnBrk="1" hangingPunct="1">
              <a:buNone/>
            </a:pPr>
            <a:r>
              <a:rPr lang="en-US" altLang="zh-CN" sz="3200">
                <a:ea typeface="宋体" panose="02010600030101010101" pitchFamily="2" charset="-122"/>
              </a:rPr>
              <a:t>  </a:t>
            </a:r>
            <a:r>
              <a:rPr lang="zh-CN" altLang="en-US" sz="3200">
                <a:ea typeface="宋体" panose="02010600030101010101" pitchFamily="2" charset="-122"/>
              </a:rPr>
              <a:t>仅当</a:t>
            </a:r>
            <a:r>
              <a:rPr lang="en-US" altLang="zh-CN" sz="3200">
                <a:solidFill>
                  <a:srgbClr val="0000D0"/>
                </a:solidFill>
                <a:ea typeface="宋体" panose="02010600030101010101" pitchFamily="2" charset="-122"/>
                <a:sym typeface="Symbol" panose="05050102010706020507" pitchFamily="18" charset="2"/>
              </a:rPr>
              <a:t>A</a:t>
            </a:r>
            <a:r>
              <a:rPr lang="en-US" altLang="zh-CN" sz="3200">
                <a:ea typeface="宋体" panose="02010600030101010101" pitchFamily="2" charset="-122"/>
                <a:sym typeface="Symbol" panose="05050102010706020507" pitchFamily="18" charset="2"/>
              </a:rPr>
              <a:t> </a:t>
            </a:r>
            <a:r>
              <a:rPr lang="en-US" altLang="zh-CN" sz="3200">
                <a:solidFill>
                  <a:srgbClr val="0000D0"/>
                </a:solidFill>
                <a:ea typeface="宋体" panose="02010600030101010101" pitchFamily="2" charset="-122"/>
                <a:sym typeface="Symbol" panose="05050102010706020507" pitchFamily="18" charset="2"/>
              </a:rPr>
              <a:t></a:t>
            </a:r>
            <a:r>
              <a:rPr lang="en-US" altLang="zh-CN" sz="3200">
                <a:ea typeface="宋体" panose="02010600030101010101" pitchFamily="2" charset="-122"/>
                <a:sym typeface="Symbol" panose="05050102010706020507" pitchFamily="18" charset="2"/>
              </a:rPr>
              <a:t> </a:t>
            </a:r>
            <a:r>
              <a:rPr lang="en-US" altLang="zh-CN" sz="3200">
                <a:solidFill>
                  <a:srgbClr val="0000D0"/>
                </a:solidFill>
                <a:ea typeface="宋体" panose="02010600030101010101" pitchFamily="2" charset="-122"/>
                <a:sym typeface="Symbol" panose="05050102010706020507" pitchFamily="18" charset="2"/>
              </a:rPr>
              <a:t></a:t>
            </a:r>
            <a:r>
              <a:rPr lang="zh-CN" altLang="en-US" sz="3200">
                <a:ea typeface="宋体" panose="02010600030101010101" pitchFamily="2" charset="-122"/>
              </a:rPr>
              <a:t>是一个产生式，</a:t>
            </a:r>
            <a:endParaRPr lang="zh-CN" altLang="en-US" sz="3200">
              <a:ea typeface="宋体" panose="02010600030101010101" pitchFamily="2" charset="-122"/>
            </a:endParaRPr>
          </a:p>
          <a:p>
            <a:pPr lvl="1" eaLnBrk="1" hangingPunct="1">
              <a:buNone/>
            </a:pPr>
            <a:r>
              <a:rPr lang="zh-CN" altLang="en-US" sz="3200">
                <a:ea typeface="宋体" panose="02010600030101010101" pitchFamily="2" charset="-122"/>
              </a:rPr>
              <a:t>  且</a:t>
            </a:r>
            <a:r>
              <a:rPr lang="zh-CN" altLang="en-US" sz="3200">
                <a:ea typeface="宋体" panose="02010600030101010101" pitchFamily="2" charset="-122"/>
                <a:sym typeface="Symbol" panose="05050102010706020507" pitchFamily="18" charset="2"/>
              </a:rPr>
              <a:t>，  </a:t>
            </a:r>
            <a:r>
              <a:rPr lang="en-US" altLang="zh-CN" sz="3200">
                <a:ea typeface="宋体" panose="02010600030101010101" pitchFamily="2" charset="-122"/>
                <a:sym typeface="Symbol" panose="05050102010706020507" pitchFamily="18" charset="2"/>
              </a:rPr>
              <a:t>(</a:t>
            </a:r>
            <a:r>
              <a:rPr lang="en-US" altLang="zh-CN" sz="3200">
                <a:ea typeface="宋体" panose="02010600030101010101" pitchFamily="2" charset="-122"/>
              </a:rPr>
              <a:t>V</a:t>
            </a:r>
            <a:r>
              <a:rPr lang="en-US" altLang="zh-CN" sz="3200" baseline="-25000">
                <a:ea typeface="宋体" panose="02010600030101010101" pitchFamily="2" charset="-122"/>
              </a:rPr>
              <a:t>T </a:t>
            </a:r>
            <a:r>
              <a:rPr lang="en-US" altLang="zh-CN" sz="3200">
                <a:ea typeface="宋体" panose="02010600030101010101" pitchFamily="2" charset="-122"/>
                <a:sym typeface="Symbol" panose="05050102010706020507" pitchFamily="18" charset="2"/>
              </a:rPr>
              <a:t></a:t>
            </a:r>
            <a:r>
              <a:rPr lang="en-US" altLang="zh-CN" sz="3200" baseline="-25000">
                <a:ea typeface="宋体" panose="02010600030101010101" pitchFamily="2" charset="-122"/>
              </a:rPr>
              <a:t> </a:t>
            </a:r>
            <a:r>
              <a:rPr lang="en-US" altLang="zh-CN" sz="3200">
                <a:ea typeface="宋体" panose="02010600030101010101" pitchFamily="2" charset="-122"/>
              </a:rPr>
              <a:t>V</a:t>
            </a:r>
            <a:r>
              <a:rPr lang="en-US" altLang="zh-CN" sz="3200" baseline="-25000">
                <a:ea typeface="宋体" panose="02010600030101010101" pitchFamily="2" charset="-122"/>
              </a:rPr>
              <a:t>N</a:t>
            </a:r>
            <a:r>
              <a:rPr lang="en-US" altLang="zh-CN" sz="3200">
                <a:ea typeface="宋体" panose="02010600030101010101" pitchFamily="2" charset="-122"/>
              </a:rPr>
              <a:t>)</a:t>
            </a:r>
            <a:r>
              <a:rPr lang="en-US" altLang="zh-CN" sz="3200" baseline="30000">
                <a:ea typeface="宋体" panose="02010600030101010101" pitchFamily="2" charset="-122"/>
              </a:rPr>
              <a:t>*</a:t>
            </a:r>
            <a:r>
              <a:rPr lang="en-US" altLang="zh-CN" sz="3200">
                <a:ea typeface="宋体" panose="02010600030101010101" pitchFamily="2" charset="-122"/>
              </a:rPr>
              <a:t> </a:t>
            </a:r>
            <a:r>
              <a:rPr lang="zh-CN" altLang="en-US" sz="3200">
                <a:ea typeface="宋体" panose="02010600030101010101" pitchFamily="2" charset="-122"/>
              </a:rPr>
              <a:t>。</a:t>
            </a:r>
            <a:endParaRPr lang="zh-CN" altLang="en-US" sz="3200">
              <a:ea typeface="宋体" panose="02010600030101010101" pitchFamily="2" charset="-122"/>
            </a:endParaRPr>
          </a:p>
          <a:p>
            <a:pPr eaLnBrk="1" hangingPunct="1">
              <a:spcBef>
                <a:spcPct val="60000"/>
              </a:spcBef>
            </a:pPr>
            <a:r>
              <a:rPr lang="zh-CN" altLang="en-US">
                <a:ea typeface="宋体" panose="02010600030101010101" pitchFamily="2" charset="-122"/>
              </a:rPr>
              <a:t>如果</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2</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a:t>
            </a:r>
            <a:r>
              <a:rPr lang="en-US" altLang="zh-CN" baseline="-25000">
                <a:ea typeface="宋体" panose="02010600030101010101" pitchFamily="2" charset="-122"/>
                <a:sym typeface="Symbol" panose="05050102010706020507" pitchFamily="18" charset="2"/>
              </a:rPr>
              <a:t>n</a:t>
            </a:r>
            <a:r>
              <a:rPr lang="zh-CN" altLang="en-US">
                <a:ea typeface="宋体" panose="02010600030101010101" pitchFamily="2" charset="-122"/>
              </a:rPr>
              <a:t>，则我们称这个序列是从</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1</a:t>
            </a:r>
            <a:r>
              <a:rPr lang="zh-CN" altLang="en-US">
                <a:ea typeface="宋体" panose="02010600030101010101" pitchFamily="2" charset="-122"/>
              </a:rPr>
              <a:t>到</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n</a:t>
            </a:r>
            <a:r>
              <a:rPr lang="zh-CN" altLang="en-US">
                <a:ea typeface="宋体" panose="02010600030101010101" pitchFamily="2" charset="-122"/>
              </a:rPr>
              <a:t>的一个</a:t>
            </a:r>
            <a:r>
              <a:rPr lang="zh-CN" altLang="en-US">
                <a:solidFill>
                  <a:srgbClr val="CC0000"/>
                </a:solidFill>
                <a:ea typeface="宋体" panose="02010600030101010101" pitchFamily="2" charset="-122"/>
              </a:rPr>
              <a:t>推导</a:t>
            </a:r>
            <a:r>
              <a:rPr lang="zh-CN" altLang="en-US">
                <a:ea typeface="宋体" panose="02010600030101010101" pitchFamily="2" charset="-122"/>
              </a:rPr>
              <a:t>。若存在一个从</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1</a:t>
            </a:r>
            <a:r>
              <a:rPr lang="zh-CN" altLang="en-US">
                <a:ea typeface="宋体" panose="02010600030101010101" pitchFamily="2" charset="-122"/>
              </a:rPr>
              <a:t>到</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n</a:t>
            </a:r>
            <a:r>
              <a:rPr lang="zh-CN" altLang="en-US">
                <a:ea typeface="宋体" panose="02010600030101010101" pitchFamily="2" charset="-122"/>
              </a:rPr>
              <a:t>的推导，则称</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1</a:t>
            </a:r>
            <a:r>
              <a:rPr lang="zh-CN" altLang="en-US">
                <a:ea typeface="宋体" panose="02010600030101010101" pitchFamily="2" charset="-122"/>
              </a:rPr>
              <a:t>可以</a:t>
            </a:r>
            <a:r>
              <a:rPr lang="zh-CN" altLang="en-US">
                <a:solidFill>
                  <a:srgbClr val="CC0000"/>
                </a:solidFill>
                <a:ea typeface="宋体" panose="02010600030101010101" pitchFamily="2" charset="-122"/>
              </a:rPr>
              <a:t>推导</a:t>
            </a:r>
            <a:r>
              <a:rPr lang="zh-CN" altLang="en-US">
                <a:ea typeface="宋体" panose="02010600030101010101" pitchFamily="2" charset="-122"/>
              </a:rPr>
              <a:t>出</a:t>
            </a:r>
            <a:r>
              <a:rPr lang="zh-CN" altLang="en-US">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n</a:t>
            </a:r>
            <a:r>
              <a:rPr lang="en-US" altLang="zh-CN">
                <a:ea typeface="宋体" panose="02010600030101010101" pitchFamily="2" charset="-122"/>
              </a:rPr>
              <a:t> </a:t>
            </a:r>
            <a:endParaRPr lang="en-US" altLang="zh-CN">
              <a:ea typeface="宋体" panose="02010600030101010101" pitchFamily="2" charset="-122"/>
            </a:endParaRPr>
          </a:p>
        </p:txBody>
      </p:sp>
      <p:sp>
        <p:nvSpPr>
          <p:cNvPr id="12291" name="Rectangle 3"/>
          <p:cNvSpPr>
            <a:spLocks noGrp="1"/>
          </p:cNvSpPr>
          <p:nvPr>
            <p:ph type="title"/>
          </p:nvPr>
        </p:nvSpPr>
        <p:spPr>
          <a:xfrm>
            <a:off x="468313" y="473075"/>
            <a:ext cx="8229600" cy="1371600"/>
          </a:xfrm>
          <a:ln/>
        </p:spPr>
        <p:txBody>
          <a:bodyPr vert="horz" wrap="square" lIns="91440" tIns="45720" rIns="91440" bIns="45720" anchor="ctr" anchorCtr="0"/>
          <a:p>
            <a:pPr eaLnBrk="1" hangingPunct="1"/>
            <a:r>
              <a:rPr lang="zh-CN" altLang="en-US">
                <a:ea typeface="宋体" panose="02010600030101010101" pitchFamily="2" charset="-122"/>
              </a:rPr>
              <a:t>上下文无关文法</a:t>
            </a: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098">
                                            <p:txEl>
                                              <p:charRg st="0" end="17"/>
                                            </p:txEl>
                                          </p:spTgt>
                                        </p:tgtEl>
                                        <p:attrNameLst>
                                          <p:attrName>style.visibility</p:attrName>
                                        </p:attrNameLst>
                                      </p:cBhvr>
                                      <p:to>
                                        <p:strVal val="visible"/>
                                      </p:to>
                                    </p:set>
                                    <p:animEffect transition="in" filter="wipe(left)">
                                      <p:cBhvr>
                                        <p:cTn id="7" dur="500"/>
                                        <p:tgtEl>
                                          <p:spTgt spid="260098">
                                            <p:txEl>
                                              <p:charRg st="0" end="17"/>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0098">
                                            <p:txEl>
                                              <p:charRg st="17" end="25"/>
                                            </p:txEl>
                                          </p:spTgt>
                                        </p:tgtEl>
                                        <p:attrNameLst>
                                          <p:attrName>style.visibility</p:attrName>
                                        </p:attrNameLst>
                                      </p:cBhvr>
                                      <p:to>
                                        <p:strVal val="visible"/>
                                      </p:to>
                                    </p:set>
                                    <p:animEffect transition="in" filter="wipe(left)">
                                      <p:cBhvr>
                                        <p:cTn id="10" dur="500"/>
                                        <p:tgtEl>
                                          <p:spTgt spid="260098">
                                            <p:txEl>
                                              <p:charRg st="17" end="2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0098">
                                            <p:txEl>
                                              <p:charRg st="25" end="42"/>
                                            </p:txEl>
                                          </p:spTgt>
                                        </p:tgtEl>
                                        <p:attrNameLst>
                                          <p:attrName>style.visibility</p:attrName>
                                        </p:attrNameLst>
                                      </p:cBhvr>
                                      <p:to>
                                        <p:strVal val="visible"/>
                                      </p:to>
                                    </p:set>
                                    <p:animEffect transition="in" filter="wipe(left)">
                                      <p:cBhvr>
                                        <p:cTn id="13" dur="500"/>
                                        <p:tgtEl>
                                          <p:spTgt spid="260098">
                                            <p:txEl>
                                              <p:charRg st="25" end="4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60098">
                                            <p:txEl>
                                              <p:charRg st="42" end="64"/>
                                            </p:txEl>
                                          </p:spTgt>
                                        </p:tgtEl>
                                        <p:attrNameLst>
                                          <p:attrName>style.visibility</p:attrName>
                                        </p:attrNameLst>
                                      </p:cBhvr>
                                      <p:to>
                                        <p:strVal val="visible"/>
                                      </p:to>
                                    </p:set>
                                    <p:animEffect transition="in" filter="wipe(left)">
                                      <p:cBhvr>
                                        <p:cTn id="16" dur="500"/>
                                        <p:tgtEl>
                                          <p:spTgt spid="260098">
                                            <p:txEl>
                                              <p:charRg st="42" end="6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0098">
                                            <p:txEl>
                                              <p:charRg st="64" end="131"/>
                                            </p:txEl>
                                          </p:spTgt>
                                        </p:tgtEl>
                                        <p:attrNameLst>
                                          <p:attrName>style.visibility</p:attrName>
                                        </p:attrNameLst>
                                      </p:cBhvr>
                                      <p:to>
                                        <p:strVal val="visible"/>
                                      </p:to>
                                    </p:set>
                                    <p:animEffect transition="in" filter="wipe(left)">
                                      <p:cBhvr>
                                        <p:cTn id="21" dur="500"/>
                                        <p:tgtEl>
                                          <p:spTgt spid="260098">
                                            <p:txEl>
                                              <p:charRg st="64" end="1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页脚占位符 1"/>
          <p:cNvSpPr>
            <a:spLocks noGrp="1"/>
          </p:cNvSpPr>
          <p:nvPr>
            <p:ph type="ftr" sz="quarter" idx="10"/>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endParaRPr lang="zh-CN" altLang="en-US" sz="1600" b="1">
              <a:solidFill>
                <a:schemeClr val="bg2"/>
              </a:solidFill>
              <a:ea typeface="宋体" panose="02010600030101010101" pitchFamily="2" charset="-122"/>
            </a:endParaRPr>
          </a:p>
        </p:txBody>
      </p:sp>
      <p:sp>
        <p:nvSpPr>
          <p:cNvPr id="205826" name="内容占位符 205825"/>
          <p:cNvSpPr>
            <a:spLocks noGrp="1"/>
          </p:cNvSpPr>
          <p:nvPr>
            <p:ph idx="1"/>
          </p:nvPr>
        </p:nvSpPr>
        <p:spPr>
          <a:xfrm>
            <a:off x="-476250" y="46038"/>
            <a:ext cx="8382000" cy="5791200"/>
          </a:xfrm>
          <a:ln/>
        </p:spPr>
        <p:txBody>
          <a:bodyPr vert="horz" wrap="square" lIns="91440" tIns="45720" rIns="91440" bIns="45720" anchor="t" anchorCtr="0"/>
          <a:p>
            <a:pPr marL="819150" lvl="1">
              <a:spcBef>
                <a:spcPct val="0"/>
              </a:spcBef>
              <a:buNone/>
            </a:pPr>
            <a:endParaRPr lang="en-US" altLang="zh-CN" b="1" u="sng">
              <a:ea typeface="宋体" panose="02010600030101010101" pitchFamily="2" charset="-122"/>
            </a:endParaRPr>
          </a:p>
          <a:p>
            <a:pPr marL="819150" lvl="1">
              <a:spcBef>
                <a:spcPct val="0"/>
              </a:spcBef>
              <a:buNone/>
            </a:pPr>
            <a:r>
              <a:rPr lang="zh-CN" altLang="en-US" b="1" u="sng">
                <a:ea typeface="宋体" panose="02010600030101010101" pitchFamily="2" charset="-122"/>
              </a:rPr>
              <a:t>步骤	状态		符号		输入串</a:t>
            </a:r>
            <a:endParaRPr lang="zh-CN" altLang="en-US" b="1">
              <a:ea typeface="宋体" panose="02010600030101010101" pitchFamily="2" charset="-122"/>
            </a:endParaRPr>
          </a:p>
          <a:p>
            <a:pPr marL="819150" lvl="1">
              <a:spcBef>
                <a:spcPct val="0"/>
              </a:spcBef>
              <a:buNone/>
            </a:pPr>
            <a:r>
              <a:rPr lang="en-US" altLang="zh-CN" b="1">
                <a:ea typeface="宋体" panose="02010600030101010101" pitchFamily="2" charset="-122"/>
              </a:rPr>
              <a:t>(5)	027		#T*		i+i#</a:t>
            </a:r>
            <a:r>
              <a:rPr lang="zh-CN" altLang="en-US" b="1">
                <a:ea typeface="宋体" panose="02010600030101010101" pitchFamily="2" charset="-122"/>
              </a:rPr>
              <a:t>　　</a:t>
            </a:r>
            <a:endParaRPr lang="en-US" altLang="zh-CN" b="1">
              <a:ea typeface="宋体" panose="02010600030101010101" pitchFamily="2" charset="-122"/>
            </a:endParaRPr>
          </a:p>
          <a:p>
            <a:pPr marL="819150" lvl="1">
              <a:spcBef>
                <a:spcPct val="0"/>
              </a:spcBef>
              <a:buNone/>
            </a:pPr>
            <a:r>
              <a:rPr lang="en-US" altLang="zh-CN" b="1">
                <a:ea typeface="宋体" panose="02010600030101010101" pitchFamily="2" charset="-122"/>
              </a:rPr>
              <a:t>(6)	0275		#T*i		+i#</a:t>
            </a:r>
            <a:r>
              <a:rPr lang="zh-CN" altLang="en-US" b="1">
                <a:ea typeface="宋体" panose="02010600030101010101" pitchFamily="2" charset="-122"/>
              </a:rPr>
              <a:t>　　</a:t>
            </a:r>
            <a:r>
              <a:rPr lang="en-US" altLang="zh-CN" b="1">
                <a:solidFill>
                  <a:srgbClr val="FF0000"/>
                </a:solidFill>
                <a:ea typeface="宋体" panose="02010600030101010101" pitchFamily="2" charset="-122"/>
              </a:rPr>
              <a:t>F-&gt;i</a:t>
            </a:r>
            <a:endParaRPr lang="en-US" altLang="zh-CN" b="1">
              <a:solidFill>
                <a:srgbClr val="FF0000"/>
              </a:solidFill>
              <a:ea typeface="宋体" panose="02010600030101010101" pitchFamily="2" charset="-122"/>
            </a:endParaRPr>
          </a:p>
          <a:p>
            <a:pPr marL="819150" lvl="1">
              <a:spcBef>
                <a:spcPct val="0"/>
              </a:spcBef>
              <a:buNone/>
            </a:pPr>
            <a:r>
              <a:rPr lang="en-US" altLang="zh-CN" b="1">
                <a:ea typeface="宋体" panose="02010600030101010101" pitchFamily="2" charset="-122"/>
              </a:rPr>
              <a:t>(7)	027</a:t>
            </a:r>
            <a:r>
              <a:rPr lang="en-US" altLang="zh-CN" b="1" u="sng">
                <a:ea typeface="宋体" panose="02010600030101010101" pitchFamily="2" charset="-122"/>
              </a:rPr>
              <a:t>10</a:t>
            </a:r>
            <a:r>
              <a:rPr lang="en-US" altLang="zh-CN" b="1">
                <a:ea typeface="宋体" panose="02010600030101010101" pitchFamily="2" charset="-122"/>
              </a:rPr>
              <a:t>	#T*F		+i#</a:t>
            </a:r>
            <a:r>
              <a:rPr lang="zh-CN" altLang="en-US" b="1">
                <a:ea typeface="宋体" panose="02010600030101010101" pitchFamily="2" charset="-122"/>
              </a:rPr>
              <a:t>　　</a:t>
            </a:r>
            <a:r>
              <a:rPr lang="en-US" altLang="zh-CN" b="1">
                <a:solidFill>
                  <a:srgbClr val="FF0000"/>
                </a:solidFill>
                <a:ea typeface="宋体" panose="02010600030101010101" pitchFamily="2" charset="-122"/>
              </a:rPr>
              <a:t>T-&gt;T*F</a:t>
            </a:r>
            <a:endParaRPr lang="en-US" altLang="zh-CN" b="1">
              <a:solidFill>
                <a:srgbClr val="FF0000"/>
              </a:solidFill>
              <a:ea typeface="宋体" panose="02010600030101010101" pitchFamily="2" charset="-122"/>
            </a:endParaRPr>
          </a:p>
          <a:p>
            <a:pPr marL="819150" lvl="1">
              <a:spcBef>
                <a:spcPct val="0"/>
              </a:spcBef>
              <a:buNone/>
            </a:pPr>
            <a:r>
              <a:rPr lang="en-US" altLang="zh-CN" b="1">
                <a:ea typeface="宋体" panose="02010600030101010101" pitchFamily="2" charset="-122"/>
              </a:rPr>
              <a:t>(8)	02		#T		+i#</a:t>
            </a:r>
            <a:r>
              <a:rPr lang="zh-CN" altLang="en-US" b="1">
                <a:ea typeface="宋体" panose="02010600030101010101" pitchFamily="2" charset="-122"/>
              </a:rPr>
              <a:t>　　</a:t>
            </a:r>
            <a:r>
              <a:rPr lang="en-US" altLang="zh-CN" b="1">
                <a:solidFill>
                  <a:srgbClr val="FF0000"/>
                </a:solidFill>
                <a:ea typeface="宋体" panose="02010600030101010101" pitchFamily="2" charset="-122"/>
              </a:rPr>
              <a:t>E-&gt;T</a:t>
            </a:r>
            <a:endParaRPr lang="en-US" altLang="zh-CN" b="1">
              <a:solidFill>
                <a:srgbClr val="FF0000"/>
              </a:solidFill>
              <a:ea typeface="宋体" panose="02010600030101010101" pitchFamily="2" charset="-122"/>
            </a:endParaRPr>
          </a:p>
          <a:p>
            <a:pPr marL="819150" lvl="1">
              <a:spcBef>
                <a:spcPct val="0"/>
              </a:spcBef>
              <a:buNone/>
            </a:pPr>
            <a:r>
              <a:rPr lang="en-US" altLang="zh-CN" b="1">
                <a:ea typeface="宋体" panose="02010600030101010101" pitchFamily="2" charset="-122"/>
              </a:rPr>
              <a:t>(9)	01		#E		+i#</a:t>
            </a:r>
            <a:endParaRPr lang="en-US" altLang="zh-CN" b="1">
              <a:ea typeface="宋体" panose="02010600030101010101" pitchFamily="2" charset="-122"/>
            </a:endParaRPr>
          </a:p>
          <a:p>
            <a:pPr marL="819150" lvl="1">
              <a:spcBef>
                <a:spcPct val="0"/>
              </a:spcBef>
              <a:buNone/>
            </a:pPr>
            <a:r>
              <a:rPr lang="en-US" altLang="zh-CN" b="1">
                <a:ea typeface="宋体" panose="02010600030101010101" pitchFamily="2" charset="-122"/>
              </a:rPr>
              <a:t>(10)	016		#E+		i#</a:t>
            </a:r>
            <a:endParaRPr lang="en-US" altLang="zh-CN" b="1">
              <a:ea typeface="宋体" panose="02010600030101010101" pitchFamily="2" charset="-122"/>
            </a:endParaRPr>
          </a:p>
        </p:txBody>
      </p:sp>
      <p:sp>
        <p:nvSpPr>
          <p:cNvPr id="205833" name="矩形 205832"/>
          <p:cNvSpPr/>
          <p:nvPr/>
        </p:nvSpPr>
        <p:spPr>
          <a:xfrm>
            <a:off x="8047038" y="2519363"/>
            <a:ext cx="989012"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205839" name="矩形 205838"/>
          <p:cNvSpPr/>
          <p:nvPr/>
        </p:nvSpPr>
        <p:spPr>
          <a:xfrm>
            <a:off x="7742238" y="4960938"/>
            <a:ext cx="989012"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grpSp>
        <p:nvGrpSpPr>
          <p:cNvPr id="205854" name="组合 205853"/>
          <p:cNvGrpSpPr/>
          <p:nvPr/>
        </p:nvGrpSpPr>
        <p:grpSpPr>
          <a:xfrm>
            <a:off x="7056438" y="3284538"/>
            <a:ext cx="1143000" cy="838200"/>
            <a:chOff x="4033" y="2205"/>
            <a:chExt cx="720" cy="528"/>
          </a:xfrm>
        </p:grpSpPr>
        <p:sp>
          <p:nvSpPr>
            <p:cNvPr id="74758" name="矩形 205828"/>
            <p:cNvSpPr/>
            <p:nvPr/>
          </p:nvSpPr>
          <p:spPr>
            <a:xfrm>
              <a:off x="4081" y="2205"/>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4759" name="直接连接符 205842"/>
            <p:cNvSpPr/>
            <p:nvPr/>
          </p:nvSpPr>
          <p:spPr>
            <a:xfrm flipH="1">
              <a:off x="4033" y="2493"/>
              <a:ext cx="336" cy="240"/>
            </a:xfrm>
            <a:prstGeom prst="line">
              <a:avLst/>
            </a:prstGeom>
            <a:ln w="22225" cap="flat" cmpd="sng">
              <a:solidFill>
                <a:schemeClr val="tx1"/>
              </a:solidFill>
              <a:prstDash val="solid"/>
              <a:round/>
              <a:headEnd type="none" w="med" len="med"/>
              <a:tailEnd type="none" w="med" len="med"/>
            </a:ln>
          </p:spPr>
        </p:sp>
        <p:sp>
          <p:nvSpPr>
            <p:cNvPr id="74760" name="直接连接符 205843"/>
            <p:cNvSpPr/>
            <p:nvPr/>
          </p:nvSpPr>
          <p:spPr>
            <a:xfrm>
              <a:off x="4417" y="2493"/>
              <a:ext cx="336" cy="240"/>
            </a:xfrm>
            <a:prstGeom prst="line">
              <a:avLst/>
            </a:prstGeom>
            <a:ln w="22225" cap="flat" cmpd="sng">
              <a:solidFill>
                <a:schemeClr val="tx1"/>
              </a:solidFill>
              <a:prstDash val="solid"/>
              <a:round/>
              <a:headEnd type="none" w="med" len="med"/>
              <a:tailEnd type="none" w="med" len="med"/>
            </a:ln>
          </p:spPr>
        </p:sp>
        <p:sp>
          <p:nvSpPr>
            <p:cNvPr id="74761" name="直接连接符 205844"/>
            <p:cNvSpPr/>
            <p:nvPr/>
          </p:nvSpPr>
          <p:spPr>
            <a:xfrm>
              <a:off x="4417" y="2493"/>
              <a:ext cx="0" cy="240"/>
            </a:xfrm>
            <a:prstGeom prst="line">
              <a:avLst/>
            </a:prstGeom>
            <a:ln w="22225" cap="flat" cmpd="sng">
              <a:solidFill>
                <a:schemeClr val="tx1"/>
              </a:solidFill>
              <a:prstDash val="solid"/>
              <a:round/>
              <a:headEnd type="none" w="med" len="med"/>
              <a:tailEnd type="none" w="med" len="med"/>
            </a:ln>
          </p:spPr>
        </p:sp>
      </p:grpSp>
      <p:grpSp>
        <p:nvGrpSpPr>
          <p:cNvPr id="205853" name="组合 205852"/>
          <p:cNvGrpSpPr/>
          <p:nvPr/>
        </p:nvGrpSpPr>
        <p:grpSpPr>
          <a:xfrm>
            <a:off x="7818438" y="4198938"/>
            <a:ext cx="989012" cy="762000"/>
            <a:chOff x="4513" y="2781"/>
            <a:chExt cx="623" cy="480"/>
          </a:xfrm>
        </p:grpSpPr>
        <p:sp>
          <p:nvSpPr>
            <p:cNvPr id="74763" name="矩形 205833"/>
            <p:cNvSpPr/>
            <p:nvPr/>
          </p:nvSpPr>
          <p:spPr>
            <a:xfrm>
              <a:off x="4513"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4764" name="直接连接符 205847"/>
            <p:cNvSpPr/>
            <p:nvPr/>
          </p:nvSpPr>
          <p:spPr>
            <a:xfrm>
              <a:off x="4801" y="3069"/>
              <a:ext cx="0" cy="192"/>
            </a:xfrm>
            <a:prstGeom prst="line">
              <a:avLst/>
            </a:prstGeom>
            <a:ln w="22225" cap="flat" cmpd="sng">
              <a:solidFill>
                <a:schemeClr val="tx1"/>
              </a:solidFill>
              <a:prstDash val="solid"/>
              <a:round/>
              <a:headEnd type="none" w="med" len="med"/>
              <a:tailEnd type="none" w="med" len="med"/>
            </a:ln>
          </p:spPr>
        </p:sp>
      </p:grpSp>
      <p:grpSp>
        <p:nvGrpSpPr>
          <p:cNvPr id="74765" name="组合 205851"/>
          <p:cNvGrpSpPr/>
          <p:nvPr/>
        </p:nvGrpSpPr>
        <p:grpSpPr>
          <a:xfrm>
            <a:off x="6446838" y="4198938"/>
            <a:ext cx="1674812" cy="2133600"/>
            <a:chOff x="3649" y="2781"/>
            <a:chExt cx="1055" cy="1344"/>
          </a:xfrm>
        </p:grpSpPr>
        <p:sp>
          <p:nvSpPr>
            <p:cNvPr id="74766" name="矩形 205829"/>
            <p:cNvSpPr/>
            <p:nvPr/>
          </p:nvSpPr>
          <p:spPr>
            <a:xfrm>
              <a:off x="4081"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grpSp>
          <p:nvGrpSpPr>
            <p:cNvPr id="74767" name="组合 205850"/>
            <p:cNvGrpSpPr/>
            <p:nvPr/>
          </p:nvGrpSpPr>
          <p:grpSpPr>
            <a:xfrm>
              <a:off x="3649" y="2781"/>
              <a:ext cx="623" cy="1344"/>
              <a:chOff x="3649" y="2781"/>
              <a:chExt cx="623" cy="1344"/>
            </a:xfrm>
          </p:grpSpPr>
          <p:sp>
            <p:nvSpPr>
              <p:cNvPr id="74768" name="矩形 205830"/>
              <p:cNvSpPr/>
              <p:nvPr/>
            </p:nvSpPr>
            <p:spPr>
              <a:xfrm>
                <a:off x="3649"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4769" name="矩形 205834"/>
              <p:cNvSpPr/>
              <p:nvPr/>
            </p:nvSpPr>
            <p:spPr>
              <a:xfrm>
                <a:off x="3649" y="3309"/>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4770" name="矩形 205836"/>
              <p:cNvSpPr/>
              <p:nvPr/>
            </p:nvSpPr>
            <p:spPr>
              <a:xfrm>
                <a:off x="3649" y="3837"/>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sp>
            <p:nvSpPr>
              <p:cNvPr id="74771" name="直接连接符 205846"/>
              <p:cNvSpPr/>
              <p:nvPr/>
            </p:nvSpPr>
            <p:spPr>
              <a:xfrm>
                <a:off x="3937" y="3069"/>
                <a:ext cx="0" cy="192"/>
              </a:xfrm>
              <a:prstGeom prst="line">
                <a:avLst/>
              </a:prstGeom>
              <a:ln w="22225" cap="flat" cmpd="sng">
                <a:solidFill>
                  <a:schemeClr val="tx1"/>
                </a:solidFill>
                <a:prstDash val="solid"/>
                <a:round/>
                <a:headEnd type="none" w="med" len="med"/>
                <a:tailEnd type="none" w="med" len="med"/>
              </a:ln>
            </p:spPr>
          </p:sp>
          <p:sp>
            <p:nvSpPr>
              <p:cNvPr id="74772" name="直接连接符 205849"/>
              <p:cNvSpPr/>
              <p:nvPr/>
            </p:nvSpPr>
            <p:spPr>
              <a:xfrm>
                <a:off x="3937" y="3597"/>
                <a:ext cx="0" cy="192"/>
              </a:xfrm>
              <a:prstGeom prst="line">
                <a:avLst/>
              </a:prstGeom>
              <a:ln w="22225" cap="flat" cmpd="sng">
                <a:solidFill>
                  <a:schemeClr val="tx1"/>
                </a:solidFill>
                <a:prstDash val="solid"/>
                <a:round/>
                <a:headEnd type="none" w="med" len="med"/>
                <a:tailEnd type="none" w="med" len="med"/>
              </a:ln>
            </p:spPr>
          </p:sp>
        </p:grpSp>
      </p:grpSp>
      <p:grpSp>
        <p:nvGrpSpPr>
          <p:cNvPr id="205857" name="组合 205856"/>
          <p:cNvGrpSpPr/>
          <p:nvPr/>
        </p:nvGrpSpPr>
        <p:grpSpPr>
          <a:xfrm>
            <a:off x="7170738" y="2492375"/>
            <a:ext cx="989012" cy="762000"/>
            <a:chOff x="5137" y="2840"/>
            <a:chExt cx="623" cy="480"/>
          </a:xfrm>
        </p:grpSpPr>
        <p:sp>
          <p:nvSpPr>
            <p:cNvPr id="74774" name="矩形 205854"/>
            <p:cNvSpPr/>
            <p:nvPr/>
          </p:nvSpPr>
          <p:spPr>
            <a:xfrm>
              <a:off x="5137" y="2840"/>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74775" name="直接连接符 205855"/>
            <p:cNvSpPr/>
            <p:nvPr/>
          </p:nvSpPr>
          <p:spPr>
            <a:xfrm>
              <a:off x="5425" y="3128"/>
              <a:ext cx="0" cy="192"/>
            </a:xfrm>
            <a:prstGeom prst="line">
              <a:avLst/>
            </a:prstGeom>
            <a:ln w="22225" cap="flat" cmpd="sng">
              <a:solidFill>
                <a:schemeClr val="tx1"/>
              </a:solidFill>
              <a:prstDash val="solid"/>
              <a:round/>
              <a:headEnd type="none" w="med" len="med"/>
              <a:tailEnd type="none" w="med" len="med"/>
            </a:ln>
          </p:spPr>
        </p:sp>
      </p:grpSp>
      <p:graphicFrame>
        <p:nvGraphicFramePr>
          <p:cNvPr id="74776" name="对象 205860"/>
          <p:cNvGraphicFramePr/>
          <p:nvPr/>
        </p:nvGraphicFramePr>
        <p:xfrm>
          <a:off x="0" y="3573463"/>
          <a:ext cx="6516688" cy="3651250"/>
        </p:xfrm>
        <a:graphic>
          <a:graphicData uri="http://schemas.openxmlformats.org/presentationml/2006/ole">
            <mc:AlternateContent xmlns:mc="http://schemas.openxmlformats.org/markup-compatibility/2006">
              <mc:Choice xmlns:v="urn:schemas-microsoft-com:vml" Requires="v">
                <p:oleObj spid="_x0000_s3081" name="" r:id="rId1" imgW="5885180" imgH="4133850" progId="Word.Document.8">
                  <p:embed/>
                </p:oleObj>
              </mc:Choice>
              <mc:Fallback>
                <p:oleObj name="" r:id="rId1" imgW="5885180" imgH="4133850" progId="Word.Document.8">
                  <p:embed/>
                  <p:pic>
                    <p:nvPicPr>
                      <p:cNvPr id="0" name="图片 3080"/>
                      <p:cNvPicPr/>
                      <p:nvPr/>
                    </p:nvPicPr>
                    <p:blipFill>
                      <a:blip r:embed="rId2">
                        <a:clrChange>
                          <a:clrFrom>
                            <a:srgbClr val="000000"/>
                          </a:clrFrom>
                          <a:clrTo>
                            <a:srgbClr val="000000"/>
                          </a:clrTo>
                        </a:clrChange>
                      </a:blip>
                      <a:stretch>
                        <a:fillRect/>
                      </a:stretch>
                    </p:blipFill>
                    <p:spPr>
                      <a:xfrm>
                        <a:off x="0" y="3573463"/>
                        <a:ext cx="6516688" cy="3651250"/>
                      </a:xfrm>
                      <a:prstGeom prst="rect">
                        <a:avLst/>
                      </a:prstGeom>
                      <a:solidFill>
                        <a:srgbClr val="FFFF99"/>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26">
                                            <p:txEl>
                                              <p:charRg st="37" end="63"/>
                                            </p:txEl>
                                          </p:spTgt>
                                        </p:tgtEl>
                                        <p:attrNameLst>
                                          <p:attrName>style.visibility</p:attrName>
                                        </p:attrNameLst>
                                      </p:cBhvr>
                                      <p:to>
                                        <p:strVal val="visible"/>
                                      </p:to>
                                    </p:set>
                                    <p:animEffect transition="in" filter="wipe(left)">
                                      <p:cBhvr>
                                        <p:cTn id="7" dur="500"/>
                                        <p:tgtEl>
                                          <p:spTgt spid="205826">
                                            <p:txEl>
                                              <p:charRg st="37" end="6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5839"/>
                                        </p:tgtEl>
                                        <p:attrNameLst>
                                          <p:attrName>style.visibility</p:attrName>
                                        </p:attrNameLst>
                                      </p:cBhvr>
                                      <p:to>
                                        <p:strVal val="visible"/>
                                      </p:to>
                                    </p:set>
                                    <p:animEffect transition="in" filter="wipe(down)">
                                      <p:cBhvr>
                                        <p:cTn id="12" dur="500"/>
                                        <p:tgtEl>
                                          <p:spTgt spid="2058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26">
                                            <p:txEl>
                                              <p:charRg st="63" end="91"/>
                                            </p:txEl>
                                          </p:spTgt>
                                        </p:tgtEl>
                                        <p:attrNameLst>
                                          <p:attrName>style.visibility</p:attrName>
                                        </p:attrNameLst>
                                      </p:cBhvr>
                                      <p:to>
                                        <p:strVal val="visible"/>
                                      </p:to>
                                    </p:set>
                                    <p:animEffect transition="in" filter="wipe(left)">
                                      <p:cBhvr>
                                        <p:cTn id="17" dur="500"/>
                                        <p:tgtEl>
                                          <p:spTgt spid="205826">
                                            <p:txEl>
                                              <p:charRg st="63" end="9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53"/>
                                        </p:tgtEl>
                                        <p:attrNameLst>
                                          <p:attrName>style.visibility</p:attrName>
                                        </p:attrNameLst>
                                      </p:cBhvr>
                                      <p:to>
                                        <p:strVal val="visible"/>
                                      </p:to>
                                    </p:set>
                                    <p:animEffect transition="in" filter="wipe(down)">
                                      <p:cBhvr>
                                        <p:cTn id="22" dur="500"/>
                                        <p:tgtEl>
                                          <p:spTgt spid="2058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826">
                                            <p:txEl>
                                              <p:charRg st="91" end="113"/>
                                            </p:txEl>
                                          </p:spTgt>
                                        </p:tgtEl>
                                        <p:attrNameLst>
                                          <p:attrName>style.visibility</p:attrName>
                                        </p:attrNameLst>
                                      </p:cBhvr>
                                      <p:to>
                                        <p:strVal val="visible"/>
                                      </p:to>
                                    </p:set>
                                    <p:animEffect transition="in" filter="wipe(left)">
                                      <p:cBhvr>
                                        <p:cTn id="27" dur="500"/>
                                        <p:tgtEl>
                                          <p:spTgt spid="205826">
                                            <p:txEl>
                                              <p:charRg st="91" end="11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5854"/>
                                        </p:tgtEl>
                                        <p:attrNameLst>
                                          <p:attrName>style.visibility</p:attrName>
                                        </p:attrNameLst>
                                      </p:cBhvr>
                                      <p:to>
                                        <p:strVal val="visible"/>
                                      </p:to>
                                    </p:set>
                                    <p:animEffect transition="in" filter="wipe(down)">
                                      <p:cBhvr>
                                        <p:cTn id="32" dur="500"/>
                                        <p:tgtEl>
                                          <p:spTgt spid="2058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5826">
                                            <p:txEl>
                                              <p:charRg st="113" end="129"/>
                                            </p:txEl>
                                          </p:spTgt>
                                        </p:tgtEl>
                                        <p:attrNameLst>
                                          <p:attrName>style.visibility</p:attrName>
                                        </p:attrNameLst>
                                      </p:cBhvr>
                                      <p:to>
                                        <p:strVal val="visible"/>
                                      </p:to>
                                    </p:set>
                                    <p:animEffect transition="in" filter="wipe(left)">
                                      <p:cBhvr>
                                        <p:cTn id="37" dur="500"/>
                                        <p:tgtEl>
                                          <p:spTgt spid="205826">
                                            <p:txEl>
                                              <p:charRg st="113" end="12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5857"/>
                                        </p:tgtEl>
                                        <p:attrNameLst>
                                          <p:attrName>style.visibility</p:attrName>
                                        </p:attrNameLst>
                                      </p:cBhvr>
                                      <p:to>
                                        <p:strVal val="visible"/>
                                      </p:to>
                                    </p:set>
                                    <p:animEffect transition="in" filter="wipe(down)">
                                      <p:cBhvr>
                                        <p:cTn id="42" dur="500"/>
                                        <p:tgtEl>
                                          <p:spTgt spid="2058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5826">
                                            <p:txEl>
                                              <p:charRg st="129" end="147"/>
                                            </p:txEl>
                                          </p:spTgt>
                                        </p:tgtEl>
                                        <p:attrNameLst>
                                          <p:attrName>style.visibility</p:attrName>
                                        </p:attrNameLst>
                                      </p:cBhvr>
                                      <p:to>
                                        <p:strVal val="visible"/>
                                      </p:to>
                                    </p:set>
                                    <p:animEffect transition="in" filter="wipe(left)">
                                      <p:cBhvr>
                                        <p:cTn id="47" dur="500"/>
                                        <p:tgtEl>
                                          <p:spTgt spid="205826">
                                            <p:txEl>
                                              <p:charRg st="129" end="14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5833"/>
                                        </p:tgtEl>
                                        <p:attrNameLst>
                                          <p:attrName>style.visibility</p:attrName>
                                        </p:attrNameLst>
                                      </p:cBhvr>
                                      <p:to>
                                        <p:strVal val="visible"/>
                                      </p:to>
                                    </p:set>
                                    <p:animEffect transition="in" filter="wipe(down)">
                                      <p:cBhvr>
                                        <p:cTn id="52" dur="500"/>
                                        <p:tgtEl>
                                          <p:spTgt spid="205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uiExpand="1" build="p"/>
      <p:bldP spid="205833" grpId="0"/>
      <p:bldP spid="2058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页脚占位符 1"/>
          <p:cNvSpPr>
            <a:spLocks noGrp="1"/>
          </p:cNvSpPr>
          <p:nvPr>
            <p:ph type="ftr" sz="quarter" idx="10"/>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ctr" eaLnBrk="1" hangingPunct="1">
              <a:buClrTx/>
              <a:buFontTx/>
            </a:pPr>
            <a:endParaRPr lang="zh-CN" altLang="en-US" sz="1600" b="1">
              <a:solidFill>
                <a:schemeClr val="bg2"/>
              </a:solidFill>
              <a:ea typeface="宋体" panose="02010600030101010101" pitchFamily="2" charset="-122"/>
            </a:endParaRPr>
          </a:p>
        </p:txBody>
      </p:sp>
      <p:sp>
        <p:nvSpPr>
          <p:cNvPr id="78850" name="内容占位符 78849"/>
          <p:cNvSpPr>
            <a:spLocks noGrp="1"/>
          </p:cNvSpPr>
          <p:nvPr>
            <p:ph idx="1"/>
          </p:nvPr>
        </p:nvSpPr>
        <p:spPr>
          <a:xfrm>
            <a:off x="-252412" y="311150"/>
            <a:ext cx="7848600" cy="2286000"/>
          </a:xfrm>
          <a:ln/>
        </p:spPr>
        <p:txBody>
          <a:bodyPr vert="horz" wrap="square" lIns="91440" tIns="45720" rIns="91440" bIns="45720" anchor="t" anchorCtr="0"/>
          <a:p>
            <a:pPr marL="819150" lvl="1">
              <a:spcBef>
                <a:spcPct val="0"/>
              </a:spcBef>
              <a:buNone/>
            </a:pPr>
            <a:r>
              <a:rPr lang="zh-CN" altLang="en-US" b="1" u="sng">
                <a:ea typeface="宋体" panose="02010600030101010101" pitchFamily="2" charset="-122"/>
              </a:rPr>
              <a:t>步骤	状态		符号		输入串</a:t>
            </a:r>
            <a:endParaRPr lang="zh-CN" altLang="en-US" b="1">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(10)	016		#E+		i#</a:t>
            </a:r>
            <a:r>
              <a:rPr lang="zh-CN" altLang="en-US" b="1">
                <a:solidFill>
                  <a:schemeClr val="tx2"/>
                </a:solidFill>
                <a:ea typeface="宋体" panose="02010600030101010101" pitchFamily="2" charset="-122"/>
              </a:rPr>
              <a:t>　</a:t>
            </a:r>
            <a:endParaRPr lang="en-US" altLang="zh-CN" b="1">
              <a:solidFill>
                <a:schemeClr val="tx2"/>
              </a:solidFill>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(11)	0165		#E+i		#</a:t>
            </a:r>
            <a:r>
              <a:rPr lang="zh-CN" altLang="en-US" b="1">
                <a:solidFill>
                  <a:schemeClr val="tx2"/>
                </a:solidFill>
                <a:ea typeface="宋体" panose="02010600030101010101" pitchFamily="2" charset="-122"/>
              </a:rPr>
              <a:t>　　</a:t>
            </a:r>
            <a:r>
              <a:rPr lang="en-US" altLang="zh-CN" b="1">
                <a:solidFill>
                  <a:srgbClr val="FF0000"/>
                </a:solidFill>
                <a:ea typeface="宋体" panose="02010600030101010101" pitchFamily="2" charset="-122"/>
              </a:rPr>
              <a:t>F-&gt;i</a:t>
            </a:r>
            <a:endParaRPr lang="en-US" altLang="zh-CN" b="1">
              <a:solidFill>
                <a:srgbClr val="FF0000"/>
              </a:solidFill>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(12)	0163		#E+F		#</a:t>
            </a:r>
            <a:r>
              <a:rPr lang="zh-CN" altLang="en-US" b="1">
                <a:solidFill>
                  <a:schemeClr val="tx2"/>
                </a:solidFill>
                <a:ea typeface="宋体" panose="02010600030101010101" pitchFamily="2" charset="-122"/>
              </a:rPr>
              <a:t>　</a:t>
            </a:r>
            <a:r>
              <a:rPr lang="en-US" altLang="zh-CN" b="1">
                <a:solidFill>
                  <a:schemeClr val="tx2"/>
                </a:solidFill>
                <a:ea typeface="宋体" panose="02010600030101010101" pitchFamily="2" charset="-122"/>
              </a:rPr>
              <a:t>   </a:t>
            </a:r>
            <a:r>
              <a:rPr lang="zh-CN" altLang="en-US" b="1">
                <a:solidFill>
                  <a:srgbClr val="FF0000"/>
                </a:solidFill>
                <a:ea typeface="宋体" panose="02010600030101010101" pitchFamily="2" charset="-122"/>
              </a:rPr>
              <a:t>Ｔ</a:t>
            </a:r>
            <a:r>
              <a:rPr lang="en-US" altLang="zh-CN" b="1">
                <a:solidFill>
                  <a:srgbClr val="FF0000"/>
                </a:solidFill>
                <a:ea typeface="宋体" panose="02010600030101010101" pitchFamily="2" charset="-122"/>
              </a:rPr>
              <a:t>-&gt;F</a:t>
            </a:r>
            <a:endParaRPr lang="en-US" altLang="zh-CN" b="1">
              <a:solidFill>
                <a:srgbClr val="FF0000"/>
              </a:solidFill>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(13)	0169		#E+T		#.    </a:t>
            </a:r>
            <a:r>
              <a:rPr lang="en-US" altLang="zh-CN" b="1">
                <a:solidFill>
                  <a:srgbClr val="FF0000"/>
                </a:solidFill>
                <a:ea typeface="宋体" panose="02010600030101010101" pitchFamily="2" charset="-122"/>
              </a:rPr>
              <a:t>E-&gt;E+T</a:t>
            </a:r>
            <a:endParaRPr lang="en-US" altLang="zh-CN" b="1">
              <a:solidFill>
                <a:srgbClr val="FF0000"/>
              </a:solidFill>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(14)	01		#E		#.       </a:t>
            </a:r>
            <a:r>
              <a:rPr lang="en-US" altLang="zh-CN" b="1">
                <a:solidFill>
                  <a:srgbClr val="FF0000"/>
                </a:solidFill>
                <a:ea typeface="宋体" panose="02010600030101010101" pitchFamily="2" charset="-122"/>
              </a:rPr>
              <a:t>ACC</a:t>
            </a:r>
            <a:endParaRPr lang="en-US" altLang="zh-CN" b="1">
              <a:solidFill>
                <a:srgbClr val="FF0000"/>
              </a:solidFill>
              <a:ea typeface="宋体" panose="02010600030101010101" pitchFamily="2" charset="-122"/>
            </a:endParaRPr>
          </a:p>
          <a:p>
            <a:pPr marL="819150" lvl="1">
              <a:spcBef>
                <a:spcPct val="0"/>
              </a:spcBef>
              <a:buNone/>
            </a:pPr>
            <a:r>
              <a:rPr lang="en-US" altLang="zh-CN" b="1">
                <a:solidFill>
                  <a:schemeClr val="tx2"/>
                </a:solidFill>
                <a:ea typeface="宋体" panose="02010600030101010101" pitchFamily="2" charset="-122"/>
              </a:rPr>
              <a:t>(15)     </a:t>
            </a:r>
            <a:r>
              <a:rPr lang="zh-CN" altLang="en-US" b="1">
                <a:solidFill>
                  <a:schemeClr val="tx2"/>
                </a:solidFill>
                <a:ea typeface="宋体" panose="02010600030101010101" pitchFamily="2" charset="-122"/>
              </a:rPr>
              <a:t>接受</a:t>
            </a:r>
            <a:endParaRPr lang="zh-CN" altLang="en-US" b="1">
              <a:solidFill>
                <a:schemeClr val="tx2"/>
              </a:solidFill>
              <a:ea typeface="宋体" panose="02010600030101010101" pitchFamily="2" charset="-122"/>
            </a:endParaRPr>
          </a:p>
        </p:txBody>
      </p:sp>
      <p:sp>
        <p:nvSpPr>
          <p:cNvPr id="75779" name="矩形 78896"/>
          <p:cNvSpPr/>
          <p:nvPr/>
        </p:nvSpPr>
        <p:spPr>
          <a:xfrm>
            <a:off x="7740650" y="2708275"/>
            <a:ext cx="501650"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75780" name="矩形 78897"/>
          <p:cNvSpPr/>
          <p:nvPr/>
        </p:nvSpPr>
        <p:spPr>
          <a:xfrm>
            <a:off x="7380288" y="5176838"/>
            <a:ext cx="989012"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grpSp>
        <p:nvGrpSpPr>
          <p:cNvPr id="75781" name="组合 78898"/>
          <p:cNvGrpSpPr/>
          <p:nvPr/>
        </p:nvGrpSpPr>
        <p:grpSpPr>
          <a:xfrm>
            <a:off x="6694488" y="3500438"/>
            <a:ext cx="1143000" cy="838200"/>
            <a:chOff x="4033" y="2205"/>
            <a:chExt cx="720" cy="528"/>
          </a:xfrm>
        </p:grpSpPr>
        <p:sp>
          <p:nvSpPr>
            <p:cNvPr id="75782" name="矩形 78899"/>
            <p:cNvSpPr/>
            <p:nvPr/>
          </p:nvSpPr>
          <p:spPr>
            <a:xfrm>
              <a:off x="4081" y="2205"/>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5783" name="直接连接符 78900"/>
            <p:cNvSpPr/>
            <p:nvPr/>
          </p:nvSpPr>
          <p:spPr>
            <a:xfrm flipH="1">
              <a:off x="4033" y="2493"/>
              <a:ext cx="336" cy="240"/>
            </a:xfrm>
            <a:prstGeom prst="line">
              <a:avLst/>
            </a:prstGeom>
            <a:ln w="22225" cap="flat" cmpd="sng">
              <a:solidFill>
                <a:schemeClr val="tx1"/>
              </a:solidFill>
              <a:prstDash val="solid"/>
              <a:round/>
              <a:headEnd type="none" w="med" len="med"/>
              <a:tailEnd type="none" w="med" len="med"/>
            </a:ln>
          </p:spPr>
        </p:sp>
        <p:sp>
          <p:nvSpPr>
            <p:cNvPr id="75784" name="直接连接符 78901"/>
            <p:cNvSpPr/>
            <p:nvPr/>
          </p:nvSpPr>
          <p:spPr>
            <a:xfrm>
              <a:off x="4417" y="2493"/>
              <a:ext cx="336" cy="240"/>
            </a:xfrm>
            <a:prstGeom prst="line">
              <a:avLst/>
            </a:prstGeom>
            <a:ln w="22225" cap="flat" cmpd="sng">
              <a:solidFill>
                <a:schemeClr val="tx1"/>
              </a:solidFill>
              <a:prstDash val="solid"/>
              <a:round/>
              <a:headEnd type="none" w="med" len="med"/>
              <a:tailEnd type="none" w="med" len="med"/>
            </a:ln>
          </p:spPr>
        </p:sp>
        <p:sp>
          <p:nvSpPr>
            <p:cNvPr id="75785" name="直接连接符 78902"/>
            <p:cNvSpPr/>
            <p:nvPr/>
          </p:nvSpPr>
          <p:spPr>
            <a:xfrm>
              <a:off x="4417" y="2493"/>
              <a:ext cx="0" cy="240"/>
            </a:xfrm>
            <a:prstGeom prst="line">
              <a:avLst/>
            </a:prstGeom>
            <a:ln w="22225" cap="flat" cmpd="sng">
              <a:solidFill>
                <a:schemeClr val="tx1"/>
              </a:solidFill>
              <a:prstDash val="solid"/>
              <a:round/>
              <a:headEnd type="none" w="med" len="med"/>
              <a:tailEnd type="none" w="med" len="med"/>
            </a:ln>
          </p:spPr>
        </p:sp>
      </p:grpSp>
      <p:grpSp>
        <p:nvGrpSpPr>
          <p:cNvPr id="75786" name="组合 78903"/>
          <p:cNvGrpSpPr/>
          <p:nvPr/>
        </p:nvGrpSpPr>
        <p:grpSpPr>
          <a:xfrm>
            <a:off x="7456488" y="4414838"/>
            <a:ext cx="989012" cy="762000"/>
            <a:chOff x="4513" y="2781"/>
            <a:chExt cx="623" cy="480"/>
          </a:xfrm>
        </p:grpSpPr>
        <p:sp>
          <p:nvSpPr>
            <p:cNvPr id="75787" name="矩形 78904"/>
            <p:cNvSpPr/>
            <p:nvPr/>
          </p:nvSpPr>
          <p:spPr>
            <a:xfrm>
              <a:off x="4513"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5788" name="直接连接符 78905"/>
            <p:cNvSpPr/>
            <p:nvPr/>
          </p:nvSpPr>
          <p:spPr>
            <a:xfrm>
              <a:off x="4801" y="3069"/>
              <a:ext cx="0" cy="192"/>
            </a:xfrm>
            <a:prstGeom prst="line">
              <a:avLst/>
            </a:prstGeom>
            <a:ln w="22225" cap="flat" cmpd="sng">
              <a:solidFill>
                <a:schemeClr val="tx1"/>
              </a:solidFill>
              <a:prstDash val="solid"/>
              <a:round/>
              <a:headEnd type="none" w="med" len="med"/>
              <a:tailEnd type="none" w="med" len="med"/>
            </a:ln>
          </p:spPr>
        </p:sp>
      </p:grpSp>
      <p:grpSp>
        <p:nvGrpSpPr>
          <p:cNvPr id="75789" name="组合 78906"/>
          <p:cNvGrpSpPr/>
          <p:nvPr/>
        </p:nvGrpSpPr>
        <p:grpSpPr>
          <a:xfrm>
            <a:off x="6084888" y="4414838"/>
            <a:ext cx="1674812" cy="2133600"/>
            <a:chOff x="3649" y="2781"/>
            <a:chExt cx="1055" cy="1344"/>
          </a:xfrm>
        </p:grpSpPr>
        <p:sp>
          <p:nvSpPr>
            <p:cNvPr id="75790" name="矩形 78907"/>
            <p:cNvSpPr/>
            <p:nvPr/>
          </p:nvSpPr>
          <p:spPr>
            <a:xfrm>
              <a:off x="4081"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grpSp>
          <p:nvGrpSpPr>
            <p:cNvPr id="75791" name="组合 78908"/>
            <p:cNvGrpSpPr/>
            <p:nvPr/>
          </p:nvGrpSpPr>
          <p:grpSpPr>
            <a:xfrm>
              <a:off x="3649" y="2781"/>
              <a:ext cx="623" cy="1344"/>
              <a:chOff x="3649" y="2781"/>
              <a:chExt cx="623" cy="1344"/>
            </a:xfrm>
          </p:grpSpPr>
          <p:sp>
            <p:nvSpPr>
              <p:cNvPr id="75792" name="矩形 78909"/>
              <p:cNvSpPr/>
              <p:nvPr/>
            </p:nvSpPr>
            <p:spPr>
              <a:xfrm>
                <a:off x="3649" y="278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5793" name="矩形 78910"/>
              <p:cNvSpPr/>
              <p:nvPr/>
            </p:nvSpPr>
            <p:spPr>
              <a:xfrm>
                <a:off x="3649" y="3309"/>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5794" name="矩形 78911"/>
              <p:cNvSpPr/>
              <p:nvPr/>
            </p:nvSpPr>
            <p:spPr>
              <a:xfrm>
                <a:off x="3649" y="3837"/>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sp>
            <p:nvSpPr>
              <p:cNvPr id="75795" name="直接连接符 78912"/>
              <p:cNvSpPr/>
              <p:nvPr/>
            </p:nvSpPr>
            <p:spPr>
              <a:xfrm>
                <a:off x="3937" y="3069"/>
                <a:ext cx="0" cy="192"/>
              </a:xfrm>
              <a:prstGeom prst="line">
                <a:avLst/>
              </a:prstGeom>
              <a:ln w="22225" cap="flat" cmpd="sng">
                <a:solidFill>
                  <a:schemeClr val="tx1"/>
                </a:solidFill>
                <a:prstDash val="solid"/>
                <a:round/>
                <a:headEnd type="none" w="med" len="med"/>
                <a:tailEnd type="none" w="med" len="med"/>
              </a:ln>
            </p:spPr>
          </p:sp>
          <p:sp>
            <p:nvSpPr>
              <p:cNvPr id="75796" name="直接连接符 78913"/>
              <p:cNvSpPr/>
              <p:nvPr/>
            </p:nvSpPr>
            <p:spPr>
              <a:xfrm>
                <a:off x="3937" y="3597"/>
                <a:ext cx="0" cy="192"/>
              </a:xfrm>
              <a:prstGeom prst="line">
                <a:avLst/>
              </a:prstGeom>
              <a:ln w="22225" cap="flat" cmpd="sng">
                <a:solidFill>
                  <a:schemeClr val="tx1"/>
                </a:solidFill>
                <a:prstDash val="solid"/>
                <a:round/>
                <a:headEnd type="none" w="med" len="med"/>
                <a:tailEnd type="none" w="med" len="med"/>
              </a:ln>
            </p:spPr>
          </p:sp>
        </p:grpSp>
      </p:grpSp>
      <p:grpSp>
        <p:nvGrpSpPr>
          <p:cNvPr id="75797" name="组合 78914"/>
          <p:cNvGrpSpPr/>
          <p:nvPr/>
        </p:nvGrpSpPr>
        <p:grpSpPr>
          <a:xfrm>
            <a:off x="6808788" y="2708275"/>
            <a:ext cx="989012" cy="762000"/>
            <a:chOff x="5137" y="2840"/>
            <a:chExt cx="623" cy="480"/>
          </a:xfrm>
        </p:grpSpPr>
        <p:sp>
          <p:nvSpPr>
            <p:cNvPr id="75798" name="矩形 78915"/>
            <p:cNvSpPr/>
            <p:nvPr/>
          </p:nvSpPr>
          <p:spPr>
            <a:xfrm>
              <a:off x="5137" y="2840"/>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75799" name="直接连接符 78916"/>
            <p:cNvSpPr/>
            <p:nvPr/>
          </p:nvSpPr>
          <p:spPr>
            <a:xfrm>
              <a:off x="5425" y="3128"/>
              <a:ext cx="0" cy="192"/>
            </a:xfrm>
            <a:prstGeom prst="line">
              <a:avLst/>
            </a:prstGeom>
            <a:ln w="22225" cap="flat" cmpd="sng">
              <a:solidFill>
                <a:schemeClr val="tx1"/>
              </a:solidFill>
              <a:prstDash val="solid"/>
              <a:round/>
              <a:headEnd type="none" w="med" len="med"/>
              <a:tailEnd type="none" w="med" len="med"/>
            </a:ln>
          </p:spPr>
        </p:sp>
      </p:grpSp>
      <p:sp>
        <p:nvSpPr>
          <p:cNvPr id="78921" name="矩形 78920"/>
          <p:cNvSpPr/>
          <p:nvPr/>
        </p:nvSpPr>
        <p:spPr>
          <a:xfrm>
            <a:off x="8027988" y="4533900"/>
            <a:ext cx="989012" cy="457200"/>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i</a:t>
            </a:r>
            <a:endParaRPr lang="en-US" altLang="zh-CN" sz="2400" b="1">
              <a:latin typeface="Times New Roman" panose="02020603050405020304" pitchFamily="18" charset="0"/>
              <a:ea typeface="宋体" panose="02010600030101010101" pitchFamily="2" charset="-122"/>
            </a:endParaRPr>
          </a:p>
        </p:txBody>
      </p:sp>
      <p:grpSp>
        <p:nvGrpSpPr>
          <p:cNvPr id="78929" name="组合 78928"/>
          <p:cNvGrpSpPr/>
          <p:nvPr/>
        </p:nvGrpSpPr>
        <p:grpSpPr>
          <a:xfrm>
            <a:off x="8172450" y="2708275"/>
            <a:ext cx="755650" cy="881063"/>
            <a:chOff x="5148" y="1706"/>
            <a:chExt cx="476" cy="555"/>
          </a:xfrm>
        </p:grpSpPr>
        <p:sp>
          <p:nvSpPr>
            <p:cNvPr id="75802" name="矩形 78918"/>
            <p:cNvSpPr/>
            <p:nvPr/>
          </p:nvSpPr>
          <p:spPr>
            <a:xfrm>
              <a:off x="5148" y="1706"/>
              <a:ext cx="476"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T</a:t>
              </a:r>
              <a:endParaRPr lang="en-US" altLang="zh-CN" sz="2400" b="1">
                <a:latin typeface="Times New Roman" panose="02020603050405020304" pitchFamily="18" charset="0"/>
                <a:ea typeface="宋体" panose="02010600030101010101" pitchFamily="2" charset="-122"/>
              </a:endParaRPr>
            </a:p>
          </p:txBody>
        </p:sp>
        <p:sp>
          <p:nvSpPr>
            <p:cNvPr id="75803" name="直接连接符 78921"/>
            <p:cNvSpPr/>
            <p:nvPr/>
          </p:nvSpPr>
          <p:spPr>
            <a:xfrm>
              <a:off x="5375" y="2069"/>
              <a:ext cx="0" cy="192"/>
            </a:xfrm>
            <a:prstGeom prst="line">
              <a:avLst/>
            </a:prstGeom>
            <a:ln w="22225" cap="flat" cmpd="sng">
              <a:solidFill>
                <a:schemeClr val="tx1"/>
              </a:solidFill>
              <a:prstDash val="solid"/>
              <a:round/>
              <a:headEnd type="none" w="med" len="med"/>
              <a:tailEnd type="none" w="med" len="med"/>
            </a:ln>
          </p:spPr>
        </p:sp>
      </p:grpSp>
      <p:grpSp>
        <p:nvGrpSpPr>
          <p:cNvPr id="78928" name="组合 78927"/>
          <p:cNvGrpSpPr/>
          <p:nvPr/>
        </p:nvGrpSpPr>
        <p:grpSpPr>
          <a:xfrm>
            <a:off x="8027988" y="3716338"/>
            <a:ext cx="989012" cy="792162"/>
            <a:chOff x="5057" y="2341"/>
            <a:chExt cx="623" cy="499"/>
          </a:xfrm>
        </p:grpSpPr>
        <p:sp>
          <p:nvSpPr>
            <p:cNvPr id="75805" name="矩形 78919"/>
            <p:cNvSpPr/>
            <p:nvPr/>
          </p:nvSpPr>
          <p:spPr>
            <a:xfrm>
              <a:off x="5057" y="234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F</a:t>
              </a:r>
              <a:endParaRPr lang="en-US" altLang="zh-CN" sz="2400" b="1">
                <a:latin typeface="Times New Roman" panose="02020603050405020304" pitchFamily="18" charset="0"/>
                <a:ea typeface="宋体" panose="02010600030101010101" pitchFamily="2" charset="-122"/>
              </a:endParaRPr>
            </a:p>
          </p:txBody>
        </p:sp>
        <p:sp>
          <p:nvSpPr>
            <p:cNvPr id="75806" name="直接连接符 78922"/>
            <p:cNvSpPr/>
            <p:nvPr/>
          </p:nvSpPr>
          <p:spPr>
            <a:xfrm>
              <a:off x="5375" y="2648"/>
              <a:ext cx="0" cy="192"/>
            </a:xfrm>
            <a:prstGeom prst="line">
              <a:avLst/>
            </a:prstGeom>
            <a:ln w="22225" cap="flat" cmpd="sng">
              <a:solidFill>
                <a:schemeClr val="tx1"/>
              </a:solidFill>
              <a:prstDash val="solid"/>
              <a:round/>
              <a:headEnd type="none" w="med" len="med"/>
              <a:tailEnd type="none" w="med" len="med"/>
            </a:ln>
          </p:spPr>
        </p:sp>
      </p:grpSp>
      <p:grpSp>
        <p:nvGrpSpPr>
          <p:cNvPr id="78927" name="组合 78926"/>
          <p:cNvGrpSpPr/>
          <p:nvPr/>
        </p:nvGrpSpPr>
        <p:grpSpPr>
          <a:xfrm>
            <a:off x="7235825" y="1700213"/>
            <a:ext cx="1296988" cy="962025"/>
            <a:chOff x="4558" y="1071"/>
            <a:chExt cx="817" cy="606"/>
          </a:xfrm>
        </p:grpSpPr>
        <p:sp>
          <p:nvSpPr>
            <p:cNvPr id="75808" name="矩形 78851"/>
            <p:cNvSpPr/>
            <p:nvPr/>
          </p:nvSpPr>
          <p:spPr>
            <a:xfrm>
              <a:off x="4694" y="1071"/>
              <a:ext cx="623" cy="288"/>
            </a:xfrm>
            <a:prstGeom prst="rect">
              <a:avLst/>
            </a:prstGeom>
            <a:noFill/>
            <a:ln w="22225">
              <a:noFill/>
            </a:ln>
          </p:spPr>
          <p:txBody>
            <a:bodyPr wrap="none" anchor="ctr" anchorCtr="0"/>
            <a:p>
              <a:pPr algn="ctr" eaLnBrk="0" hangingPunct="0">
                <a:buClrTx/>
                <a:buFontTx/>
              </a:pPr>
              <a:r>
                <a:rPr lang="en-US" altLang="zh-CN" sz="3200" b="1">
                  <a:latin typeface="Times New Roman" panose="02020603050405020304" pitchFamily="18" charset="0"/>
                  <a:ea typeface="宋体" panose="02010600030101010101" pitchFamily="2" charset="-122"/>
                </a:rPr>
                <a:t>E</a:t>
              </a:r>
              <a:endParaRPr lang="en-US" altLang="zh-CN" sz="2400" b="1">
                <a:latin typeface="Times New Roman" panose="02020603050405020304" pitchFamily="18" charset="0"/>
                <a:ea typeface="宋体" panose="02010600030101010101" pitchFamily="2" charset="-122"/>
              </a:endParaRPr>
            </a:p>
          </p:txBody>
        </p:sp>
        <p:sp>
          <p:nvSpPr>
            <p:cNvPr id="75809" name="直接连接符 78923"/>
            <p:cNvSpPr/>
            <p:nvPr/>
          </p:nvSpPr>
          <p:spPr>
            <a:xfrm flipH="1">
              <a:off x="4558" y="1390"/>
              <a:ext cx="454" cy="271"/>
            </a:xfrm>
            <a:prstGeom prst="line">
              <a:avLst/>
            </a:prstGeom>
            <a:ln w="22225" cap="flat" cmpd="sng">
              <a:solidFill>
                <a:schemeClr val="tx1"/>
              </a:solidFill>
              <a:prstDash val="solid"/>
              <a:round/>
              <a:headEnd type="none" w="med" len="med"/>
              <a:tailEnd type="none" w="med" len="med"/>
            </a:ln>
          </p:spPr>
        </p:sp>
        <p:sp>
          <p:nvSpPr>
            <p:cNvPr id="75810" name="直接连接符 78924"/>
            <p:cNvSpPr/>
            <p:nvPr/>
          </p:nvSpPr>
          <p:spPr>
            <a:xfrm>
              <a:off x="5012" y="1389"/>
              <a:ext cx="363" cy="272"/>
            </a:xfrm>
            <a:prstGeom prst="line">
              <a:avLst/>
            </a:prstGeom>
            <a:ln w="22225" cap="flat" cmpd="sng">
              <a:solidFill>
                <a:schemeClr val="tx1"/>
              </a:solidFill>
              <a:prstDash val="solid"/>
              <a:round/>
              <a:headEnd type="none" w="med" len="med"/>
              <a:tailEnd type="none" w="med" len="med"/>
            </a:ln>
          </p:spPr>
        </p:sp>
        <p:sp>
          <p:nvSpPr>
            <p:cNvPr id="75811" name="直接连接符 78925"/>
            <p:cNvSpPr/>
            <p:nvPr/>
          </p:nvSpPr>
          <p:spPr>
            <a:xfrm>
              <a:off x="5012" y="1389"/>
              <a:ext cx="0" cy="288"/>
            </a:xfrm>
            <a:prstGeom prst="line">
              <a:avLst/>
            </a:prstGeom>
            <a:ln w="22225" cap="flat" cmpd="sng">
              <a:solidFill>
                <a:schemeClr val="tx1"/>
              </a:solidFill>
              <a:prstDash val="solid"/>
              <a:round/>
              <a:headEnd type="none" w="med" len="med"/>
              <a:tailEnd type="none" w="med" len="med"/>
            </a:ln>
          </p:spPr>
        </p:sp>
      </p:grpSp>
      <p:graphicFrame>
        <p:nvGraphicFramePr>
          <p:cNvPr id="75812" name="对象 78932"/>
          <p:cNvGraphicFramePr/>
          <p:nvPr/>
        </p:nvGraphicFramePr>
        <p:xfrm>
          <a:off x="0" y="3284538"/>
          <a:ext cx="6335713" cy="4038600"/>
        </p:xfrm>
        <a:graphic>
          <a:graphicData uri="http://schemas.openxmlformats.org/presentationml/2006/ole">
            <mc:AlternateContent xmlns:mc="http://schemas.openxmlformats.org/markup-compatibility/2006">
              <mc:Choice xmlns:v="urn:schemas-microsoft-com:vml" Requires="v">
                <p:oleObj spid="_x0000_s3082" name="" r:id="rId1" imgW="5885180" imgH="4133850" progId="Word.Document.8">
                  <p:embed/>
                </p:oleObj>
              </mc:Choice>
              <mc:Fallback>
                <p:oleObj name="" r:id="rId1" imgW="5885180" imgH="4133850" progId="Word.Document.8">
                  <p:embed/>
                  <p:pic>
                    <p:nvPicPr>
                      <p:cNvPr id="0" name="图片 3081"/>
                      <p:cNvPicPr/>
                      <p:nvPr/>
                    </p:nvPicPr>
                    <p:blipFill>
                      <a:blip r:embed="rId2">
                        <a:clrChange>
                          <a:clrFrom>
                            <a:srgbClr val="000000"/>
                          </a:clrFrom>
                          <a:clrTo>
                            <a:srgbClr val="000000"/>
                          </a:clrTo>
                        </a:clrChange>
                      </a:blip>
                      <a:stretch>
                        <a:fillRect/>
                      </a:stretch>
                    </p:blipFill>
                    <p:spPr>
                      <a:xfrm>
                        <a:off x="0" y="3284538"/>
                        <a:ext cx="6335713" cy="4038600"/>
                      </a:xfrm>
                      <a:prstGeom prst="rect">
                        <a:avLst/>
                      </a:prstGeom>
                      <a:solidFill>
                        <a:srgbClr val="FFFF99"/>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0">
                                            <p:txEl>
                                              <p:charRg st="34" end="59"/>
                                            </p:txEl>
                                          </p:spTgt>
                                        </p:tgtEl>
                                        <p:attrNameLst>
                                          <p:attrName>style.visibility</p:attrName>
                                        </p:attrNameLst>
                                      </p:cBhvr>
                                      <p:to>
                                        <p:strVal val="visible"/>
                                      </p:to>
                                    </p:set>
                                    <p:animEffect transition="in" filter="wipe(left)">
                                      <p:cBhvr>
                                        <p:cTn id="7" dur="500"/>
                                        <p:tgtEl>
                                          <p:spTgt spid="78850">
                                            <p:txEl>
                                              <p:charRg st="34" end="5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8921"/>
                                        </p:tgtEl>
                                        <p:attrNameLst>
                                          <p:attrName>style.visibility</p:attrName>
                                        </p:attrNameLst>
                                      </p:cBhvr>
                                      <p:to>
                                        <p:strVal val="visible"/>
                                      </p:to>
                                    </p:set>
                                    <p:animEffect transition="in" filter="wipe(down)">
                                      <p:cBhvr>
                                        <p:cTn id="12" dur="500"/>
                                        <p:tgtEl>
                                          <p:spTgt spid="789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0">
                                            <p:txEl>
                                              <p:charRg st="59" end="86"/>
                                            </p:txEl>
                                          </p:spTgt>
                                        </p:tgtEl>
                                        <p:attrNameLst>
                                          <p:attrName>style.visibility</p:attrName>
                                        </p:attrNameLst>
                                      </p:cBhvr>
                                      <p:to>
                                        <p:strVal val="visible"/>
                                      </p:to>
                                    </p:set>
                                    <p:animEffect transition="in" filter="wipe(left)">
                                      <p:cBhvr>
                                        <p:cTn id="17" dur="500"/>
                                        <p:tgtEl>
                                          <p:spTgt spid="78850">
                                            <p:txEl>
                                              <p:charRg st="59" end="8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8928"/>
                                        </p:tgtEl>
                                        <p:attrNameLst>
                                          <p:attrName>style.visibility</p:attrName>
                                        </p:attrNameLst>
                                      </p:cBhvr>
                                      <p:to>
                                        <p:strVal val="visible"/>
                                      </p:to>
                                    </p:set>
                                    <p:animEffect transition="in" filter="wipe(down)">
                                      <p:cBhvr>
                                        <p:cTn id="22" dur="500"/>
                                        <p:tgtEl>
                                          <p:spTgt spid="789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850">
                                            <p:txEl>
                                              <p:charRg st="86" end="116"/>
                                            </p:txEl>
                                          </p:spTgt>
                                        </p:tgtEl>
                                        <p:attrNameLst>
                                          <p:attrName>style.visibility</p:attrName>
                                        </p:attrNameLst>
                                      </p:cBhvr>
                                      <p:to>
                                        <p:strVal val="visible"/>
                                      </p:to>
                                    </p:set>
                                    <p:animEffect transition="in" filter="wipe(left)">
                                      <p:cBhvr>
                                        <p:cTn id="27" dur="500"/>
                                        <p:tgtEl>
                                          <p:spTgt spid="78850">
                                            <p:txEl>
                                              <p:charRg st="86" end="11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8929"/>
                                        </p:tgtEl>
                                        <p:attrNameLst>
                                          <p:attrName>style.visibility</p:attrName>
                                        </p:attrNameLst>
                                      </p:cBhvr>
                                      <p:to>
                                        <p:strVal val="visible"/>
                                      </p:to>
                                    </p:set>
                                    <p:animEffect transition="in" filter="wipe(down)">
                                      <p:cBhvr>
                                        <p:cTn id="32" dur="500"/>
                                        <p:tgtEl>
                                          <p:spTgt spid="789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8850">
                                            <p:txEl>
                                              <p:charRg st="116" end="142"/>
                                            </p:txEl>
                                          </p:spTgt>
                                        </p:tgtEl>
                                        <p:attrNameLst>
                                          <p:attrName>style.visibility</p:attrName>
                                        </p:attrNameLst>
                                      </p:cBhvr>
                                      <p:to>
                                        <p:strVal val="visible"/>
                                      </p:to>
                                    </p:set>
                                    <p:animEffect transition="in" filter="wipe(left)">
                                      <p:cBhvr>
                                        <p:cTn id="37" dur="500"/>
                                        <p:tgtEl>
                                          <p:spTgt spid="78850">
                                            <p:txEl>
                                              <p:charRg st="116" end="14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8927"/>
                                        </p:tgtEl>
                                        <p:attrNameLst>
                                          <p:attrName>style.visibility</p:attrName>
                                        </p:attrNameLst>
                                      </p:cBhvr>
                                      <p:to>
                                        <p:strVal val="visible"/>
                                      </p:to>
                                    </p:set>
                                    <p:animEffect transition="in" filter="wipe(down)">
                                      <p:cBhvr>
                                        <p:cTn id="42" dur="500"/>
                                        <p:tgtEl>
                                          <p:spTgt spid="789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8850">
                                            <p:txEl>
                                              <p:charRg st="142" end="154"/>
                                            </p:txEl>
                                          </p:spTgt>
                                        </p:tgtEl>
                                        <p:attrNameLst>
                                          <p:attrName>style.visibility</p:attrName>
                                        </p:attrNameLst>
                                      </p:cBhvr>
                                      <p:to>
                                        <p:strVal val="visible"/>
                                      </p:to>
                                    </p:set>
                                    <p:animEffect transition="in" filter="wipe(left)">
                                      <p:cBhvr>
                                        <p:cTn id="47" dur="500"/>
                                        <p:tgtEl>
                                          <p:spTgt spid="78850">
                                            <p:txEl>
                                              <p:charRg st="142" end="15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uiExpand="1" build="p"/>
      <p:bldP spid="789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76802" name="Rectangle 2"/>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小结</a:t>
            </a:r>
            <a:endParaRPr lang="zh-CN" altLang="en-GB">
              <a:ea typeface="宋体" panose="02010600030101010101" pitchFamily="2" charset="-122"/>
            </a:endParaRPr>
          </a:p>
        </p:txBody>
      </p:sp>
      <p:sp>
        <p:nvSpPr>
          <p:cNvPr id="76803" name="Rectangle 3"/>
          <p:cNvSpPr>
            <a:spLocks noGrp="1"/>
          </p:cNvSpPr>
          <p:nvPr>
            <p:ph idx="1"/>
          </p:nvPr>
        </p:nvSpPr>
        <p:spPr>
          <a:ln/>
        </p:spPr>
        <p:txBody>
          <a:bodyPr vert="horz" wrap="square" lIns="91440" tIns="45720" rIns="91440" bIns="45720" anchor="t" anchorCtr="0"/>
          <a:p>
            <a:pPr eaLnBrk="1" hangingPunct="1">
              <a:lnSpc>
                <a:spcPct val="90000"/>
              </a:lnSpc>
            </a:pPr>
            <a:r>
              <a:rPr lang="zh-CN" altLang="en-US">
                <a:ea typeface="宋体" panose="02010600030101010101" pitchFamily="2" charset="-122"/>
              </a:rPr>
              <a:t>自上而下分析</a:t>
            </a:r>
            <a:endParaRPr lang="zh-CN" altLang="en-US">
              <a:ea typeface="宋体" panose="02010600030101010101" pitchFamily="2" charset="-122"/>
            </a:endParaRPr>
          </a:p>
          <a:p>
            <a:pPr lvl="1" eaLnBrk="1" hangingPunct="1">
              <a:lnSpc>
                <a:spcPct val="90000"/>
              </a:lnSpc>
            </a:pPr>
            <a:r>
              <a:rPr lang="en-US" altLang="zh-CN">
                <a:ea typeface="宋体" panose="02010600030101010101" pitchFamily="2" charset="-122"/>
              </a:rPr>
              <a:t>LL(1)</a:t>
            </a:r>
            <a:r>
              <a:rPr lang="zh-CN" altLang="en-US">
                <a:ea typeface="宋体" panose="02010600030101010101" pitchFamily="2" charset="-122"/>
              </a:rPr>
              <a:t>分析条件</a:t>
            </a:r>
            <a:endParaRPr lang="zh-CN" altLang="en-US">
              <a:ea typeface="宋体" panose="02010600030101010101" pitchFamily="2" charset="-122"/>
            </a:endParaRPr>
          </a:p>
          <a:p>
            <a:pPr lvl="1" eaLnBrk="1" hangingPunct="1">
              <a:lnSpc>
                <a:spcPct val="90000"/>
              </a:lnSpc>
            </a:pPr>
            <a:r>
              <a:rPr lang="zh-CN" altLang="en-US">
                <a:ea typeface="宋体" panose="02010600030101010101" pitchFamily="2" charset="-122"/>
              </a:rPr>
              <a:t>递归下降分析程序</a:t>
            </a:r>
            <a:endParaRPr lang="zh-CN" altLang="en-US">
              <a:ea typeface="宋体" panose="02010600030101010101" pitchFamily="2" charset="-122"/>
            </a:endParaRPr>
          </a:p>
          <a:p>
            <a:pPr lvl="1" eaLnBrk="1" hangingPunct="1">
              <a:lnSpc>
                <a:spcPct val="90000"/>
              </a:lnSpc>
            </a:pPr>
            <a:r>
              <a:rPr lang="zh-CN" altLang="en-US">
                <a:ea typeface="宋体" panose="02010600030101010101" pitchFamily="2" charset="-122"/>
              </a:rPr>
              <a:t>预测分析程序</a:t>
            </a:r>
            <a:endParaRPr lang="zh-CN" altLang="en-GB">
              <a:ea typeface="宋体" panose="02010600030101010101" pitchFamily="2" charset="-122"/>
            </a:endParaRPr>
          </a:p>
          <a:p>
            <a:pPr eaLnBrk="1" hangingPunct="1">
              <a:lnSpc>
                <a:spcPct val="90000"/>
              </a:lnSpc>
            </a:pPr>
            <a:r>
              <a:rPr lang="zh-CN" altLang="en-US">
                <a:ea typeface="宋体" panose="02010600030101010101" pitchFamily="2" charset="-122"/>
              </a:rPr>
              <a:t>自下而上分析</a:t>
            </a:r>
            <a:endParaRPr lang="zh-CN" altLang="en-US">
              <a:ea typeface="宋体" panose="02010600030101010101" pitchFamily="2" charset="-122"/>
            </a:endParaRPr>
          </a:p>
          <a:p>
            <a:pPr lvl="1" eaLnBrk="1" hangingPunct="1">
              <a:lnSpc>
                <a:spcPct val="90000"/>
              </a:lnSpc>
            </a:pPr>
            <a:r>
              <a:rPr lang="zh-CN" altLang="en-US">
                <a:ea typeface="宋体" panose="02010600030101010101" pitchFamily="2" charset="-122"/>
              </a:rPr>
              <a:t>可归约串：句柄</a:t>
            </a:r>
            <a:endParaRPr lang="zh-CN" altLang="en-US">
              <a:ea typeface="宋体" panose="02010600030101010101" pitchFamily="2" charset="-122"/>
            </a:endParaRPr>
          </a:p>
          <a:p>
            <a:pPr lvl="1" eaLnBrk="1" hangingPunct="1">
              <a:lnSpc>
                <a:spcPct val="90000"/>
              </a:lnSpc>
            </a:pPr>
            <a:r>
              <a:rPr lang="en-US" altLang="zh-CN">
                <a:ea typeface="宋体" panose="02010600030101010101" pitchFamily="2" charset="-122"/>
              </a:rPr>
              <a:t>LR</a:t>
            </a:r>
            <a:r>
              <a:rPr lang="zh-CN" altLang="en-US">
                <a:ea typeface="宋体" panose="02010600030101010101" pitchFamily="2" charset="-122"/>
              </a:rPr>
              <a:t>分析</a:t>
            </a:r>
            <a:endParaRPr lang="zh-CN" altLang="en-US">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3"/>
          <p:cNvSpPr>
            <a:spLocks noGrp="1"/>
          </p:cNvSpPr>
          <p:nvPr>
            <p:ph idx="1"/>
          </p:nvPr>
        </p:nvSpPr>
        <p:spPr>
          <a:ln/>
        </p:spPr>
        <p:txBody>
          <a:bodyPr vert="horz" wrap="square" lIns="91440" tIns="45720" rIns="91440" bIns="45720" anchor="t" anchorCtr="0"/>
          <a:p>
            <a:pPr eaLnBrk="1" hangingPunct="1"/>
            <a:r>
              <a:rPr lang="zh-CN" altLang="en-US" sz="2800"/>
              <a:t>本章小结</a:t>
            </a:r>
            <a:endParaRPr lang="zh-CN" altLang="en-US" sz="2800"/>
          </a:p>
          <a:p>
            <a:pPr eaLnBrk="1" hangingPunct="1">
              <a:buNone/>
            </a:pPr>
            <a:r>
              <a:rPr lang="zh-CN" altLang="en-US" sz="2800"/>
              <a:t>属性文法和语法制导翻译：</a:t>
            </a:r>
            <a:endParaRPr lang="zh-CN" altLang="en-US" sz="2800"/>
          </a:p>
          <a:p>
            <a:pPr eaLnBrk="1" hangingPunct="1">
              <a:buClr>
                <a:srgbClr val="FF0000"/>
              </a:buClr>
              <a:buFont typeface="Wingdings" panose="05000000000000000000" pitchFamily="2" charset="2"/>
              <a:buChar char="Ø"/>
            </a:pPr>
            <a:r>
              <a:rPr lang="zh-CN" altLang="en-US" sz="2800"/>
              <a:t>简单赋值语句的翻译</a:t>
            </a:r>
            <a:endParaRPr lang="zh-CN" altLang="en-US" sz="2800"/>
          </a:p>
          <a:p>
            <a:pPr eaLnBrk="1" hangingPunct="1">
              <a:buClr>
                <a:srgbClr val="FF0000"/>
              </a:buClr>
              <a:buFont typeface="Wingdings" panose="05000000000000000000" pitchFamily="2" charset="2"/>
              <a:buChar char="Ø"/>
            </a:pPr>
            <a:r>
              <a:rPr lang="zh-CN" altLang="en-US" sz="2800"/>
              <a:t>布尔表达式的翻译</a:t>
            </a:r>
            <a:endParaRPr lang="zh-CN" altLang="en-US" sz="2800"/>
          </a:p>
          <a:p>
            <a:pPr eaLnBrk="1" hangingPunct="1">
              <a:buClr>
                <a:srgbClr val="FF0000"/>
              </a:buClr>
              <a:buFont typeface="Wingdings" panose="05000000000000000000" pitchFamily="2" charset="2"/>
              <a:buChar char="Ø"/>
            </a:pPr>
            <a:r>
              <a:rPr lang="zh-CN" altLang="en-US" sz="2800"/>
              <a:t>控制结构的翻译</a:t>
            </a:r>
            <a:endParaRPr lang="zh-CN" altLang="en-US" sz="2800"/>
          </a:p>
          <a:p>
            <a:pPr eaLnBrk="1" hangingPunct="1">
              <a:buClr>
                <a:srgbClr val="FF0000"/>
              </a:buClr>
              <a:buFont typeface="Wingdings" panose="05000000000000000000" pitchFamily="2" charset="2"/>
              <a:buChar char="Ø"/>
            </a:pPr>
            <a:r>
              <a:rPr lang="zh-CN" altLang="en-US" sz="2800"/>
              <a:t>简单说明语句的翻译</a:t>
            </a:r>
            <a:endParaRPr lang="zh-CN" altLang="en-US" sz="2800"/>
          </a:p>
          <a:p>
            <a:pPr eaLnBrk="1" hangingPunct="1">
              <a:buNone/>
            </a:pPr>
            <a:endParaRPr lang="zh-CN" altLang="en-US" sz="2800"/>
          </a:p>
          <a:p>
            <a:pPr eaLnBrk="1" hangingPunct="1">
              <a:buNone/>
            </a:pPr>
            <a:r>
              <a:rPr lang="zh-CN" altLang="en-US" sz="2800"/>
              <a:t>	</a:t>
            </a:r>
            <a:endParaRPr lang="zh-CN" altLang="en-US" sz="2800"/>
          </a:p>
        </p:txBody>
      </p:sp>
      <p:sp>
        <p:nvSpPr>
          <p:cNvPr id="77826" name="Rectangle 2"/>
          <p:cNvSpPr>
            <a:spLocks noGrp="1"/>
          </p:cNvSpPr>
          <p:nvPr>
            <p:ph type="title"/>
          </p:nvPr>
        </p:nvSpPr>
        <p:spPr>
          <a:ln/>
        </p:spPr>
        <p:txBody>
          <a:bodyPr vert="horz" wrap="square" lIns="91440" tIns="45720" rIns="91440" bIns="45720" anchor="ctr" anchorCtr="0"/>
          <a:p>
            <a:pPr eaLnBrk="1" hangingPunct="1"/>
            <a:r>
              <a:rPr lang="zh-CN" altLang="en-GB">
                <a:ea typeface="宋体" panose="02010600030101010101" pitchFamily="2" charset="-122"/>
              </a:rPr>
              <a:t>第</a:t>
            </a:r>
            <a:r>
              <a:rPr lang="zh-CN" altLang="en-US">
                <a:ea typeface="宋体" panose="02010600030101010101" pitchFamily="2" charset="-122"/>
              </a:rPr>
              <a:t>八</a:t>
            </a:r>
            <a:r>
              <a:rPr lang="zh-CN" altLang="en-GB">
                <a:ea typeface="宋体" panose="02010600030101010101" pitchFamily="2" charset="-122"/>
              </a:rPr>
              <a:t>章 语义分析和中间代码产生</a:t>
            </a:r>
            <a:endParaRPr lang="zh-CN" altLang="en-GB">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灯片编号占位符 5"/>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78850" name="Rectangle 2"/>
          <p:cNvSpPr>
            <a:spLocks noGrp="1"/>
          </p:cNvSpPr>
          <p:nvPr>
            <p:ph type="title"/>
          </p:nvPr>
        </p:nvSpPr>
        <p:spPr>
          <a:xfrm>
            <a:off x="457200" y="457200"/>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把下面的语句按照直接翻译翻译成四元式序列：</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 not</a:t>
            </a:r>
            <a:r>
              <a:rPr lang="zh-CN" altLang="en-US" sz="3200">
                <a:ea typeface="宋体" panose="02010600030101010101" pitchFamily="2" charset="-122"/>
              </a:rPr>
              <a:t>（</a:t>
            </a:r>
            <a:r>
              <a:rPr lang="en-US" altLang="zh-CN" sz="3200">
                <a:ea typeface="宋体" panose="02010600030101010101" pitchFamily="2" charset="-122"/>
              </a:rPr>
              <a:t>a&gt;b and c&gt;d</a:t>
            </a:r>
            <a:r>
              <a:rPr lang="zh-CN" altLang="en-US" sz="3200">
                <a:ea typeface="宋体" panose="02010600030101010101" pitchFamily="2" charset="-122"/>
              </a:rPr>
              <a:t>）</a:t>
            </a:r>
            <a:r>
              <a:rPr lang="en-US" altLang="zh-CN" sz="3200">
                <a:ea typeface="宋体" panose="02010600030101010101" pitchFamily="2" charset="-122"/>
              </a:rPr>
              <a:t>or b&lt;c </a:t>
            </a:r>
            <a:endParaRPr lang="en-GB" altLang="zh-CN" sz="3200">
              <a:ea typeface="宋体" panose="02010600030101010101" pitchFamily="2" charset="-122"/>
            </a:endParaRPr>
          </a:p>
        </p:txBody>
      </p:sp>
      <p:sp>
        <p:nvSpPr>
          <p:cNvPr id="78851" name="内容占位符 2"/>
          <p:cNvSpPr>
            <a:spLocks noGrp="1"/>
          </p:cNvSpPr>
          <p:nvPr>
            <p:ph sz="half" idx="1"/>
          </p:nvPr>
        </p:nvSpPr>
        <p:spPr>
          <a:xfrm>
            <a:off x="523875" y="2774950"/>
            <a:ext cx="8229600" cy="3625850"/>
          </a:xfrm>
          <a:ln/>
        </p:spPr>
        <p:txBody>
          <a:bodyPr vert="horz" wrap="square" lIns="91440" tIns="45720" rIns="91440" bIns="45720" anchor="t" anchorCtr="0"/>
          <a:p>
            <a:pPr>
              <a:buSzPct val="75000"/>
            </a:pPr>
            <a:endParaRPr lang="zh-CN" altLang="en-US">
              <a:latin typeface="+mn-lt"/>
              <a:ea typeface="宋体" panose="02010600030101010101" pitchFamily="2" charset="-122"/>
              <a:cs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3" name="内容占位符 5"/>
          <p:cNvPicPr>
            <a:picLocks noGrp="1" noChangeAspect="1"/>
          </p:cNvPicPr>
          <p:nvPr>
            <p:ph sz="half" idx="1"/>
          </p:nvPr>
        </p:nvPicPr>
        <p:blipFill>
          <a:blip r:embed="rId1"/>
          <a:stretch>
            <a:fillRect/>
          </a:stretch>
        </p:blipFill>
        <p:spPr>
          <a:xfrm>
            <a:off x="179388" y="2138363"/>
            <a:ext cx="4316412" cy="3235325"/>
          </a:xfrm>
          <a:ln/>
        </p:spPr>
      </p:pic>
      <p:pic>
        <p:nvPicPr>
          <p:cNvPr id="79874" name="内容占位符 7"/>
          <p:cNvPicPr>
            <a:picLocks noGrp="1" noChangeAspect="1"/>
          </p:cNvPicPr>
          <p:nvPr>
            <p:ph sz="half" idx="2"/>
          </p:nvPr>
        </p:nvPicPr>
        <p:blipFill>
          <a:blip r:embed="rId2"/>
          <a:stretch>
            <a:fillRect/>
          </a:stretch>
        </p:blipFill>
        <p:spPr>
          <a:xfrm>
            <a:off x="4648200" y="2124075"/>
            <a:ext cx="4387850" cy="3235325"/>
          </a:xfrm>
          <a:ln/>
        </p:spPr>
      </p:pic>
      <p:sp>
        <p:nvSpPr>
          <p:cNvPr id="79875" name="Rectangle 2"/>
          <p:cNvSpPr>
            <a:spLocks noGrp="1"/>
          </p:cNvSpPr>
          <p:nvPr>
            <p:ph type="title"/>
          </p:nvPr>
        </p:nvSpPr>
        <p:spPr>
          <a:xfrm>
            <a:off x="457200" y="-531812"/>
            <a:ext cx="8229600" cy="2324100"/>
          </a:xfrm>
          <a:ln/>
        </p:spPr>
        <p:txBody>
          <a:bodyPr vert="horz" wrap="square" lIns="91440" tIns="45720" rIns="91440" bIns="45720" anchor="ctr" anchorCtr="0"/>
          <a:p>
            <a:pPr eaLnBrk="1" hangingPunct="1"/>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 not</a:t>
            </a:r>
            <a:r>
              <a:rPr lang="zh-CN" altLang="en-US" sz="3200">
                <a:ea typeface="宋体" panose="02010600030101010101" pitchFamily="2" charset="-122"/>
              </a:rPr>
              <a:t>（</a:t>
            </a:r>
            <a:r>
              <a:rPr lang="en-US" altLang="zh-CN" sz="3200">
                <a:ea typeface="宋体" panose="02010600030101010101" pitchFamily="2" charset="-122"/>
              </a:rPr>
              <a:t>a&gt;b and c&gt;d</a:t>
            </a:r>
            <a:r>
              <a:rPr lang="zh-CN" altLang="en-US" sz="3200">
                <a:ea typeface="宋体" panose="02010600030101010101" pitchFamily="2" charset="-122"/>
              </a:rPr>
              <a:t>）</a:t>
            </a:r>
            <a:r>
              <a:rPr lang="en-US" altLang="zh-CN" sz="3200">
                <a:ea typeface="宋体" panose="02010600030101010101" pitchFamily="2" charset="-122"/>
              </a:rPr>
              <a:t>or b&lt;c </a:t>
            </a:r>
            <a:endParaRPr lang="en-GB" altLang="zh-CN" sz="320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灯片编号占位符 5"/>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0898" name="Rectangle 2"/>
          <p:cNvSpPr>
            <a:spLocks noGrp="1"/>
          </p:cNvSpPr>
          <p:nvPr>
            <p:ph type="title"/>
          </p:nvPr>
        </p:nvSpPr>
        <p:spPr>
          <a:xfrm>
            <a:off x="457200" y="457200"/>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把下面的语句翻译成四元式序列：</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if A&lt;D or A&gt;C then A:=A+1 </a:t>
            </a:r>
            <a:br>
              <a:rPr lang="en-US" altLang="zh-CN" sz="3200">
                <a:ea typeface="宋体" panose="02010600030101010101" pitchFamily="2" charset="-122"/>
              </a:rPr>
            </a:br>
            <a:r>
              <a:rPr lang="en-US" altLang="zh-CN" sz="3200">
                <a:ea typeface="宋体" panose="02010600030101010101" pitchFamily="2" charset="-122"/>
              </a:rPr>
              <a:t>                               else  A :=1;</a:t>
            </a:r>
            <a:endParaRPr lang="en-GB" altLang="zh-CN" sz="3200">
              <a:ea typeface="宋体" panose="02010600030101010101" pitchFamily="2" charset="-122"/>
            </a:endParaRPr>
          </a:p>
        </p:txBody>
      </p:sp>
      <p:sp>
        <p:nvSpPr>
          <p:cNvPr id="80899" name="内容占位符 2"/>
          <p:cNvSpPr>
            <a:spLocks noGrp="1"/>
          </p:cNvSpPr>
          <p:nvPr>
            <p:ph sz="half" idx="1"/>
          </p:nvPr>
        </p:nvSpPr>
        <p:spPr>
          <a:xfrm>
            <a:off x="523875" y="2774950"/>
            <a:ext cx="8229600" cy="3625850"/>
          </a:xfrm>
          <a:ln/>
        </p:spPr>
        <p:txBody>
          <a:bodyPr vert="horz" wrap="square" lIns="91440" tIns="45720" rIns="91440" bIns="45720" anchor="t" anchorCtr="0"/>
          <a:p>
            <a:pPr>
              <a:buSzPct val="75000"/>
            </a:pPr>
            <a:endParaRPr lang="zh-CN" altLang="en-US">
              <a:latin typeface="+mn-lt"/>
              <a:ea typeface="宋体" panose="02010600030101010101" pitchFamily="2" charset="-122"/>
              <a:cs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1" name="内容占位符 5"/>
          <p:cNvPicPr>
            <a:picLocks noGrp="1" noChangeAspect="1"/>
          </p:cNvPicPr>
          <p:nvPr>
            <p:ph sz="half" idx="1"/>
          </p:nvPr>
        </p:nvPicPr>
        <p:blipFill>
          <a:blip r:embed="rId1"/>
          <a:stretch>
            <a:fillRect/>
          </a:stretch>
        </p:blipFill>
        <p:spPr>
          <a:xfrm>
            <a:off x="107950" y="1995488"/>
            <a:ext cx="3825875" cy="2867025"/>
          </a:xfrm>
          <a:ln/>
        </p:spPr>
      </p:pic>
      <p:pic>
        <p:nvPicPr>
          <p:cNvPr id="81922" name="图片 7"/>
          <p:cNvPicPr>
            <a:picLocks noChangeAspect="1"/>
          </p:cNvPicPr>
          <p:nvPr/>
        </p:nvPicPr>
        <p:blipFill>
          <a:blip r:embed="rId2"/>
          <a:stretch>
            <a:fillRect/>
          </a:stretch>
        </p:blipFill>
        <p:spPr>
          <a:xfrm>
            <a:off x="3995738" y="1997075"/>
            <a:ext cx="5040312" cy="3778250"/>
          </a:xfrm>
          <a:prstGeom prst="rect">
            <a:avLst/>
          </a:prstGeom>
          <a:noFill/>
          <a:ln w="9525">
            <a:noFill/>
          </a:ln>
        </p:spPr>
      </p:pic>
      <p:sp>
        <p:nvSpPr>
          <p:cNvPr id="81923" name="Rectangle 2"/>
          <p:cNvSpPr>
            <a:spLocks noGrp="1"/>
          </p:cNvSpPr>
          <p:nvPr>
            <p:ph type="title"/>
          </p:nvPr>
        </p:nvSpPr>
        <p:spPr>
          <a:xfrm>
            <a:off x="457200" y="-26987"/>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	</a:t>
            </a:r>
            <a:r>
              <a:rPr lang="en-US" altLang="zh-CN" sz="3200">
                <a:ea typeface="宋体" panose="02010600030101010101" pitchFamily="2" charset="-122"/>
              </a:rPr>
              <a:t>if A&lt;D or A&gt;C then A:=A+1 </a:t>
            </a:r>
            <a:br>
              <a:rPr lang="en-US" altLang="zh-CN" sz="3200">
                <a:ea typeface="宋体" panose="02010600030101010101" pitchFamily="2" charset="-122"/>
              </a:rPr>
            </a:br>
            <a:r>
              <a:rPr lang="en-US" altLang="zh-CN" sz="3200">
                <a:ea typeface="宋体" panose="02010600030101010101" pitchFamily="2" charset="-122"/>
              </a:rPr>
              <a:t>                               else  A :=1;</a:t>
            </a:r>
            <a:endParaRPr lang="en-GB" altLang="zh-CN" sz="320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5"/>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2946" name="Rectangle 2"/>
          <p:cNvSpPr>
            <a:spLocks noGrp="1"/>
          </p:cNvSpPr>
          <p:nvPr>
            <p:ph type="title"/>
          </p:nvPr>
        </p:nvSpPr>
        <p:spPr>
          <a:xfrm>
            <a:off x="457200" y="457200"/>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把下面的语句翻译成四元式序列：</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if A&lt;D or A&gt;C then A:=A+1 </a:t>
            </a:r>
            <a:br>
              <a:rPr lang="en-US" altLang="zh-CN" sz="3200">
                <a:ea typeface="宋体" panose="02010600030101010101" pitchFamily="2" charset="-122"/>
              </a:rPr>
            </a:br>
            <a:r>
              <a:rPr lang="en-US" altLang="zh-CN" sz="3200">
                <a:ea typeface="宋体" panose="02010600030101010101" pitchFamily="2" charset="-122"/>
              </a:rPr>
              <a:t>                               else  A :=1;</a:t>
            </a:r>
            <a:endParaRPr lang="en-GB" altLang="zh-CN" sz="3200">
              <a:ea typeface="宋体" panose="02010600030101010101" pitchFamily="2" charset="-122"/>
            </a:endParaRPr>
          </a:p>
        </p:txBody>
      </p:sp>
      <p:sp>
        <p:nvSpPr>
          <p:cNvPr id="82947" name="内容占位符 2"/>
          <p:cNvSpPr>
            <a:spLocks noGrp="1"/>
          </p:cNvSpPr>
          <p:nvPr>
            <p:ph sz="half" idx="1"/>
          </p:nvPr>
        </p:nvSpPr>
        <p:spPr>
          <a:xfrm>
            <a:off x="523875" y="2774950"/>
            <a:ext cx="8229600" cy="3625850"/>
          </a:xfrm>
          <a:ln/>
        </p:spPr>
        <p:txBody>
          <a:bodyPr vert="horz" wrap="square" lIns="91440" tIns="45720" rIns="91440" bIns="45720" anchor="t" anchorCtr="0"/>
          <a:p>
            <a:pPr>
              <a:buSzPct val="75000"/>
            </a:pPr>
            <a:r>
              <a:rPr lang="en-US" altLang="zh-CN">
                <a:latin typeface="微软雅黑" panose="020B0503020204020204" charset="-122"/>
                <a:ea typeface="宋体" panose="02010600030101010101" pitchFamily="2" charset="-122"/>
                <a:cs typeface="微软雅黑" panose="020B0503020204020204" charset="-122"/>
              </a:rPr>
              <a:t>100. (j&lt;, A, D, 104)</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101. (j, -, -, 102)</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102. (j&lt;, A, C, 104)</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103. (j, -, -, 106)</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104. (j=, A, </a:t>
            </a:r>
            <a:r>
              <a:rPr lang="en-US" altLang="zh-CN">
                <a:latin typeface="+mn-lt"/>
                <a:ea typeface="宋体" panose="02010600030101010101" pitchFamily="2" charset="-122"/>
                <a:cs typeface="微软雅黑" panose="020B0503020204020204" charset="-122"/>
              </a:rPr>
              <a:t>‘</a:t>
            </a:r>
            <a:r>
              <a:rPr lang="en-US" altLang="zh-CN">
                <a:latin typeface="微软雅黑" panose="020B0503020204020204" charset="-122"/>
                <a:ea typeface="宋体" panose="02010600030101010101" pitchFamily="2" charset="-122"/>
                <a:cs typeface="微软雅黑" panose="020B0503020204020204" charset="-122"/>
              </a:rPr>
              <a:t>1</a:t>
            </a:r>
            <a:r>
              <a:rPr lang="en-US" altLang="zh-CN">
                <a:latin typeface="+mn-lt"/>
                <a:ea typeface="宋体" panose="02010600030101010101" pitchFamily="2" charset="-122"/>
                <a:cs typeface="微软雅黑" panose="020B0503020204020204" charset="-122"/>
              </a:rPr>
              <a:t>’</a:t>
            </a:r>
            <a:r>
              <a:rPr lang="en-US" altLang="zh-CN">
                <a:latin typeface="微软雅黑" panose="020B0503020204020204" charset="-122"/>
                <a:ea typeface="宋体" panose="02010600030101010101" pitchFamily="2" charset="-122"/>
                <a:cs typeface="微软雅黑" panose="020B0503020204020204" charset="-122"/>
              </a:rPr>
              <a:t>, T</a:t>
            </a:r>
            <a:r>
              <a:rPr lang="en-US" altLang="zh-CN" baseline="-25000">
                <a:latin typeface="微软雅黑" panose="020B0503020204020204" charset="-122"/>
                <a:ea typeface="宋体" panose="02010600030101010101" pitchFamily="2" charset="-122"/>
                <a:cs typeface="微软雅黑" panose="020B0503020204020204" charset="-122"/>
              </a:rPr>
              <a:t>1</a:t>
            </a:r>
            <a:r>
              <a:rPr lang="en-US" altLang="zh-CN">
                <a:latin typeface="微软雅黑" panose="020B0503020204020204" charset="-122"/>
                <a:ea typeface="宋体" panose="02010600030101010101" pitchFamily="2" charset="-122"/>
                <a:cs typeface="微软雅黑" panose="020B0503020204020204" charset="-122"/>
              </a:rPr>
              <a:t>)</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105. (j=, T</a:t>
            </a:r>
            <a:r>
              <a:rPr lang="en-US" altLang="zh-CN" baseline="-25000">
                <a:latin typeface="微软雅黑" panose="020B0503020204020204" charset="-122"/>
                <a:ea typeface="宋体" panose="02010600030101010101" pitchFamily="2" charset="-122"/>
                <a:cs typeface="微软雅黑" panose="020B0503020204020204" charset="-122"/>
              </a:rPr>
              <a:t>1</a:t>
            </a:r>
            <a:r>
              <a:rPr lang="en-US" altLang="zh-CN">
                <a:latin typeface="微软雅黑" panose="020B0503020204020204" charset="-122"/>
                <a:ea typeface="宋体" panose="02010600030101010101" pitchFamily="2" charset="-122"/>
                <a:cs typeface="微软雅黑" panose="020B0503020204020204" charset="-122"/>
              </a:rPr>
              <a:t>, -, A)</a:t>
            </a:r>
            <a:br>
              <a:rPr lang="en-US" altLang="zh-CN">
                <a:latin typeface="微软雅黑" panose="020B0503020204020204" charset="-122"/>
                <a:ea typeface="宋体" panose="02010600030101010101" pitchFamily="2" charset="-122"/>
                <a:cs typeface="微软雅黑" panose="020B0503020204020204" charset="-122"/>
              </a:rPr>
            </a:br>
            <a:r>
              <a:rPr lang="en-US" altLang="zh-CN">
                <a:latin typeface="微软雅黑" panose="020B0503020204020204" charset="-122"/>
                <a:ea typeface="宋体" panose="02010600030101010101" pitchFamily="2" charset="-122"/>
                <a:cs typeface="微软雅黑" panose="020B0503020204020204" charset="-122"/>
              </a:rPr>
              <a:t>106. (=, A, </a:t>
            </a:r>
            <a:r>
              <a:rPr lang="en-US" altLang="zh-CN">
                <a:latin typeface="+mn-lt"/>
                <a:ea typeface="宋体" panose="02010600030101010101" pitchFamily="2" charset="-122"/>
                <a:cs typeface="微软雅黑" panose="020B0503020204020204" charset="-122"/>
              </a:rPr>
              <a:t>‘</a:t>
            </a:r>
            <a:r>
              <a:rPr lang="en-US" altLang="zh-CN">
                <a:latin typeface="微软雅黑" panose="020B0503020204020204" charset="-122"/>
                <a:ea typeface="宋体" panose="02010600030101010101" pitchFamily="2" charset="-122"/>
                <a:cs typeface="微软雅黑" panose="020B0503020204020204" charset="-122"/>
              </a:rPr>
              <a:t>1</a:t>
            </a:r>
            <a:r>
              <a:rPr lang="en-US" altLang="zh-CN">
                <a:latin typeface="+mn-lt"/>
                <a:ea typeface="宋体" panose="02010600030101010101" pitchFamily="2" charset="-122"/>
                <a:cs typeface="微软雅黑" panose="020B0503020204020204" charset="-122"/>
              </a:rPr>
              <a:t>’</a:t>
            </a:r>
            <a:r>
              <a:rPr lang="en-US" altLang="zh-CN">
                <a:latin typeface="微软雅黑" panose="020B0503020204020204" charset="-122"/>
                <a:ea typeface="宋体" panose="02010600030101010101" pitchFamily="2" charset="-122"/>
                <a:cs typeface="微软雅黑" panose="020B0503020204020204" charset="-122"/>
              </a:rPr>
              <a:t>, A)</a:t>
            </a:r>
            <a:br>
              <a:rPr lang="en-US" altLang="zh-CN">
                <a:latin typeface="微软雅黑" panose="020B0503020204020204" charset="-122"/>
                <a:ea typeface="宋体" panose="02010600030101010101" pitchFamily="2" charset="-122"/>
                <a:cs typeface="微软雅黑" panose="020B0503020204020204" charset="-122"/>
              </a:rPr>
            </a:br>
            <a:endParaRPr lang="zh-CN" altLang="en-US">
              <a:latin typeface="+mn-lt"/>
              <a:ea typeface="宋体" panose="02010600030101010101" pitchFamily="2" charset="-122"/>
              <a:cs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5"/>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3970" name="Rectangle 2"/>
          <p:cNvSpPr>
            <a:spLocks noGrp="1"/>
          </p:cNvSpPr>
          <p:nvPr>
            <p:ph type="title"/>
          </p:nvPr>
        </p:nvSpPr>
        <p:spPr>
          <a:xfrm>
            <a:off x="457200" y="457200"/>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把下面的语句翻译成四元式序列：</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while A &lt; C and B &lt; D do</a:t>
            </a:r>
            <a:br>
              <a:rPr lang="en-US" altLang="zh-CN" sz="3200">
                <a:ea typeface="宋体" panose="02010600030101010101" pitchFamily="2" charset="-122"/>
              </a:rPr>
            </a:br>
            <a:r>
              <a:rPr lang="en-US" altLang="zh-CN" sz="3200">
                <a:ea typeface="宋体" panose="02010600030101010101" pitchFamily="2" charset="-122"/>
              </a:rPr>
              <a:t>		if A=1 then C:=C+1 </a:t>
            </a:r>
            <a:br>
              <a:rPr lang="en-US" altLang="zh-CN" sz="3200">
                <a:ea typeface="宋体" panose="02010600030101010101" pitchFamily="2" charset="-122"/>
              </a:rPr>
            </a:br>
            <a:r>
              <a:rPr lang="en-US" altLang="zh-CN" sz="3200">
                <a:ea typeface="宋体" panose="02010600030101010101" pitchFamily="2" charset="-122"/>
              </a:rPr>
              <a:t>                          </a:t>
            </a:r>
            <a:endParaRPr lang="en-GB" altLang="zh-CN" sz="3200">
              <a:ea typeface="宋体" panose="02010600030101010101" pitchFamily="2" charset="-122"/>
            </a:endParaRPr>
          </a:p>
        </p:txBody>
      </p:sp>
      <p:sp>
        <p:nvSpPr>
          <p:cNvPr id="83971" name="内容占位符 2"/>
          <p:cNvSpPr>
            <a:spLocks noGrp="1"/>
          </p:cNvSpPr>
          <p:nvPr>
            <p:ph sz="half" idx="1"/>
          </p:nvPr>
        </p:nvSpPr>
        <p:spPr>
          <a:xfrm>
            <a:off x="523875" y="2774950"/>
            <a:ext cx="8229600" cy="3625850"/>
          </a:xfrm>
          <a:ln/>
        </p:spPr>
        <p:txBody>
          <a:bodyPr vert="horz" wrap="square" lIns="91440" tIns="45720" rIns="91440" bIns="45720" anchor="t" anchorCtr="0"/>
          <a:p>
            <a:pPr>
              <a:buSzPct val="75000"/>
            </a:pPr>
            <a:endParaRPr lang="zh-CN" altLang="en-US">
              <a:latin typeface="+mn-lt"/>
              <a:ea typeface="宋体" panose="02010600030101010101" pitchFamily="2"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graphicFrame>
        <p:nvGraphicFramePr>
          <p:cNvPr id="14338" name="Object 2"/>
          <p:cNvGraphicFramePr>
            <a:graphicFrameLocks noChangeAspect="1"/>
          </p:cNvGraphicFramePr>
          <p:nvPr/>
        </p:nvGraphicFramePr>
        <p:xfrm>
          <a:off x="2484438" y="2490788"/>
          <a:ext cx="1962150" cy="577850"/>
        </p:xfrm>
        <a:graphic>
          <a:graphicData uri="http://schemas.openxmlformats.org/presentationml/2006/ole">
            <mc:AlternateContent xmlns:mc="http://schemas.openxmlformats.org/markup-compatibility/2006">
              <mc:Choice xmlns:v="urn:schemas-microsoft-com:vml" Requires="v">
                <p:oleObj spid="_x0000_s3077" name="" r:id="rId1" imgW="561975" imgH="352425" progId="Equation.3">
                  <p:embed/>
                </p:oleObj>
              </mc:Choice>
              <mc:Fallback>
                <p:oleObj name="" r:id="rId1" imgW="561975" imgH="352425" progId="Equation.3">
                  <p:embed/>
                  <p:pic>
                    <p:nvPicPr>
                      <p:cNvPr id="0" name="图片 3076"/>
                      <p:cNvPicPr/>
                      <p:nvPr/>
                    </p:nvPicPr>
                    <p:blipFill>
                      <a:blip r:embed="rId2">
                        <a:clrChange>
                          <a:clrFrom>
                            <a:srgbClr val="000000"/>
                          </a:clrFrom>
                          <a:clrTo>
                            <a:srgbClr val="000000"/>
                          </a:clrTo>
                        </a:clrChange>
                      </a:blip>
                      <a:stretch>
                        <a:fillRect/>
                      </a:stretch>
                    </p:blipFill>
                    <p:spPr>
                      <a:xfrm>
                        <a:off x="2484438" y="2490788"/>
                        <a:ext cx="1962150" cy="577850"/>
                      </a:xfrm>
                      <a:prstGeom prst="rect">
                        <a:avLst/>
                      </a:prstGeom>
                      <a:noFill/>
                      <a:ln w="38100">
                        <a:noFill/>
                        <a:miter/>
                      </a:ln>
                    </p:spPr>
                  </p:pic>
                </p:oleObj>
              </mc:Fallback>
            </mc:AlternateContent>
          </a:graphicData>
        </a:graphic>
      </p:graphicFrame>
      <p:graphicFrame>
        <p:nvGraphicFramePr>
          <p:cNvPr id="14339" name="Object 3"/>
          <p:cNvGraphicFramePr>
            <a:graphicFrameLocks noChangeAspect="1"/>
          </p:cNvGraphicFramePr>
          <p:nvPr/>
        </p:nvGraphicFramePr>
        <p:xfrm>
          <a:off x="1547813" y="5084763"/>
          <a:ext cx="6400800" cy="777875"/>
        </p:xfrm>
        <a:graphic>
          <a:graphicData uri="http://schemas.openxmlformats.org/presentationml/2006/ole">
            <mc:AlternateContent xmlns:mc="http://schemas.openxmlformats.org/markup-compatibility/2006">
              <mc:Choice xmlns:v="urn:schemas-microsoft-com:vml" Requires="v">
                <p:oleObj spid="_x0000_s3076" name="" r:id="rId3" imgW="2257425" imgH="390525" progId="Equation.3">
                  <p:embed/>
                </p:oleObj>
              </mc:Choice>
              <mc:Fallback>
                <p:oleObj name="" r:id="rId3" imgW="2257425" imgH="390525" progId="Equation.3">
                  <p:embed/>
                  <p:pic>
                    <p:nvPicPr>
                      <p:cNvPr id="0" name="图片 3075"/>
                      <p:cNvPicPr/>
                      <p:nvPr/>
                    </p:nvPicPr>
                    <p:blipFill>
                      <a:blip r:embed="rId4">
                        <a:clrChange>
                          <a:clrFrom>
                            <a:srgbClr val="000000"/>
                          </a:clrFrom>
                          <a:clrTo>
                            <a:srgbClr val="000000"/>
                          </a:clrTo>
                        </a:clrChange>
                      </a:blip>
                      <a:stretch>
                        <a:fillRect/>
                      </a:stretch>
                    </p:blipFill>
                    <p:spPr>
                      <a:xfrm>
                        <a:off x="1547813" y="5084763"/>
                        <a:ext cx="6400800" cy="777875"/>
                      </a:xfrm>
                      <a:prstGeom prst="rect">
                        <a:avLst/>
                      </a:prstGeom>
                      <a:noFill/>
                      <a:ln w="38100">
                        <a:noFill/>
                        <a:miter/>
                      </a:ln>
                    </p:spPr>
                  </p:pic>
                </p:oleObj>
              </mc:Fallback>
            </mc:AlternateContent>
          </a:graphicData>
        </a:graphic>
      </p:graphicFrame>
      <p:sp>
        <p:nvSpPr>
          <p:cNvPr id="14340" name="Rectangle 4"/>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上下文无关文法</a:t>
            </a:r>
            <a:endParaRPr lang="zh-CN" altLang="en-US">
              <a:ea typeface="宋体" panose="02010600030101010101" pitchFamily="2" charset="-122"/>
            </a:endParaRPr>
          </a:p>
        </p:txBody>
      </p:sp>
      <p:sp>
        <p:nvSpPr>
          <p:cNvPr id="14341" name="Rectangle 5"/>
          <p:cNvSpPr>
            <a:spLocks noGrp="1"/>
          </p:cNvSpPr>
          <p:nvPr>
            <p:ph idx="1"/>
          </p:nvPr>
        </p:nvSpPr>
        <p:spPr>
          <a:ln/>
        </p:spPr>
        <p:txBody>
          <a:bodyPr vert="horz" wrap="square" lIns="91440" tIns="45720" rIns="91440" bIns="45720" anchor="t" anchorCtr="0"/>
          <a:p>
            <a:pPr eaLnBrk="1" hangingPunct="1">
              <a:spcBef>
                <a:spcPct val="50000"/>
              </a:spcBef>
            </a:pPr>
            <a:r>
              <a:rPr lang="zh-CN" altLang="en-US">
                <a:ea typeface="宋体" panose="02010600030101010101" pitchFamily="2" charset="-122"/>
              </a:rPr>
              <a:t>定义：假定</a:t>
            </a:r>
            <a:r>
              <a:rPr lang="en-US" altLang="zh-CN">
                <a:ea typeface="宋体" panose="02010600030101010101" pitchFamily="2" charset="-122"/>
              </a:rPr>
              <a:t>G</a:t>
            </a:r>
            <a:r>
              <a:rPr lang="zh-CN" altLang="en-US">
                <a:ea typeface="宋体" panose="02010600030101010101" pitchFamily="2" charset="-122"/>
              </a:rPr>
              <a:t>是一个文法，</a:t>
            </a:r>
            <a:r>
              <a:rPr lang="en-US" altLang="zh-CN">
                <a:ea typeface="宋体" panose="02010600030101010101" pitchFamily="2" charset="-122"/>
              </a:rPr>
              <a:t>S </a:t>
            </a:r>
            <a:r>
              <a:rPr lang="zh-CN" altLang="en-US">
                <a:ea typeface="宋体" panose="02010600030101010101" pitchFamily="2" charset="-122"/>
              </a:rPr>
              <a:t>是它的开始符号。如果            ，则</a:t>
            </a:r>
            <a:r>
              <a:rPr lang="zh-CN" altLang="en-US">
                <a:ea typeface="宋体" panose="02010600030101010101" pitchFamily="2" charset="-122"/>
                <a:sym typeface="Symbol" panose="05050102010706020507" pitchFamily="18" charset="2"/>
              </a:rPr>
              <a:t></a:t>
            </a:r>
            <a:r>
              <a:rPr lang="zh-CN" altLang="en-US">
                <a:ea typeface="宋体" panose="02010600030101010101" pitchFamily="2" charset="-122"/>
              </a:rPr>
              <a:t>称是一个</a:t>
            </a:r>
            <a:r>
              <a:rPr lang="zh-CN" altLang="en-US">
                <a:solidFill>
                  <a:srgbClr val="CC0000"/>
                </a:solidFill>
                <a:ea typeface="宋体" panose="02010600030101010101" pitchFamily="2" charset="-122"/>
              </a:rPr>
              <a:t>句型</a:t>
            </a:r>
            <a:r>
              <a:rPr lang="zh-CN" altLang="en-US">
                <a:ea typeface="宋体" panose="02010600030101010101" pitchFamily="2" charset="-122"/>
              </a:rPr>
              <a:t>。</a:t>
            </a:r>
            <a:endParaRPr lang="zh-CN" altLang="en-US">
              <a:ea typeface="宋体" panose="02010600030101010101" pitchFamily="2" charset="-122"/>
            </a:endParaRPr>
          </a:p>
          <a:p>
            <a:pPr eaLnBrk="1" hangingPunct="1">
              <a:spcBef>
                <a:spcPct val="50000"/>
              </a:spcBef>
            </a:pPr>
            <a:r>
              <a:rPr lang="zh-CN" altLang="en-US">
                <a:ea typeface="宋体" panose="02010600030101010101" pitchFamily="2" charset="-122"/>
              </a:rPr>
              <a:t>仅含终结符号的句型是一个</a:t>
            </a:r>
            <a:r>
              <a:rPr lang="zh-CN" altLang="en-US">
                <a:solidFill>
                  <a:srgbClr val="CC0000"/>
                </a:solidFill>
                <a:ea typeface="宋体" panose="02010600030101010101" pitchFamily="2" charset="-122"/>
              </a:rPr>
              <a:t>句子</a:t>
            </a:r>
            <a:r>
              <a:rPr lang="zh-CN" altLang="en-US">
                <a:ea typeface="宋体" panose="02010600030101010101" pitchFamily="2" charset="-122"/>
              </a:rPr>
              <a:t>。</a:t>
            </a:r>
            <a:endParaRPr lang="zh-CN" altLang="en-US">
              <a:ea typeface="宋体" panose="02010600030101010101" pitchFamily="2" charset="-122"/>
            </a:endParaRPr>
          </a:p>
          <a:p>
            <a:pPr eaLnBrk="1" hangingPunct="1">
              <a:spcBef>
                <a:spcPct val="50000"/>
              </a:spcBef>
            </a:pPr>
            <a:r>
              <a:rPr lang="zh-CN" altLang="en-US">
                <a:ea typeface="宋体" panose="02010600030101010101" pitchFamily="2" charset="-122"/>
              </a:rPr>
              <a:t>文法</a:t>
            </a:r>
            <a:r>
              <a:rPr lang="en-US" altLang="zh-CN">
                <a:ea typeface="宋体" panose="02010600030101010101" pitchFamily="2" charset="-122"/>
              </a:rPr>
              <a:t>G</a:t>
            </a:r>
            <a:r>
              <a:rPr lang="zh-CN" altLang="en-US">
                <a:ea typeface="宋体" panose="02010600030101010101" pitchFamily="2" charset="-122"/>
              </a:rPr>
              <a:t>所产生的句子的全体是一个</a:t>
            </a:r>
            <a:r>
              <a:rPr lang="zh-CN" altLang="en-US">
                <a:solidFill>
                  <a:srgbClr val="CC0000"/>
                </a:solidFill>
                <a:ea typeface="宋体" panose="02010600030101010101" pitchFamily="2" charset="-122"/>
              </a:rPr>
              <a:t>语言</a:t>
            </a:r>
            <a:r>
              <a:rPr lang="zh-CN" altLang="en-US">
                <a:ea typeface="宋体" panose="02010600030101010101" pitchFamily="2" charset="-122"/>
              </a:rPr>
              <a:t>，将它记为 </a:t>
            </a:r>
            <a:r>
              <a:rPr lang="en-US" altLang="zh-CN">
                <a:ea typeface="宋体" panose="02010600030101010101" pitchFamily="2" charset="-122"/>
              </a:rPr>
              <a:t>L(G)</a:t>
            </a:r>
            <a:r>
              <a:rPr lang="zh-CN" altLang="en-US">
                <a:ea typeface="宋体" panose="02010600030101010101" pitchFamily="2" charset="-122"/>
              </a:rPr>
              <a:t>。</a:t>
            </a:r>
            <a:endParaRPr lang="zh-CN" altLang="en-GB">
              <a:ea typeface="宋体" panose="02010600030101010101" pitchFamily="2"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3" name="内容占位符 5"/>
          <p:cNvPicPr>
            <a:picLocks noGrp="1" noChangeAspect="1"/>
          </p:cNvPicPr>
          <p:nvPr>
            <p:ph sz="half" idx="2"/>
          </p:nvPr>
        </p:nvPicPr>
        <p:blipFill>
          <a:blip r:embed="rId1"/>
          <a:stretch>
            <a:fillRect/>
          </a:stretch>
        </p:blipFill>
        <p:spPr>
          <a:xfrm>
            <a:off x="0" y="15875"/>
            <a:ext cx="9123363" cy="4298950"/>
          </a:xfrm>
          <a:ln/>
        </p:spPr>
      </p:pic>
      <p:pic>
        <p:nvPicPr>
          <p:cNvPr id="84994" name="图片 7"/>
          <p:cNvPicPr>
            <a:picLocks noChangeAspect="1"/>
          </p:cNvPicPr>
          <p:nvPr/>
        </p:nvPicPr>
        <p:blipFill>
          <a:blip r:embed="rId2"/>
          <a:stretch>
            <a:fillRect/>
          </a:stretch>
        </p:blipFill>
        <p:spPr>
          <a:xfrm>
            <a:off x="3779838" y="3433763"/>
            <a:ext cx="5364162" cy="3475037"/>
          </a:xfrm>
          <a:prstGeom prst="rect">
            <a:avLst/>
          </a:prstGeom>
          <a:noFill/>
          <a:ln w="9525">
            <a:noFill/>
          </a:ln>
        </p:spPr>
      </p:pic>
      <p:sp>
        <p:nvSpPr>
          <p:cNvPr id="84995" name="文本框 1"/>
          <p:cNvSpPr txBox="1"/>
          <p:nvPr/>
        </p:nvSpPr>
        <p:spPr>
          <a:xfrm>
            <a:off x="7885113" y="3433763"/>
            <a:ext cx="1439862" cy="369887"/>
          </a:xfrm>
          <a:prstGeom prst="rect">
            <a:avLst/>
          </a:prstGeom>
          <a:noFill/>
          <a:ln w="9525">
            <a:noFill/>
          </a:ln>
        </p:spPr>
        <p:txBody>
          <a:bodyPr anchor="t" anchorCtr="0">
            <a:spAutoFit/>
          </a:bodyPr>
          <a:p>
            <a:pPr eaLnBrk="0" hangingPunct="0">
              <a:buClrTx/>
              <a:buFontTx/>
            </a:pPr>
            <a:r>
              <a:rPr lang="zh-CN" altLang="en-US">
                <a:solidFill>
                  <a:srgbClr val="FF0000"/>
                </a:solidFill>
                <a:latin typeface="Arial" panose="020B0604020202020204" pitchFamily="34" charset="0"/>
                <a:ea typeface="宋体" panose="02010600030101010101" pitchFamily="2" charset="-122"/>
              </a:rPr>
              <a:t>直接确定</a:t>
            </a:r>
            <a:endParaRPr lang="zh-CN" altLang="en-US">
              <a:solidFill>
                <a:srgbClr val="FF0000"/>
              </a:solidFill>
              <a:latin typeface="Arial" panose="020B0604020202020204" pitchFamily="34" charset="0"/>
              <a:ea typeface="宋体" panose="02010600030101010101" pitchFamily="2" charset="-122"/>
            </a:endParaRPr>
          </a:p>
        </p:txBody>
      </p:sp>
      <p:sp>
        <p:nvSpPr>
          <p:cNvPr id="3" name="任意形状 2"/>
          <p:cNvSpPr/>
          <p:nvPr/>
        </p:nvSpPr>
        <p:spPr bwMode="auto">
          <a:xfrm>
            <a:off x="2654300" y="2339975"/>
            <a:ext cx="563563" cy="268288"/>
          </a:xfrm>
          <a:custGeom>
            <a:avLst/>
            <a:gdLst>
              <a:gd name="connsiteX0" fmla="*/ 564776 w 564776"/>
              <a:gd name="connsiteY0" fmla="*/ 260001 h 269135"/>
              <a:gd name="connsiteX1" fmla="*/ 519953 w 564776"/>
              <a:gd name="connsiteY1" fmla="*/ 268965 h 269135"/>
              <a:gd name="connsiteX2" fmla="*/ 466165 w 564776"/>
              <a:gd name="connsiteY2" fmla="*/ 251036 h 269135"/>
              <a:gd name="connsiteX3" fmla="*/ 412376 w 564776"/>
              <a:gd name="connsiteY3" fmla="*/ 233107 h 269135"/>
              <a:gd name="connsiteX4" fmla="*/ 367553 w 564776"/>
              <a:gd name="connsiteY4" fmla="*/ 224142 h 269135"/>
              <a:gd name="connsiteX5" fmla="*/ 286871 w 564776"/>
              <a:gd name="connsiteY5" fmla="*/ 179318 h 269135"/>
              <a:gd name="connsiteX6" fmla="*/ 224118 w 564776"/>
              <a:gd name="connsiteY6" fmla="*/ 116565 h 269135"/>
              <a:gd name="connsiteX7" fmla="*/ 206188 w 564776"/>
              <a:gd name="connsiteY7" fmla="*/ 98636 h 269135"/>
              <a:gd name="connsiteX8" fmla="*/ 170329 w 564776"/>
              <a:gd name="connsiteY8" fmla="*/ 53812 h 269135"/>
              <a:gd name="connsiteX9" fmla="*/ 143435 w 564776"/>
              <a:gd name="connsiteY9" fmla="*/ 44848 h 269135"/>
              <a:gd name="connsiteX10" fmla="*/ 125506 w 564776"/>
              <a:gd name="connsiteY10" fmla="*/ 26918 h 269135"/>
              <a:gd name="connsiteX11" fmla="*/ 35859 w 564776"/>
              <a:gd name="connsiteY11" fmla="*/ 8989 h 269135"/>
              <a:gd name="connsiteX12" fmla="*/ 0 w 564776"/>
              <a:gd name="connsiteY12" fmla="*/ 24 h 26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776" h="269135">
                <a:moveTo>
                  <a:pt x="564776" y="260001"/>
                </a:moveTo>
                <a:cubicBezTo>
                  <a:pt x="549835" y="262989"/>
                  <a:pt x="535127" y="270345"/>
                  <a:pt x="519953" y="268965"/>
                </a:cubicBezTo>
                <a:cubicBezTo>
                  <a:pt x="501131" y="267254"/>
                  <a:pt x="484094" y="257012"/>
                  <a:pt x="466165" y="251036"/>
                </a:cubicBezTo>
                <a:cubicBezTo>
                  <a:pt x="466152" y="251032"/>
                  <a:pt x="412389" y="233110"/>
                  <a:pt x="412376" y="233107"/>
                </a:cubicBezTo>
                <a:cubicBezTo>
                  <a:pt x="397435" y="230119"/>
                  <a:pt x="382335" y="227838"/>
                  <a:pt x="367553" y="224142"/>
                </a:cubicBezTo>
                <a:cubicBezTo>
                  <a:pt x="337492" y="216626"/>
                  <a:pt x="309128" y="201574"/>
                  <a:pt x="286871" y="179318"/>
                </a:cubicBezTo>
                <a:lnTo>
                  <a:pt x="224118" y="116565"/>
                </a:lnTo>
                <a:cubicBezTo>
                  <a:pt x="218141" y="110588"/>
                  <a:pt x="210876" y="105669"/>
                  <a:pt x="206188" y="98636"/>
                </a:cubicBezTo>
                <a:cubicBezTo>
                  <a:pt x="198044" y="86420"/>
                  <a:pt x="184523" y="62328"/>
                  <a:pt x="170329" y="53812"/>
                </a:cubicBezTo>
                <a:cubicBezTo>
                  <a:pt x="162226" y="48950"/>
                  <a:pt x="152400" y="47836"/>
                  <a:pt x="143435" y="44848"/>
                </a:cubicBezTo>
                <a:cubicBezTo>
                  <a:pt x="137459" y="38871"/>
                  <a:pt x="132754" y="31267"/>
                  <a:pt x="125506" y="26918"/>
                </a:cubicBezTo>
                <a:cubicBezTo>
                  <a:pt x="105951" y="15185"/>
                  <a:pt x="46732" y="10542"/>
                  <a:pt x="35859" y="8989"/>
                </a:cubicBezTo>
                <a:cubicBezTo>
                  <a:pt x="6130" y="-921"/>
                  <a:pt x="18415" y="24"/>
                  <a:pt x="0" y="24"/>
                </a:cubicBezTo>
              </a:path>
            </a:pathLst>
          </a:custGeom>
          <a:ln>
            <a:solidFill>
              <a:srgbClr val="FF0000"/>
            </a:solidFill>
            <a:headEnd type="none" w="med" len="med"/>
            <a:tailEnd type="stealth" w="lg" len="lg"/>
          </a:ln>
        </p:spPr>
        <p:style>
          <a:lnRef idx="3">
            <a:schemeClr val="dk1"/>
          </a:lnRef>
          <a:fillRef idx="0">
            <a:schemeClr val="dk1"/>
          </a:fillRef>
          <a:effectRef idx="2">
            <a:schemeClr val="dk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任意形状 4"/>
          <p:cNvSpPr/>
          <p:nvPr/>
        </p:nvSpPr>
        <p:spPr bwMode="auto">
          <a:xfrm>
            <a:off x="1944688" y="1774825"/>
            <a:ext cx="727075" cy="430213"/>
          </a:xfrm>
          <a:custGeom>
            <a:avLst/>
            <a:gdLst>
              <a:gd name="connsiteX0" fmla="*/ 726141 w 726141"/>
              <a:gd name="connsiteY0" fmla="*/ 430306 h 430306"/>
              <a:gd name="connsiteX1" fmla="*/ 663388 w 726141"/>
              <a:gd name="connsiteY1" fmla="*/ 421341 h 430306"/>
              <a:gd name="connsiteX2" fmla="*/ 582706 w 726141"/>
              <a:gd name="connsiteY2" fmla="*/ 385482 h 430306"/>
              <a:gd name="connsiteX3" fmla="*/ 555812 w 726141"/>
              <a:gd name="connsiteY3" fmla="*/ 367553 h 430306"/>
              <a:gd name="connsiteX4" fmla="*/ 475130 w 726141"/>
              <a:gd name="connsiteY4" fmla="*/ 340659 h 430306"/>
              <a:gd name="connsiteX5" fmla="*/ 448235 w 726141"/>
              <a:gd name="connsiteY5" fmla="*/ 331694 h 430306"/>
              <a:gd name="connsiteX6" fmla="*/ 376518 w 726141"/>
              <a:gd name="connsiteY6" fmla="*/ 277906 h 430306"/>
              <a:gd name="connsiteX7" fmla="*/ 322730 w 726141"/>
              <a:gd name="connsiteY7" fmla="*/ 242047 h 430306"/>
              <a:gd name="connsiteX8" fmla="*/ 268941 w 726141"/>
              <a:gd name="connsiteY8" fmla="*/ 224117 h 430306"/>
              <a:gd name="connsiteX9" fmla="*/ 242047 w 726141"/>
              <a:gd name="connsiteY9" fmla="*/ 206188 h 430306"/>
              <a:gd name="connsiteX10" fmla="*/ 215153 w 726141"/>
              <a:gd name="connsiteY10" fmla="*/ 197223 h 430306"/>
              <a:gd name="connsiteX11" fmla="*/ 188259 w 726141"/>
              <a:gd name="connsiteY11" fmla="*/ 179294 h 430306"/>
              <a:gd name="connsiteX12" fmla="*/ 170330 w 726141"/>
              <a:gd name="connsiteY12" fmla="*/ 161364 h 430306"/>
              <a:gd name="connsiteX13" fmla="*/ 143435 w 726141"/>
              <a:gd name="connsiteY13" fmla="*/ 152400 h 430306"/>
              <a:gd name="connsiteX14" fmla="*/ 116541 w 726141"/>
              <a:gd name="connsiteY14" fmla="*/ 134470 h 430306"/>
              <a:gd name="connsiteX15" fmla="*/ 89647 w 726141"/>
              <a:gd name="connsiteY15" fmla="*/ 125506 h 430306"/>
              <a:gd name="connsiteX16" fmla="*/ 53788 w 726141"/>
              <a:gd name="connsiteY16" fmla="*/ 89647 h 430306"/>
              <a:gd name="connsiteX17" fmla="*/ 17930 w 726141"/>
              <a:gd name="connsiteY17" fmla="*/ 44823 h 430306"/>
              <a:gd name="connsiteX18" fmla="*/ 8965 w 726141"/>
              <a:gd name="connsiteY18" fmla="*/ 17929 h 430306"/>
              <a:gd name="connsiteX19" fmla="*/ 0 w 726141"/>
              <a:gd name="connsiteY19" fmla="*/ 0 h 4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141" h="430306">
                <a:moveTo>
                  <a:pt x="726141" y="430306"/>
                </a:moveTo>
                <a:cubicBezTo>
                  <a:pt x="705223" y="427318"/>
                  <a:pt x="683887" y="426466"/>
                  <a:pt x="663388" y="421341"/>
                </a:cubicBezTo>
                <a:cubicBezTo>
                  <a:pt x="646308" y="417071"/>
                  <a:pt x="599613" y="395143"/>
                  <a:pt x="582706" y="385482"/>
                </a:cubicBezTo>
                <a:cubicBezTo>
                  <a:pt x="573351" y="380137"/>
                  <a:pt x="565658" y="371929"/>
                  <a:pt x="555812" y="367553"/>
                </a:cubicBezTo>
                <a:cubicBezTo>
                  <a:pt x="555788" y="367542"/>
                  <a:pt x="488590" y="345145"/>
                  <a:pt x="475130" y="340659"/>
                </a:cubicBezTo>
                <a:lnTo>
                  <a:pt x="448235" y="331694"/>
                </a:lnTo>
                <a:cubicBezTo>
                  <a:pt x="415069" y="298526"/>
                  <a:pt x="437341" y="318455"/>
                  <a:pt x="376518" y="277906"/>
                </a:cubicBezTo>
                <a:lnTo>
                  <a:pt x="322730" y="242047"/>
                </a:lnTo>
                <a:cubicBezTo>
                  <a:pt x="304800" y="236070"/>
                  <a:pt x="284666" y="234600"/>
                  <a:pt x="268941" y="224117"/>
                </a:cubicBezTo>
                <a:cubicBezTo>
                  <a:pt x="259976" y="218141"/>
                  <a:pt x="251684" y="211006"/>
                  <a:pt x="242047" y="206188"/>
                </a:cubicBezTo>
                <a:cubicBezTo>
                  <a:pt x="233595" y="201962"/>
                  <a:pt x="223605" y="201449"/>
                  <a:pt x="215153" y="197223"/>
                </a:cubicBezTo>
                <a:cubicBezTo>
                  <a:pt x="205516" y="192405"/>
                  <a:pt x="196672" y="186025"/>
                  <a:pt x="188259" y="179294"/>
                </a:cubicBezTo>
                <a:cubicBezTo>
                  <a:pt x="181659" y="174014"/>
                  <a:pt x="177578" y="165712"/>
                  <a:pt x="170330" y="161364"/>
                </a:cubicBezTo>
                <a:cubicBezTo>
                  <a:pt x="162227" y="156502"/>
                  <a:pt x="152400" y="155388"/>
                  <a:pt x="143435" y="152400"/>
                </a:cubicBezTo>
                <a:cubicBezTo>
                  <a:pt x="134470" y="146423"/>
                  <a:pt x="126178" y="139288"/>
                  <a:pt x="116541" y="134470"/>
                </a:cubicBezTo>
                <a:cubicBezTo>
                  <a:pt x="108089" y="130244"/>
                  <a:pt x="97336" y="130998"/>
                  <a:pt x="89647" y="125506"/>
                </a:cubicBezTo>
                <a:cubicBezTo>
                  <a:pt x="75892" y="115681"/>
                  <a:pt x="65741" y="101600"/>
                  <a:pt x="53788" y="89647"/>
                </a:cubicBezTo>
                <a:cubicBezTo>
                  <a:pt x="37113" y="72971"/>
                  <a:pt x="29238" y="67439"/>
                  <a:pt x="17930" y="44823"/>
                </a:cubicBezTo>
                <a:cubicBezTo>
                  <a:pt x="13704" y="36371"/>
                  <a:pt x="12475" y="26703"/>
                  <a:pt x="8965" y="17929"/>
                </a:cubicBezTo>
                <a:cubicBezTo>
                  <a:pt x="6483" y="11725"/>
                  <a:pt x="2988" y="5976"/>
                  <a:pt x="0" y="0"/>
                </a:cubicBezTo>
              </a:path>
            </a:pathLst>
          </a:custGeom>
          <a:ln>
            <a:solidFill>
              <a:srgbClr val="FF0000"/>
            </a:solidFill>
            <a:headEnd type="none" w="med" len="med"/>
            <a:tailEnd type="stealth" w="lg"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998" name="文本框 7"/>
          <p:cNvSpPr txBox="1"/>
          <p:nvPr/>
        </p:nvSpPr>
        <p:spPr>
          <a:xfrm>
            <a:off x="7881938" y="4035425"/>
            <a:ext cx="1439862" cy="369888"/>
          </a:xfrm>
          <a:prstGeom prst="rect">
            <a:avLst/>
          </a:prstGeom>
          <a:noFill/>
          <a:ln w="9525">
            <a:noFill/>
          </a:ln>
        </p:spPr>
        <p:txBody>
          <a:bodyPr anchor="t" anchorCtr="0">
            <a:spAutoFit/>
          </a:bodyPr>
          <a:p>
            <a:pPr eaLnBrk="0" hangingPunct="0">
              <a:buClrTx/>
              <a:buFontTx/>
            </a:pPr>
            <a:r>
              <a:rPr lang="zh-CN" altLang="en-US">
                <a:solidFill>
                  <a:srgbClr val="FF0000"/>
                </a:solidFill>
                <a:latin typeface="Arial" panose="020B0604020202020204" pitchFamily="34" charset="0"/>
                <a:ea typeface="宋体" panose="02010600030101010101" pitchFamily="2" charset="-122"/>
              </a:rPr>
              <a:t>直接确定</a:t>
            </a:r>
            <a:endParaRPr lang="zh-CN" altLang="en-US">
              <a:solidFill>
                <a:srgbClr val="FF0000"/>
              </a:solidFill>
              <a:latin typeface="Arial" panose="020B0604020202020204" pitchFamily="34" charset="0"/>
              <a:ea typeface="宋体" panose="02010600030101010101" pitchFamily="2" charset="-122"/>
            </a:endParaRPr>
          </a:p>
        </p:txBody>
      </p:sp>
      <p:sp>
        <p:nvSpPr>
          <p:cNvPr id="84999" name="文本框 8"/>
          <p:cNvSpPr txBox="1"/>
          <p:nvPr/>
        </p:nvSpPr>
        <p:spPr>
          <a:xfrm>
            <a:off x="7891463" y="4870450"/>
            <a:ext cx="1439862" cy="369888"/>
          </a:xfrm>
          <a:prstGeom prst="rect">
            <a:avLst/>
          </a:prstGeom>
          <a:noFill/>
          <a:ln w="9525">
            <a:noFill/>
          </a:ln>
        </p:spPr>
        <p:txBody>
          <a:bodyPr anchor="t" anchorCtr="0">
            <a:spAutoFit/>
          </a:bodyPr>
          <a:p>
            <a:pPr eaLnBrk="0" hangingPunct="0">
              <a:buClrTx/>
              <a:buFontTx/>
            </a:pPr>
            <a:r>
              <a:rPr lang="zh-CN" altLang="en-US">
                <a:solidFill>
                  <a:srgbClr val="FF0000"/>
                </a:solidFill>
                <a:latin typeface="Arial" panose="020B0604020202020204" pitchFamily="34" charset="0"/>
                <a:ea typeface="宋体" panose="02010600030101010101" pitchFamily="2" charset="-122"/>
              </a:rPr>
              <a:t>直接确定</a:t>
            </a:r>
            <a:endParaRPr lang="zh-CN" altLang="en-US">
              <a:solidFill>
                <a:srgbClr val="FF0000"/>
              </a:solidFill>
              <a:latin typeface="Arial" panose="020B0604020202020204" pitchFamily="34" charset="0"/>
              <a:ea typeface="宋体" panose="02010600030101010101" pitchFamily="2" charset="-122"/>
            </a:endParaRPr>
          </a:p>
        </p:txBody>
      </p:sp>
      <p:sp>
        <p:nvSpPr>
          <p:cNvPr id="11" name="任意形状 10"/>
          <p:cNvSpPr/>
          <p:nvPr/>
        </p:nvSpPr>
        <p:spPr bwMode="auto">
          <a:xfrm>
            <a:off x="6284913" y="1658938"/>
            <a:ext cx="860425" cy="823913"/>
          </a:xfrm>
          <a:custGeom>
            <a:avLst/>
            <a:gdLst>
              <a:gd name="connsiteX0" fmla="*/ 779929 w 860612"/>
              <a:gd name="connsiteY0" fmla="*/ 824753 h 824753"/>
              <a:gd name="connsiteX1" fmla="*/ 842682 w 860612"/>
              <a:gd name="connsiteY1" fmla="*/ 753035 h 824753"/>
              <a:gd name="connsiteX2" fmla="*/ 860612 w 860612"/>
              <a:gd name="connsiteY2" fmla="*/ 699247 h 824753"/>
              <a:gd name="connsiteX3" fmla="*/ 851647 w 860612"/>
              <a:gd name="connsiteY3" fmla="*/ 555811 h 824753"/>
              <a:gd name="connsiteX4" fmla="*/ 824753 w 860612"/>
              <a:gd name="connsiteY4" fmla="*/ 439270 h 824753"/>
              <a:gd name="connsiteX5" fmla="*/ 690282 w 860612"/>
              <a:gd name="connsiteY5" fmla="*/ 394447 h 824753"/>
              <a:gd name="connsiteX6" fmla="*/ 636494 w 860612"/>
              <a:gd name="connsiteY6" fmla="*/ 376517 h 824753"/>
              <a:gd name="connsiteX7" fmla="*/ 609600 w 860612"/>
              <a:gd name="connsiteY7" fmla="*/ 367553 h 824753"/>
              <a:gd name="connsiteX8" fmla="*/ 582706 w 860612"/>
              <a:gd name="connsiteY8" fmla="*/ 349623 h 824753"/>
              <a:gd name="connsiteX9" fmla="*/ 555812 w 860612"/>
              <a:gd name="connsiteY9" fmla="*/ 340658 h 824753"/>
              <a:gd name="connsiteX10" fmla="*/ 537882 w 860612"/>
              <a:gd name="connsiteY10" fmla="*/ 322729 h 824753"/>
              <a:gd name="connsiteX11" fmla="*/ 484094 w 860612"/>
              <a:gd name="connsiteY11" fmla="*/ 304800 h 824753"/>
              <a:gd name="connsiteX12" fmla="*/ 439270 w 860612"/>
              <a:gd name="connsiteY12" fmla="*/ 277905 h 824753"/>
              <a:gd name="connsiteX13" fmla="*/ 412376 w 860612"/>
              <a:gd name="connsiteY13" fmla="*/ 259976 h 824753"/>
              <a:gd name="connsiteX14" fmla="*/ 376517 w 860612"/>
              <a:gd name="connsiteY14" fmla="*/ 242047 h 824753"/>
              <a:gd name="connsiteX15" fmla="*/ 349623 w 860612"/>
              <a:gd name="connsiteY15" fmla="*/ 233082 h 824753"/>
              <a:gd name="connsiteX16" fmla="*/ 295835 w 860612"/>
              <a:gd name="connsiteY16" fmla="*/ 206188 h 824753"/>
              <a:gd name="connsiteX17" fmla="*/ 224117 w 860612"/>
              <a:gd name="connsiteY17" fmla="*/ 170329 h 824753"/>
              <a:gd name="connsiteX18" fmla="*/ 170329 w 860612"/>
              <a:gd name="connsiteY18" fmla="*/ 152400 h 824753"/>
              <a:gd name="connsiteX19" fmla="*/ 134470 w 860612"/>
              <a:gd name="connsiteY19" fmla="*/ 143435 h 824753"/>
              <a:gd name="connsiteX20" fmla="*/ 80682 w 860612"/>
              <a:gd name="connsiteY20" fmla="*/ 107576 h 824753"/>
              <a:gd name="connsiteX21" fmla="*/ 62753 w 860612"/>
              <a:gd name="connsiteY21" fmla="*/ 80682 h 824753"/>
              <a:gd name="connsiteX22" fmla="*/ 26894 w 860612"/>
              <a:gd name="connsiteY22" fmla="*/ 44823 h 824753"/>
              <a:gd name="connsiteX23" fmla="*/ 0 w 860612"/>
              <a:gd name="connsiteY23" fmla="*/ 0 h 82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0612" h="824753">
                <a:moveTo>
                  <a:pt x="779929" y="824753"/>
                </a:moveTo>
                <a:cubicBezTo>
                  <a:pt x="797484" y="807198"/>
                  <a:pt x="830821" y="779722"/>
                  <a:pt x="842682" y="753035"/>
                </a:cubicBezTo>
                <a:cubicBezTo>
                  <a:pt x="850358" y="735765"/>
                  <a:pt x="860612" y="699247"/>
                  <a:pt x="860612" y="699247"/>
                </a:cubicBezTo>
                <a:cubicBezTo>
                  <a:pt x="857624" y="651435"/>
                  <a:pt x="855797" y="603536"/>
                  <a:pt x="851647" y="555811"/>
                </a:cubicBezTo>
                <a:cubicBezTo>
                  <a:pt x="851270" y="551480"/>
                  <a:pt x="839292" y="444116"/>
                  <a:pt x="824753" y="439270"/>
                </a:cubicBezTo>
                <a:lnTo>
                  <a:pt x="690282" y="394447"/>
                </a:lnTo>
                <a:lnTo>
                  <a:pt x="636494" y="376517"/>
                </a:lnTo>
                <a:lnTo>
                  <a:pt x="609600" y="367553"/>
                </a:lnTo>
                <a:cubicBezTo>
                  <a:pt x="600635" y="361576"/>
                  <a:pt x="592343" y="354442"/>
                  <a:pt x="582706" y="349623"/>
                </a:cubicBezTo>
                <a:cubicBezTo>
                  <a:pt x="574254" y="345397"/>
                  <a:pt x="563915" y="345520"/>
                  <a:pt x="555812" y="340658"/>
                </a:cubicBezTo>
                <a:cubicBezTo>
                  <a:pt x="548564" y="336310"/>
                  <a:pt x="545442" y="326509"/>
                  <a:pt x="537882" y="322729"/>
                </a:cubicBezTo>
                <a:cubicBezTo>
                  <a:pt x="520978" y="314277"/>
                  <a:pt x="484094" y="304800"/>
                  <a:pt x="484094" y="304800"/>
                </a:cubicBezTo>
                <a:cubicBezTo>
                  <a:pt x="449076" y="269780"/>
                  <a:pt x="485819" y="301179"/>
                  <a:pt x="439270" y="277905"/>
                </a:cubicBezTo>
                <a:cubicBezTo>
                  <a:pt x="429633" y="273087"/>
                  <a:pt x="421731" y="265321"/>
                  <a:pt x="412376" y="259976"/>
                </a:cubicBezTo>
                <a:cubicBezTo>
                  <a:pt x="400773" y="253346"/>
                  <a:pt x="388800" y="247311"/>
                  <a:pt x="376517" y="242047"/>
                </a:cubicBezTo>
                <a:cubicBezTo>
                  <a:pt x="367831" y="238325"/>
                  <a:pt x="358075" y="237308"/>
                  <a:pt x="349623" y="233082"/>
                </a:cubicBezTo>
                <a:cubicBezTo>
                  <a:pt x="280110" y="198325"/>
                  <a:pt x="363434" y="228722"/>
                  <a:pt x="295835" y="206188"/>
                </a:cubicBezTo>
                <a:cubicBezTo>
                  <a:pt x="264542" y="174893"/>
                  <a:pt x="285925" y="190931"/>
                  <a:pt x="224117" y="170329"/>
                </a:cubicBezTo>
                <a:lnTo>
                  <a:pt x="170329" y="152400"/>
                </a:lnTo>
                <a:lnTo>
                  <a:pt x="134470" y="143435"/>
                </a:lnTo>
                <a:cubicBezTo>
                  <a:pt x="116541" y="131482"/>
                  <a:pt x="92635" y="125505"/>
                  <a:pt x="80682" y="107576"/>
                </a:cubicBezTo>
                <a:cubicBezTo>
                  <a:pt x="74706" y="98611"/>
                  <a:pt x="69765" y="88862"/>
                  <a:pt x="62753" y="80682"/>
                </a:cubicBezTo>
                <a:cubicBezTo>
                  <a:pt x="51752" y="67847"/>
                  <a:pt x="36271" y="58888"/>
                  <a:pt x="26894" y="44823"/>
                </a:cubicBezTo>
                <a:cubicBezTo>
                  <a:pt x="5259" y="12369"/>
                  <a:pt x="13784" y="27566"/>
                  <a:pt x="0" y="0"/>
                </a:cubicBezTo>
              </a:path>
            </a:pathLst>
          </a:custGeom>
          <a:ln>
            <a:solidFill>
              <a:srgbClr val="FF0000"/>
            </a:solidFill>
            <a:headEnd type="none" w="med" len="med"/>
            <a:tailEnd type="stealth" w="lg" len="lg"/>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任意形状 12"/>
          <p:cNvSpPr/>
          <p:nvPr/>
        </p:nvSpPr>
        <p:spPr bwMode="auto">
          <a:xfrm>
            <a:off x="6427788" y="1209675"/>
            <a:ext cx="1497013" cy="385763"/>
          </a:xfrm>
          <a:custGeom>
            <a:avLst/>
            <a:gdLst>
              <a:gd name="connsiteX0" fmla="*/ 0 w 1497106"/>
              <a:gd name="connsiteY0" fmla="*/ 376518 h 385483"/>
              <a:gd name="connsiteX1" fmla="*/ 53788 w 1497106"/>
              <a:gd name="connsiteY1" fmla="*/ 385483 h 385483"/>
              <a:gd name="connsiteX2" fmla="*/ 242047 w 1497106"/>
              <a:gd name="connsiteY2" fmla="*/ 367553 h 385483"/>
              <a:gd name="connsiteX3" fmla="*/ 331694 w 1497106"/>
              <a:gd name="connsiteY3" fmla="*/ 349624 h 385483"/>
              <a:gd name="connsiteX4" fmla="*/ 412377 w 1497106"/>
              <a:gd name="connsiteY4" fmla="*/ 322730 h 385483"/>
              <a:gd name="connsiteX5" fmla="*/ 439271 w 1497106"/>
              <a:gd name="connsiteY5" fmla="*/ 313765 h 385483"/>
              <a:gd name="connsiteX6" fmla="*/ 537882 w 1497106"/>
              <a:gd name="connsiteY6" fmla="*/ 295836 h 385483"/>
              <a:gd name="connsiteX7" fmla="*/ 609600 w 1497106"/>
              <a:gd name="connsiteY7" fmla="*/ 268941 h 385483"/>
              <a:gd name="connsiteX8" fmla="*/ 645459 w 1497106"/>
              <a:gd name="connsiteY8" fmla="*/ 259977 h 385483"/>
              <a:gd name="connsiteX9" fmla="*/ 699247 w 1497106"/>
              <a:gd name="connsiteY9" fmla="*/ 242047 h 385483"/>
              <a:gd name="connsiteX10" fmla="*/ 744071 w 1497106"/>
              <a:gd name="connsiteY10" fmla="*/ 233083 h 385483"/>
              <a:gd name="connsiteX11" fmla="*/ 950259 w 1497106"/>
              <a:gd name="connsiteY11" fmla="*/ 215153 h 385483"/>
              <a:gd name="connsiteX12" fmla="*/ 1021977 w 1497106"/>
              <a:gd name="connsiteY12" fmla="*/ 206189 h 385483"/>
              <a:gd name="connsiteX13" fmla="*/ 1075765 w 1497106"/>
              <a:gd name="connsiteY13" fmla="*/ 188259 h 385483"/>
              <a:gd name="connsiteX14" fmla="*/ 1156447 w 1497106"/>
              <a:gd name="connsiteY14" fmla="*/ 143436 h 385483"/>
              <a:gd name="connsiteX15" fmla="*/ 1228165 w 1497106"/>
              <a:gd name="connsiteY15" fmla="*/ 89647 h 385483"/>
              <a:gd name="connsiteX16" fmla="*/ 1255059 w 1497106"/>
              <a:gd name="connsiteY16" fmla="*/ 71718 h 385483"/>
              <a:gd name="connsiteX17" fmla="*/ 1281953 w 1497106"/>
              <a:gd name="connsiteY17" fmla="*/ 53789 h 385483"/>
              <a:gd name="connsiteX18" fmla="*/ 1362635 w 1497106"/>
              <a:gd name="connsiteY18" fmla="*/ 35859 h 385483"/>
              <a:gd name="connsiteX19" fmla="*/ 1398494 w 1497106"/>
              <a:gd name="connsiteY19" fmla="*/ 26894 h 385483"/>
              <a:gd name="connsiteX20" fmla="*/ 1452282 w 1497106"/>
              <a:gd name="connsiteY20" fmla="*/ 17930 h 385483"/>
              <a:gd name="connsiteX21" fmla="*/ 1497106 w 1497106"/>
              <a:gd name="connsiteY21" fmla="*/ 0 h 38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7106" h="385483">
                <a:moveTo>
                  <a:pt x="0" y="376518"/>
                </a:moveTo>
                <a:cubicBezTo>
                  <a:pt x="17929" y="379506"/>
                  <a:pt x="35611" y="385483"/>
                  <a:pt x="53788" y="385483"/>
                </a:cubicBezTo>
                <a:cubicBezTo>
                  <a:pt x="125203" y="385483"/>
                  <a:pt x="176799" y="379787"/>
                  <a:pt x="242047" y="367553"/>
                </a:cubicBezTo>
                <a:cubicBezTo>
                  <a:pt x="271999" y="361937"/>
                  <a:pt x="302784" y="359261"/>
                  <a:pt x="331694" y="349624"/>
                </a:cubicBezTo>
                <a:lnTo>
                  <a:pt x="412377" y="322730"/>
                </a:lnTo>
                <a:cubicBezTo>
                  <a:pt x="421342" y="319742"/>
                  <a:pt x="429916" y="315101"/>
                  <a:pt x="439271" y="313765"/>
                </a:cubicBezTo>
                <a:cubicBezTo>
                  <a:pt x="490050" y="306511"/>
                  <a:pt x="495618" y="307911"/>
                  <a:pt x="537882" y="295836"/>
                </a:cubicBezTo>
                <a:cubicBezTo>
                  <a:pt x="581952" y="283245"/>
                  <a:pt x="552753" y="287890"/>
                  <a:pt x="609600" y="268941"/>
                </a:cubicBezTo>
                <a:cubicBezTo>
                  <a:pt x="621289" y="265045"/>
                  <a:pt x="633658" y="263517"/>
                  <a:pt x="645459" y="259977"/>
                </a:cubicBezTo>
                <a:cubicBezTo>
                  <a:pt x="663561" y="254546"/>
                  <a:pt x="680715" y="245753"/>
                  <a:pt x="699247" y="242047"/>
                </a:cubicBezTo>
                <a:cubicBezTo>
                  <a:pt x="714188" y="239059"/>
                  <a:pt x="728987" y="235238"/>
                  <a:pt x="744071" y="233083"/>
                </a:cubicBezTo>
                <a:cubicBezTo>
                  <a:pt x="828561" y="221013"/>
                  <a:pt x="856471" y="223679"/>
                  <a:pt x="950259" y="215153"/>
                </a:cubicBezTo>
                <a:cubicBezTo>
                  <a:pt x="974252" y="212972"/>
                  <a:pt x="998071" y="209177"/>
                  <a:pt x="1021977" y="206189"/>
                </a:cubicBezTo>
                <a:cubicBezTo>
                  <a:pt x="1039906" y="200212"/>
                  <a:pt x="1060040" y="198742"/>
                  <a:pt x="1075765" y="188259"/>
                </a:cubicBezTo>
                <a:cubicBezTo>
                  <a:pt x="1137415" y="147158"/>
                  <a:pt x="1109110" y="159214"/>
                  <a:pt x="1156447" y="143436"/>
                </a:cubicBezTo>
                <a:cubicBezTo>
                  <a:pt x="1189614" y="110269"/>
                  <a:pt x="1167345" y="130193"/>
                  <a:pt x="1228165" y="89647"/>
                </a:cubicBezTo>
                <a:lnTo>
                  <a:pt x="1255059" y="71718"/>
                </a:lnTo>
                <a:cubicBezTo>
                  <a:pt x="1264024" y="65742"/>
                  <a:pt x="1271732" y="57196"/>
                  <a:pt x="1281953" y="53789"/>
                </a:cubicBezTo>
                <a:cubicBezTo>
                  <a:pt x="1334293" y="36342"/>
                  <a:pt x="1283749" y="51637"/>
                  <a:pt x="1362635" y="35859"/>
                </a:cubicBezTo>
                <a:cubicBezTo>
                  <a:pt x="1374717" y="33443"/>
                  <a:pt x="1386412" y="29310"/>
                  <a:pt x="1398494" y="26894"/>
                </a:cubicBezTo>
                <a:cubicBezTo>
                  <a:pt x="1416318" y="23329"/>
                  <a:pt x="1434353" y="20918"/>
                  <a:pt x="1452282" y="17930"/>
                </a:cubicBezTo>
                <a:cubicBezTo>
                  <a:pt x="1485516" y="6852"/>
                  <a:pt x="1470725" y="13191"/>
                  <a:pt x="1497106" y="0"/>
                </a:cubicBezTo>
              </a:path>
            </a:pathLst>
          </a:custGeom>
          <a:ln>
            <a:solidFill>
              <a:srgbClr val="FF0000"/>
            </a:solidFill>
            <a:headEnd type="none" w="med" len="med"/>
            <a:tailEnd type="stealth" w="lg" len="lg"/>
          </a:ln>
        </p:spPr>
        <p:style>
          <a:lnRef idx="3">
            <a:schemeClr val="dk1"/>
          </a:lnRef>
          <a:fillRef idx="0">
            <a:schemeClr val="dk1"/>
          </a:fillRef>
          <a:effectRef idx="2">
            <a:schemeClr val="dk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5002" name="任意形状 14"/>
          <p:cNvSpPr/>
          <p:nvPr/>
        </p:nvSpPr>
        <p:spPr>
          <a:xfrm>
            <a:off x="5611813" y="447675"/>
            <a:ext cx="2411412" cy="555625"/>
          </a:xfrm>
          <a:custGeom>
            <a:avLst/>
            <a:gdLst/>
            <a:ahLst/>
            <a:cxnLst>
              <a:cxn ang="0">
                <a:pos x="2411130" y="555064"/>
              </a:cxn>
              <a:cxn ang="0">
                <a:pos x="2312534" y="528206"/>
              </a:cxn>
              <a:cxn ang="0">
                <a:pos x="2258754" y="501348"/>
              </a:cxn>
              <a:cxn ang="0">
                <a:pos x="2213938" y="465537"/>
              </a:cxn>
              <a:cxn ang="0">
                <a:pos x="2160158" y="438679"/>
              </a:cxn>
              <a:cxn ang="0">
                <a:pos x="2124303" y="402868"/>
              </a:cxn>
              <a:cxn ang="0">
                <a:pos x="2097413" y="384963"/>
              </a:cxn>
              <a:cxn ang="0">
                <a:pos x="2079488" y="367057"/>
              </a:cxn>
              <a:cxn ang="0">
                <a:pos x="2025707" y="349152"/>
              </a:cxn>
              <a:cxn ang="0">
                <a:pos x="1998817" y="340200"/>
              </a:cxn>
              <a:cxn ang="0">
                <a:pos x="1971927" y="331247"/>
              </a:cxn>
              <a:cxn ang="0">
                <a:pos x="1927112" y="322295"/>
              </a:cxn>
              <a:cxn ang="0">
                <a:pos x="1891257" y="313343"/>
              </a:cxn>
              <a:cxn ang="0">
                <a:pos x="1738881" y="295439"/>
              </a:cxn>
              <a:cxn ang="0">
                <a:pos x="1711991" y="286486"/>
              </a:cxn>
              <a:cxn ang="0">
                <a:pos x="1631320" y="241723"/>
              </a:cxn>
              <a:cxn ang="0">
                <a:pos x="1595470" y="232771"/>
              </a:cxn>
              <a:cxn ang="0">
                <a:pos x="1514799" y="188007"/>
              </a:cxn>
              <a:cxn ang="0">
                <a:pos x="1478944" y="179054"/>
              </a:cxn>
              <a:cxn ang="0">
                <a:pos x="1443094" y="161149"/>
              </a:cxn>
              <a:cxn ang="0">
                <a:pos x="1389313" y="143244"/>
              </a:cxn>
              <a:cxn ang="0">
                <a:pos x="1362423" y="134291"/>
              </a:cxn>
              <a:cxn ang="0">
                <a:pos x="1326568" y="125338"/>
              </a:cxn>
              <a:cxn ang="0">
                <a:pos x="1192122" y="107433"/>
              </a:cxn>
              <a:cxn ang="0">
                <a:pos x="1066632" y="80575"/>
              </a:cxn>
              <a:cxn ang="0">
                <a:pos x="699139" y="62669"/>
              </a:cxn>
              <a:cxn ang="0">
                <a:pos x="672249" y="53717"/>
              </a:cxn>
              <a:cxn ang="0">
                <a:pos x="197191" y="35811"/>
              </a:cxn>
              <a:cxn ang="0">
                <a:pos x="116521" y="8953"/>
              </a:cxn>
              <a:cxn ang="0">
                <a:pos x="89635" y="0"/>
              </a:cxn>
              <a:cxn ang="0">
                <a:pos x="0" y="0"/>
              </a:cxn>
            </a:cxnLst>
            <a:pathLst>
              <a:path w="2411506" h="555812">
                <a:moveTo>
                  <a:pt x="2411506" y="555812"/>
                </a:moveTo>
                <a:cubicBezTo>
                  <a:pt x="2387451" y="551001"/>
                  <a:pt x="2332391" y="541916"/>
                  <a:pt x="2312894" y="528918"/>
                </a:cubicBezTo>
                <a:cubicBezTo>
                  <a:pt x="2278137" y="505747"/>
                  <a:pt x="2296221" y="514396"/>
                  <a:pt x="2259106" y="502024"/>
                </a:cubicBezTo>
                <a:cubicBezTo>
                  <a:pt x="2242429" y="485347"/>
                  <a:pt x="2236901" y="477474"/>
                  <a:pt x="2214282" y="466165"/>
                </a:cubicBezTo>
                <a:cubicBezTo>
                  <a:pt x="2176106" y="447077"/>
                  <a:pt x="2196460" y="470099"/>
                  <a:pt x="2160494" y="439271"/>
                </a:cubicBezTo>
                <a:cubicBezTo>
                  <a:pt x="2147659" y="428270"/>
                  <a:pt x="2138700" y="412789"/>
                  <a:pt x="2124635" y="403412"/>
                </a:cubicBezTo>
                <a:cubicBezTo>
                  <a:pt x="2115670" y="397436"/>
                  <a:pt x="2106154" y="392214"/>
                  <a:pt x="2097741" y="385483"/>
                </a:cubicBezTo>
                <a:cubicBezTo>
                  <a:pt x="2091141" y="380203"/>
                  <a:pt x="2087372" y="371333"/>
                  <a:pt x="2079812" y="367553"/>
                </a:cubicBezTo>
                <a:cubicBezTo>
                  <a:pt x="2062908" y="359101"/>
                  <a:pt x="2043953" y="355600"/>
                  <a:pt x="2026023" y="349624"/>
                </a:cubicBezTo>
                <a:lnTo>
                  <a:pt x="1999129" y="340659"/>
                </a:lnTo>
                <a:cubicBezTo>
                  <a:pt x="1990164" y="337671"/>
                  <a:pt x="1981501" y="333547"/>
                  <a:pt x="1972235" y="331694"/>
                </a:cubicBezTo>
                <a:cubicBezTo>
                  <a:pt x="1957294" y="328706"/>
                  <a:pt x="1942286" y="326035"/>
                  <a:pt x="1927412" y="322730"/>
                </a:cubicBezTo>
                <a:cubicBezTo>
                  <a:pt x="1915384" y="320057"/>
                  <a:pt x="1903675" y="315969"/>
                  <a:pt x="1891553" y="313765"/>
                </a:cubicBezTo>
                <a:cubicBezTo>
                  <a:pt x="1843104" y="304956"/>
                  <a:pt x="1787242" y="300645"/>
                  <a:pt x="1739153" y="295836"/>
                </a:cubicBezTo>
                <a:cubicBezTo>
                  <a:pt x="1730188" y="292848"/>
                  <a:pt x="1720711" y="291097"/>
                  <a:pt x="1712259" y="286871"/>
                </a:cubicBezTo>
                <a:cubicBezTo>
                  <a:pt x="1678034" y="269758"/>
                  <a:pt x="1666102" y="254994"/>
                  <a:pt x="1631576" y="242047"/>
                </a:cubicBezTo>
                <a:cubicBezTo>
                  <a:pt x="1620040" y="237721"/>
                  <a:pt x="1607671" y="236071"/>
                  <a:pt x="1595718" y="233083"/>
                </a:cubicBezTo>
                <a:cubicBezTo>
                  <a:pt x="1564928" y="212556"/>
                  <a:pt x="1554676" y="204115"/>
                  <a:pt x="1515035" y="188259"/>
                </a:cubicBezTo>
                <a:cubicBezTo>
                  <a:pt x="1503595" y="183683"/>
                  <a:pt x="1490712" y="183620"/>
                  <a:pt x="1479176" y="179294"/>
                </a:cubicBezTo>
                <a:cubicBezTo>
                  <a:pt x="1466663" y="174602"/>
                  <a:pt x="1455726" y="166328"/>
                  <a:pt x="1443318" y="161365"/>
                </a:cubicBezTo>
                <a:cubicBezTo>
                  <a:pt x="1425770" y="154346"/>
                  <a:pt x="1407459" y="149412"/>
                  <a:pt x="1389529" y="143436"/>
                </a:cubicBezTo>
                <a:cubicBezTo>
                  <a:pt x="1380564" y="140448"/>
                  <a:pt x="1371802" y="136763"/>
                  <a:pt x="1362635" y="134471"/>
                </a:cubicBezTo>
                <a:cubicBezTo>
                  <a:pt x="1350682" y="131483"/>
                  <a:pt x="1338858" y="127922"/>
                  <a:pt x="1326776" y="125506"/>
                </a:cubicBezTo>
                <a:cubicBezTo>
                  <a:pt x="1276472" y="115445"/>
                  <a:pt x="1246132" y="113557"/>
                  <a:pt x="1192306" y="107577"/>
                </a:cubicBezTo>
                <a:cubicBezTo>
                  <a:pt x="1158139" y="99035"/>
                  <a:pt x="1091220" y="81701"/>
                  <a:pt x="1066800" y="80683"/>
                </a:cubicBezTo>
                <a:cubicBezTo>
                  <a:pt x="800803" y="69599"/>
                  <a:pt x="923303" y="75933"/>
                  <a:pt x="699247" y="62753"/>
                </a:cubicBezTo>
                <a:cubicBezTo>
                  <a:pt x="690282" y="59765"/>
                  <a:pt x="681578" y="55839"/>
                  <a:pt x="672353" y="53789"/>
                </a:cubicBezTo>
                <a:cubicBezTo>
                  <a:pt x="533169" y="22860"/>
                  <a:pt x="225795" y="36467"/>
                  <a:pt x="197223" y="35859"/>
                </a:cubicBezTo>
                <a:lnTo>
                  <a:pt x="116541" y="8965"/>
                </a:lnTo>
                <a:cubicBezTo>
                  <a:pt x="107576" y="5977"/>
                  <a:pt x="99097" y="0"/>
                  <a:pt x="89647" y="0"/>
                </a:cubicBezTo>
                <a:lnTo>
                  <a:pt x="0" y="0"/>
                </a:lnTo>
              </a:path>
            </a:pathLst>
          </a:custGeom>
          <a:noFill/>
          <a:ln w="38100" cap="flat" cmpd="sng">
            <a:solidFill>
              <a:srgbClr val="FF0000"/>
            </a:solidFill>
            <a:prstDash val="solid"/>
            <a:round/>
            <a:headEnd type="none" w="med" len="med"/>
            <a:tailEnd type="stealth" w="lg" len="lg"/>
          </a:ln>
        </p:spPr>
        <p:txBody>
          <a:bodyPr/>
          <a:p>
            <a:endParaRPr lang="zh-CN" altLang="en-US"/>
          </a:p>
        </p:txBody>
      </p:sp>
      <p:sp>
        <p:nvSpPr>
          <p:cNvPr id="18" name="任意形状 17"/>
          <p:cNvSpPr/>
          <p:nvPr/>
        </p:nvSpPr>
        <p:spPr bwMode="auto">
          <a:xfrm>
            <a:off x="1792288" y="484188"/>
            <a:ext cx="3030538" cy="1093788"/>
          </a:xfrm>
          <a:custGeom>
            <a:avLst/>
            <a:gdLst>
              <a:gd name="connsiteX0" fmla="*/ 421341 w 3030071"/>
              <a:gd name="connsiteY0" fmla="*/ 834159 h 1094135"/>
              <a:gd name="connsiteX1" fmla="*/ 385483 w 3030071"/>
              <a:gd name="connsiteY1" fmla="*/ 789335 h 1094135"/>
              <a:gd name="connsiteX2" fmla="*/ 358588 w 3030071"/>
              <a:gd name="connsiteY2" fmla="*/ 771406 h 1094135"/>
              <a:gd name="connsiteX3" fmla="*/ 340659 w 3030071"/>
              <a:gd name="connsiteY3" fmla="*/ 753476 h 1094135"/>
              <a:gd name="connsiteX4" fmla="*/ 286871 w 3030071"/>
              <a:gd name="connsiteY4" fmla="*/ 717618 h 1094135"/>
              <a:gd name="connsiteX5" fmla="*/ 259977 w 3030071"/>
              <a:gd name="connsiteY5" fmla="*/ 699688 h 1094135"/>
              <a:gd name="connsiteX6" fmla="*/ 179294 w 3030071"/>
              <a:gd name="connsiteY6" fmla="*/ 681759 h 1094135"/>
              <a:gd name="connsiteX7" fmla="*/ 98612 w 3030071"/>
              <a:gd name="connsiteY7" fmla="*/ 690723 h 1094135"/>
              <a:gd name="connsiteX8" fmla="*/ 44824 w 3030071"/>
              <a:gd name="connsiteY8" fmla="*/ 717618 h 1094135"/>
              <a:gd name="connsiteX9" fmla="*/ 26894 w 3030071"/>
              <a:gd name="connsiteY9" fmla="*/ 735547 h 1094135"/>
              <a:gd name="connsiteX10" fmla="*/ 8965 w 3030071"/>
              <a:gd name="connsiteY10" fmla="*/ 762441 h 1094135"/>
              <a:gd name="connsiteX11" fmla="*/ 0 w 3030071"/>
              <a:gd name="connsiteY11" fmla="*/ 816229 h 1094135"/>
              <a:gd name="connsiteX12" fmla="*/ 17930 w 3030071"/>
              <a:gd name="connsiteY12" fmla="*/ 959665 h 1094135"/>
              <a:gd name="connsiteX13" fmla="*/ 35859 w 3030071"/>
              <a:gd name="connsiteY13" fmla="*/ 1013453 h 1094135"/>
              <a:gd name="connsiteX14" fmla="*/ 62753 w 3030071"/>
              <a:gd name="connsiteY14" fmla="*/ 1040347 h 1094135"/>
              <a:gd name="connsiteX15" fmla="*/ 98612 w 3030071"/>
              <a:gd name="connsiteY15" fmla="*/ 1085171 h 1094135"/>
              <a:gd name="connsiteX16" fmla="*/ 125506 w 3030071"/>
              <a:gd name="connsiteY16" fmla="*/ 1094135 h 1094135"/>
              <a:gd name="connsiteX17" fmla="*/ 242047 w 3030071"/>
              <a:gd name="connsiteY17" fmla="*/ 1067241 h 1094135"/>
              <a:gd name="connsiteX18" fmla="*/ 268941 w 3030071"/>
              <a:gd name="connsiteY18" fmla="*/ 1040347 h 1094135"/>
              <a:gd name="connsiteX19" fmla="*/ 277906 w 3030071"/>
              <a:gd name="connsiteY19" fmla="*/ 1013453 h 1094135"/>
              <a:gd name="connsiteX20" fmla="*/ 313765 w 3030071"/>
              <a:gd name="connsiteY20" fmla="*/ 968629 h 1094135"/>
              <a:gd name="connsiteX21" fmla="*/ 322730 w 3030071"/>
              <a:gd name="connsiteY21" fmla="*/ 941735 h 1094135"/>
              <a:gd name="connsiteX22" fmla="*/ 376518 w 3030071"/>
              <a:gd name="connsiteY22" fmla="*/ 870018 h 1094135"/>
              <a:gd name="connsiteX23" fmla="*/ 403412 w 3030071"/>
              <a:gd name="connsiteY23" fmla="*/ 852088 h 1094135"/>
              <a:gd name="connsiteX24" fmla="*/ 430306 w 3030071"/>
              <a:gd name="connsiteY24" fmla="*/ 825194 h 1094135"/>
              <a:gd name="connsiteX25" fmla="*/ 484094 w 3030071"/>
              <a:gd name="connsiteY25" fmla="*/ 789335 h 1094135"/>
              <a:gd name="connsiteX26" fmla="*/ 510988 w 3030071"/>
              <a:gd name="connsiteY26" fmla="*/ 771406 h 1094135"/>
              <a:gd name="connsiteX27" fmla="*/ 537883 w 3030071"/>
              <a:gd name="connsiteY27" fmla="*/ 762441 h 1094135"/>
              <a:gd name="connsiteX28" fmla="*/ 600635 w 3030071"/>
              <a:gd name="connsiteY28" fmla="*/ 717618 h 1094135"/>
              <a:gd name="connsiteX29" fmla="*/ 654424 w 3030071"/>
              <a:gd name="connsiteY29" fmla="*/ 699688 h 1094135"/>
              <a:gd name="connsiteX30" fmla="*/ 681318 w 3030071"/>
              <a:gd name="connsiteY30" fmla="*/ 690723 h 1094135"/>
              <a:gd name="connsiteX31" fmla="*/ 753035 w 3030071"/>
              <a:gd name="connsiteY31" fmla="*/ 672794 h 1094135"/>
              <a:gd name="connsiteX32" fmla="*/ 779930 w 3030071"/>
              <a:gd name="connsiteY32" fmla="*/ 663829 h 1094135"/>
              <a:gd name="connsiteX33" fmla="*/ 806824 w 3030071"/>
              <a:gd name="connsiteY33" fmla="*/ 645900 h 1094135"/>
              <a:gd name="connsiteX34" fmla="*/ 860612 w 3030071"/>
              <a:gd name="connsiteY34" fmla="*/ 627971 h 1094135"/>
              <a:gd name="connsiteX35" fmla="*/ 950259 w 3030071"/>
              <a:gd name="connsiteY35" fmla="*/ 592112 h 1094135"/>
              <a:gd name="connsiteX36" fmla="*/ 1004047 w 3030071"/>
              <a:gd name="connsiteY36" fmla="*/ 565218 h 1094135"/>
              <a:gd name="connsiteX37" fmla="*/ 1048871 w 3030071"/>
              <a:gd name="connsiteY37" fmla="*/ 538323 h 1094135"/>
              <a:gd name="connsiteX38" fmla="*/ 1138518 w 3030071"/>
              <a:gd name="connsiteY38" fmla="*/ 502465 h 1094135"/>
              <a:gd name="connsiteX39" fmla="*/ 1174377 w 3030071"/>
              <a:gd name="connsiteY39" fmla="*/ 484535 h 1094135"/>
              <a:gd name="connsiteX40" fmla="*/ 1264024 w 3030071"/>
              <a:gd name="connsiteY40" fmla="*/ 457641 h 1094135"/>
              <a:gd name="connsiteX41" fmla="*/ 1317812 w 3030071"/>
              <a:gd name="connsiteY41" fmla="*/ 430747 h 1094135"/>
              <a:gd name="connsiteX42" fmla="*/ 1353671 w 3030071"/>
              <a:gd name="connsiteY42" fmla="*/ 412818 h 1094135"/>
              <a:gd name="connsiteX43" fmla="*/ 1443318 w 3030071"/>
              <a:gd name="connsiteY43" fmla="*/ 385923 h 1094135"/>
              <a:gd name="connsiteX44" fmla="*/ 1470212 w 3030071"/>
              <a:gd name="connsiteY44" fmla="*/ 376959 h 1094135"/>
              <a:gd name="connsiteX45" fmla="*/ 1506071 w 3030071"/>
              <a:gd name="connsiteY45" fmla="*/ 367994 h 1094135"/>
              <a:gd name="connsiteX46" fmla="*/ 1532965 w 3030071"/>
              <a:gd name="connsiteY46" fmla="*/ 359029 h 1094135"/>
              <a:gd name="connsiteX47" fmla="*/ 1568824 w 3030071"/>
              <a:gd name="connsiteY47" fmla="*/ 350065 h 1094135"/>
              <a:gd name="connsiteX48" fmla="*/ 1595718 w 3030071"/>
              <a:gd name="connsiteY48" fmla="*/ 341100 h 1094135"/>
              <a:gd name="connsiteX49" fmla="*/ 1658471 w 3030071"/>
              <a:gd name="connsiteY49" fmla="*/ 323171 h 1094135"/>
              <a:gd name="connsiteX50" fmla="*/ 1712259 w 3030071"/>
              <a:gd name="connsiteY50" fmla="*/ 296276 h 1094135"/>
              <a:gd name="connsiteX51" fmla="*/ 1739153 w 3030071"/>
              <a:gd name="connsiteY51" fmla="*/ 278347 h 1094135"/>
              <a:gd name="connsiteX52" fmla="*/ 1766047 w 3030071"/>
              <a:gd name="connsiteY52" fmla="*/ 269382 h 1094135"/>
              <a:gd name="connsiteX53" fmla="*/ 1801906 w 3030071"/>
              <a:gd name="connsiteY53" fmla="*/ 251453 h 1094135"/>
              <a:gd name="connsiteX54" fmla="*/ 1828800 w 3030071"/>
              <a:gd name="connsiteY54" fmla="*/ 233523 h 1094135"/>
              <a:gd name="connsiteX55" fmla="*/ 1882588 w 3030071"/>
              <a:gd name="connsiteY55" fmla="*/ 215594 h 1094135"/>
              <a:gd name="connsiteX56" fmla="*/ 1936377 w 3030071"/>
              <a:gd name="connsiteY56" fmla="*/ 197665 h 1094135"/>
              <a:gd name="connsiteX57" fmla="*/ 1963271 w 3030071"/>
              <a:gd name="connsiteY57" fmla="*/ 188700 h 1094135"/>
              <a:gd name="connsiteX58" fmla="*/ 1999130 w 3030071"/>
              <a:gd name="connsiteY58" fmla="*/ 170771 h 1094135"/>
              <a:gd name="connsiteX59" fmla="*/ 2088777 w 3030071"/>
              <a:gd name="connsiteY59" fmla="*/ 143876 h 1094135"/>
              <a:gd name="connsiteX60" fmla="*/ 2214283 w 3030071"/>
              <a:gd name="connsiteY60" fmla="*/ 125947 h 1094135"/>
              <a:gd name="connsiteX61" fmla="*/ 2277035 w 3030071"/>
              <a:gd name="connsiteY61" fmla="*/ 108018 h 1094135"/>
              <a:gd name="connsiteX62" fmla="*/ 2339788 w 3030071"/>
              <a:gd name="connsiteY62" fmla="*/ 90088 h 1094135"/>
              <a:gd name="connsiteX63" fmla="*/ 2366683 w 3030071"/>
              <a:gd name="connsiteY63" fmla="*/ 81123 h 1094135"/>
              <a:gd name="connsiteX64" fmla="*/ 2411506 w 3030071"/>
              <a:gd name="connsiteY64" fmla="*/ 72159 h 1094135"/>
              <a:gd name="connsiteX65" fmla="*/ 2474259 w 3030071"/>
              <a:gd name="connsiteY65" fmla="*/ 54229 h 1094135"/>
              <a:gd name="connsiteX66" fmla="*/ 2545977 w 3030071"/>
              <a:gd name="connsiteY66" fmla="*/ 36300 h 1094135"/>
              <a:gd name="connsiteX67" fmla="*/ 2599765 w 3030071"/>
              <a:gd name="connsiteY67" fmla="*/ 18371 h 1094135"/>
              <a:gd name="connsiteX68" fmla="*/ 2680447 w 3030071"/>
              <a:gd name="connsiteY68" fmla="*/ 441 h 1094135"/>
              <a:gd name="connsiteX69" fmla="*/ 2895600 w 3030071"/>
              <a:gd name="connsiteY69" fmla="*/ 9406 h 1094135"/>
              <a:gd name="connsiteX70" fmla="*/ 2985247 w 3030071"/>
              <a:gd name="connsiteY70" fmla="*/ 441 h 1094135"/>
              <a:gd name="connsiteX71" fmla="*/ 3030071 w 3030071"/>
              <a:gd name="connsiteY71" fmla="*/ 441 h 109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30071" h="1094135">
                <a:moveTo>
                  <a:pt x="421341" y="834159"/>
                </a:moveTo>
                <a:cubicBezTo>
                  <a:pt x="409388" y="819218"/>
                  <a:pt x="399013" y="802865"/>
                  <a:pt x="385483" y="789335"/>
                </a:cubicBezTo>
                <a:cubicBezTo>
                  <a:pt x="377864" y="781716"/>
                  <a:pt x="367001" y="778137"/>
                  <a:pt x="358588" y="771406"/>
                </a:cubicBezTo>
                <a:cubicBezTo>
                  <a:pt x="351988" y="766126"/>
                  <a:pt x="347421" y="758547"/>
                  <a:pt x="340659" y="753476"/>
                </a:cubicBezTo>
                <a:cubicBezTo>
                  <a:pt x="323420" y="740547"/>
                  <a:pt x="304800" y="729571"/>
                  <a:pt x="286871" y="717618"/>
                </a:cubicBezTo>
                <a:cubicBezTo>
                  <a:pt x="277906" y="711641"/>
                  <a:pt x="270198" y="703095"/>
                  <a:pt x="259977" y="699688"/>
                </a:cubicBezTo>
                <a:cubicBezTo>
                  <a:pt x="215839" y="684975"/>
                  <a:pt x="242404" y="692276"/>
                  <a:pt x="179294" y="681759"/>
                </a:cubicBezTo>
                <a:cubicBezTo>
                  <a:pt x="152400" y="684747"/>
                  <a:pt x="125303" y="686275"/>
                  <a:pt x="98612" y="690723"/>
                </a:cubicBezTo>
                <a:cubicBezTo>
                  <a:pt x="77681" y="694211"/>
                  <a:pt x="61127" y="704575"/>
                  <a:pt x="44824" y="717618"/>
                </a:cubicBezTo>
                <a:cubicBezTo>
                  <a:pt x="38224" y="722898"/>
                  <a:pt x="32174" y="728947"/>
                  <a:pt x="26894" y="735547"/>
                </a:cubicBezTo>
                <a:cubicBezTo>
                  <a:pt x="20163" y="743960"/>
                  <a:pt x="14941" y="753476"/>
                  <a:pt x="8965" y="762441"/>
                </a:cubicBezTo>
                <a:cubicBezTo>
                  <a:pt x="5977" y="780370"/>
                  <a:pt x="0" y="798052"/>
                  <a:pt x="0" y="816229"/>
                </a:cubicBezTo>
                <a:cubicBezTo>
                  <a:pt x="0" y="868349"/>
                  <a:pt x="3658" y="912090"/>
                  <a:pt x="17930" y="959665"/>
                </a:cubicBezTo>
                <a:cubicBezTo>
                  <a:pt x="23361" y="977767"/>
                  <a:pt x="22495" y="1000089"/>
                  <a:pt x="35859" y="1013453"/>
                </a:cubicBezTo>
                <a:cubicBezTo>
                  <a:pt x="44824" y="1022418"/>
                  <a:pt x="54637" y="1030608"/>
                  <a:pt x="62753" y="1040347"/>
                </a:cubicBezTo>
                <a:cubicBezTo>
                  <a:pt x="74965" y="1055001"/>
                  <a:pt x="81228" y="1074741"/>
                  <a:pt x="98612" y="1085171"/>
                </a:cubicBezTo>
                <a:cubicBezTo>
                  <a:pt x="106715" y="1090033"/>
                  <a:pt x="116541" y="1091147"/>
                  <a:pt x="125506" y="1094135"/>
                </a:cubicBezTo>
                <a:cubicBezTo>
                  <a:pt x="193011" y="1087385"/>
                  <a:pt x="201956" y="1100651"/>
                  <a:pt x="242047" y="1067241"/>
                </a:cubicBezTo>
                <a:cubicBezTo>
                  <a:pt x="251786" y="1059125"/>
                  <a:pt x="259976" y="1049312"/>
                  <a:pt x="268941" y="1040347"/>
                </a:cubicBezTo>
                <a:cubicBezTo>
                  <a:pt x="271929" y="1031382"/>
                  <a:pt x="273680" y="1021905"/>
                  <a:pt x="277906" y="1013453"/>
                </a:cubicBezTo>
                <a:cubicBezTo>
                  <a:pt x="289215" y="990834"/>
                  <a:pt x="297088" y="985306"/>
                  <a:pt x="313765" y="968629"/>
                </a:cubicBezTo>
                <a:cubicBezTo>
                  <a:pt x="316753" y="959664"/>
                  <a:pt x="318141" y="949995"/>
                  <a:pt x="322730" y="941735"/>
                </a:cubicBezTo>
                <a:cubicBezTo>
                  <a:pt x="334206" y="921078"/>
                  <a:pt x="354753" y="887430"/>
                  <a:pt x="376518" y="870018"/>
                </a:cubicBezTo>
                <a:cubicBezTo>
                  <a:pt x="384931" y="863287"/>
                  <a:pt x="395135" y="858986"/>
                  <a:pt x="403412" y="852088"/>
                </a:cubicBezTo>
                <a:cubicBezTo>
                  <a:pt x="413151" y="843972"/>
                  <a:pt x="420299" y="832978"/>
                  <a:pt x="430306" y="825194"/>
                </a:cubicBezTo>
                <a:cubicBezTo>
                  <a:pt x="447315" y="811964"/>
                  <a:pt x="466165" y="801288"/>
                  <a:pt x="484094" y="789335"/>
                </a:cubicBezTo>
                <a:cubicBezTo>
                  <a:pt x="493059" y="783359"/>
                  <a:pt x="500767" y="774813"/>
                  <a:pt x="510988" y="771406"/>
                </a:cubicBezTo>
                <a:lnTo>
                  <a:pt x="537883" y="762441"/>
                </a:lnTo>
                <a:cubicBezTo>
                  <a:pt x="542703" y="758826"/>
                  <a:pt x="589907" y="722386"/>
                  <a:pt x="600635" y="717618"/>
                </a:cubicBezTo>
                <a:cubicBezTo>
                  <a:pt x="617906" y="709942"/>
                  <a:pt x="636494" y="705665"/>
                  <a:pt x="654424" y="699688"/>
                </a:cubicBezTo>
                <a:cubicBezTo>
                  <a:pt x="663389" y="696700"/>
                  <a:pt x="672151" y="693015"/>
                  <a:pt x="681318" y="690723"/>
                </a:cubicBezTo>
                <a:cubicBezTo>
                  <a:pt x="705224" y="684747"/>
                  <a:pt x="729262" y="679278"/>
                  <a:pt x="753035" y="672794"/>
                </a:cubicBezTo>
                <a:cubicBezTo>
                  <a:pt x="762152" y="670308"/>
                  <a:pt x="771478" y="668055"/>
                  <a:pt x="779930" y="663829"/>
                </a:cubicBezTo>
                <a:cubicBezTo>
                  <a:pt x="789567" y="659011"/>
                  <a:pt x="796978" y="650276"/>
                  <a:pt x="806824" y="645900"/>
                </a:cubicBezTo>
                <a:cubicBezTo>
                  <a:pt x="824094" y="638224"/>
                  <a:pt x="843167" y="635240"/>
                  <a:pt x="860612" y="627971"/>
                </a:cubicBezTo>
                <a:cubicBezTo>
                  <a:pt x="957824" y="587466"/>
                  <a:pt x="875036" y="610916"/>
                  <a:pt x="950259" y="592112"/>
                </a:cubicBezTo>
                <a:cubicBezTo>
                  <a:pt x="968188" y="583147"/>
                  <a:pt x="986449" y="574817"/>
                  <a:pt x="1004047" y="565218"/>
                </a:cubicBezTo>
                <a:cubicBezTo>
                  <a:pt x="1019344" y="556874"/>
                  <a:pt x="1033081" y="545692"/>
                  <a:pt x="1048871" y="538323"/>
                </a:cubicBezTo>
                <a:cubicBezTo>
                  <a:pt x="1078036" y="524713"/>
                  <a:pt x="1109732" y="516859"/>
                  <a:pt x="1138518" y="502465"/>
                </a:cubicBezTo>
                <a:cubicBezTo>
                  <a:pt x="1150471" y="496488"/>
                  <a:pt x="1161864" y="489227"/>
                  <a:pt x="1174377" y="484535"/>
                </a:cubicBezTo>
                <a:cubicBezTo>
                  <a:pt x="1203019" y="473794"/>
                  <a:pt x="1237743" y="475161"/>
                  <a:pt x="1264024" y="457641"/>
                </a:cubicBezTo>
                <a:cubicBezTo>
                  <a:pt x="1315706" y="423187"/>
                  <a:pt x="1265852" y="453015"/>
                  <a:pt x="1317812" y="430747"/>
                </a:cubicBezTo>
                <a:cubicBezTo>
                  <a:pt x="1330095" y="425483"/>
                  <a:pt x="1341263" y="417781"/>
                  <a:pt x="1353671" y="412818"/>
                </a:cubicBezTo>
                <a:cubicBezTo>
                  <a:pt x="1406928" y="391515"/>
                  <a:pt x="1397091" y="399131"/>
                  <a:pt x="1443318" y="385923"/>
                </a:cubicBezTo>
                <a:cubicBezTo>
                  <a:pt x="1452404" y="383327"/>
                  <a:pt x="1461126" y="379555"/>
                  <a:pt x="1470212" y="376959"/>
                </a:cubicBezTo>
                <a:cubicBezTo>
                  <a:pt x="1482059" y="373574"/>
                  <a:pt x="1494224" y="371379"/>
                  <a:pt x="1506071" y="367994"/>
                </a:cubicBezTo>
                <a:cubicBezTo>
                  <a:pt x="1515157" y="365398"/>
                  <a:pt x="1523879" y="361625"/>
                  <a:pt x="1532965" y="359029"/>
                </a:cubicBezTo>
                <a:cubicBezTo>
                  <a:pt x="1544812" y="355644"/>
                  <a:pt x="1556977" y="353450"/>
                  <a:pt x="1568824" y="350065"/>
                </a:cubicBezTo>
                <a:cubicBezTo>
                  <a:pt x="1577910" y="347469"/>
                  <a:pt x="1586632" y="343696"/>
                  <a:pt x="1595718" y="341100"/>
                </a:cubicBezTo>
                <a:cubicBezTo>
                  <a:pt x="1674540" y="318579"/>
                  <a:pt x="1593969" y="344670"/>
                  <a:pt x="1658471" y="323171"/>
                </a:cubicBezTo>
                <a:cubicBezTo>
                  <a:pt x="1735536" y="271792"/>
                  <a:pt x="1638037" y="333387"/>
                  <a:pt x="1712259" y="296276"/>
                </a:cubicBezTo>
                <a:cubicBezTo>
                  <a:pt x="1721896" y="291458"/>
                  <a:pt x="1729516" y="283165"/>
                  <a:pt x="1739153" y="278347"/>
                </a:cubicBezTo>
                <a:cubicBezTo>
                  <a:pt x="1747605" y="274121"/>
                  <a:pt x="1757361" y="273104"/>
                  <a:pt x="1766047" y="269382"/>
                </a:cubicBezTo>
                <a:cubicBezTo>
                  <a:pt x="1778330" y="264118"/>
                  <a:pt x="1790303" y="258083"/>
                  <a:pt x="1801906" y="251453"/>
                </a:cubicBezTo>
                <a:cubicBezTo>
                  <a:pt x="1811261" y="246107"/>
                  <a:pt x="1818954" y="237899"/>
                  <a:pt x="1828800" y="233523"/>
                </a:cubicBezTo>
                <a:cubicBezTo>
                  <a:pt x="1846070" y="225847"/>
                  <a:pt x="1864659" y="221570"/>
                  <a:pt x="1882588" y="215594"/>
                </a:cubicBezTo>
                <a:lnTo>
                  <a:pt x="1936377" y="197665"/>
                </a:lnTo>
                <a:cubicBezTo>
                  <a:pt x="1945342" y="194677"/>
                  <a:pt x="1954819" y="192926"/>
                  <a:pt x="1963271" y="188700"/>
                </a:cubicBezTo>
                <a:cubicBezTo>
                  <a:pt x="1975224" y="182724"/>
                  <a:pt x="1986722" y="175734"/>
                  <a:pt x="1999130" y="170771"/>
                </a:cubicBezTo>
                <a:cubicBezTo>
                  <a:pt x="2016210" y="163939"/>
                  <a:pt x="2066134" y="147650"/>
                  <a:pt x="2088777" y="143876"/>
                </a:cubicBezTo>
                <a:cubicBezTo>
                  <a:pt x="2187936" y="127350"/>
                  <a:pt x="2129634" y="142877"/>
                  <a:pt x="2214283" y="125947"/>
                </a:cubicBezTo>
                <a:cubicBezTo>
                  <a:pt x="2253548" y="118094"/>
                  <a:pt x="2242870" y="118267"/>
                  <a:pt x="2277035" y="108018"/>
                </a:cubicBezTo>
                <a:cubicBezTo>
                  <a:pt x="2297872" y="101767"/>
                  <a:pt x="2318951" y="96339"/>
                  <a:pt x="2339788" y="90088"/>
                </a:cubicBezTo>
                <a:cubicBezTo>
                  <a:pt x="2348839" y="87373"/>
                  <a:pt x="2357515" y="83415"/>
                  <a:pt x="2366683" y="81123"/>
                </a:cubicBezTo>
                <a:cubicBezTo>
                  <a:pt x="2381465" y="77428"/>
                  <a:pt x="2396632" y="75464"/>
                  <a:pt x="2411506" y="72159"/>
                </a:cubicBezTo>
                <a:cubicBezTo>
                  <a:pt x="2492138" y="54241"/>
                  <a:pt x="2408369" y="72199"/>
                  <a:pt x="2474259" y="54229"/>
                </a:cubicBezTo>
                <a:cubicBezTo>
                  <a:pt x="2498032" y="47745"/>
                  <a:pt x="2522600" y="44092"/>
                  <a:pt x="2545977" y="36300"/>
                </a:cubicBezTo>
                <a:cubicBezTo>
                  <a:pt x="2563906" y="30324"/>
                  <a:pt x="2581123" y="21478"/>
                  <a:pt x="2599765" y="18371"/>
                </a:cubicBezTo>
                <a:cubicBezTo>
                  <a:pt x="2662874" y="7852"/>
                  <a:pt x="2636309" y="15154"/>
                  <a:pt x="2680447" y="441"/>
                </a:cubicBezTo>
                <a:cubicBezTo>
                  <a:pt x="2752165" y="3429"/>
                  <a:pt x="2823820" y="9406"/>
                  <a:pt x="2895600" y="9406"/>
                </a:cubicBezTo>
                <a:cubicBezTo>
                  <a:pt x="2925631" y="9406"/>
                  <a:pt x="2955282" y="2439"/>
                  <a:pt x="2985247" y="441"/>
                </a:cubicBezTo>
                <a:cubicBezTo>
                  <a:pt x="3000155" y="-553"/>
                  <a:pt x="3015130" y="441"/>
                  <a:pt x="3030071" y="441"/>
                </a:cubicBezTo>
              </a:path>
            </a:pathLst>
          </a:custGeom>
          <a:ln>
            <a:solidFill>
              <a:srgbClr val="00B0F0"/>
            </a:solidFill>
            <a:headEnd type="none" w="med" len="med"/>
            <a:tailEnd type="stealth" w="lg"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任意形状 22"/>
          <p:cNvSpPr/>
          <p:nvPr/>
        </p:nvSpPr>
        <p:spPr bwMode="auto">
          <a:xfrm>
            <a:off x="5322888" y="358775"/>
            <a:ext cx="1992313" cy="2052638"/>
          </a:xfrm>
          <a:custGeom>
            <a:avLst/>
            <a:gdLst>
              <a:gd name="connsiteX0" fmla="*/ 270714 w 1991938"/>
              <a:gd name="connsiteY0" fmla="*/ 0 h 2052918"/>
              <a:gd name="connsiteX1" fmla="*/ 225891 w 1991938"/>
              <a:gd name="connsiteY1" fmla="*/ 8965 h 2052918"/>
              <a:gd name="connsiteX2" fmla="*/ 46597 w 1991938"/>
              <a:gd name="connsiteY2" fmla="*/ 35859 h 2052918"/>
              <a:gd name="connsiteX3" fmla="*/ 19703 w 1991938"/>
              <a:gd name="connsiteY3" fmla="*/ 277906 h 2052918"/>
              <a:gd name="connsiteX4" fmla="*/ 37632 w 1991938"/>
              <a:gd name="connsiteY4" fmla="*/ 331694 h 2052918"/>
              <a:gd name="connsiteX5" fmla="*/ 55562 w 1991938"/>
              <a:gd name="connsiteY5" fmla="*/ 349624 h 2052918"/>
              <a:gd name="connsiteX6" fmla="*/ 73491 w 1991938"/>
              <a:gd name="connsiteY6" fmla="*/ 376518 h 2052918"/>
              <a:gd name="connsiteX7" fmla="*/ 127279 w 1991938"/>
              <a:gd name="connsiteY7" fmla="*/ 394447 h 2052918"/>
              <a:gd name="connsiteX8" fmla="*/ 190032 w 1991938"/>
              <a:gd name="connsiteY8" fmla="*/ 385483 h 2052918"/>
              <a:gd name="connsiteX9" fmla="*/ 252785 w 1991938"/>
              <a:gd name="connsiteY9" fmla="*/ 331694 h 2052918"/>
              <a:gd name="connsiteX10" fmla="*/ 288644 w 1991938"/>
              <a:gd name="connsiteY10" fmla="*/ 259977 h 2052918"/>
              <a:gd name="connsiteX11" fmla="*/ 279679 w 1991938"/>
              <a:gd name="connsiteY11" fmla="*/ 80683 h 2052918"/>
              <a:gd name="connsiteX12" fmla="*/ 261750 w 1991938"/>
              <a:gd name="connsiteY12" fmla="*/ 8965 h 2052918"/>
              <a:gd name="connsiteX13" fmla="*/ 234856 w 1991938"/>
              <a:gd name="connsiteY13" fmla="*/ 0 h 2052918"/>
              <a:gd name="connsiteX14" fmla="*/ 261750 w 1991938"/>
              <a:gd name="connsiteY14" fmla="*/ 116541 h 2052918"/>
              <a:gd name="connsiteX15" fmla="*/ 297609 w 1991938"/>
              <a:gd name="connsiteY15" fmla="*/ 170330 h 2052918"/>
              <a:gd name="connsiteX16" fmla="*/ 342432 w 1991938"/>
              <a:gd name="connsiteY16" fmla="*/ 224118 h 2052918"/>
              <a:gd name="connsiteX17" fmla="*/ 396220 w 1991938"/>
              <a:gd name="connsiteY17" fmla="*/ 242047 h 2052918"/>
              <a:gd name="connsiteX18" fmla="*/ 423114 w 1991938"/>
              <a:gd name="connsiteY18" fmla="*/ 251012 h 2052918"/>
              <a:gd name="connsiteX19" fmla="*/ 450009 w 1991938"/>
              <a:gd name="connsiteY19" fmla="*/ 268941 h 2052918"/>
              <a:gd name="connsiteX20" fmla="*/ 521726 w 1991938"/>
              <a:gd name="connsiteY20" fmla="*/ 286871 h 2052918"/>
              <a:gd name="connsiteX21" fmla="*/ 584479 w 1991938"/>
              <a:gd name="connsiteY21" fmla="*/ 304800 h 2052918"/>
              <a:gd name="connsiteX22" fmla="*/ 916173 w 1991938"/>
              <a:gd name="connsiteY22" fmla="*/ 313765 h 2052918"/>
              <a:gd name="connsiteX23" fmla="*/ 960997 w 1991938"/>
              <a:gd name="connsiteY23" fmla="*/ 322730 h 2052918"/>
              <a:gd name="connsiteX24" fmla="*/ 987891 w 1991938"/>
              <a:gd name="connsiteY24" fmla="*/ 331694 h 2052918"/>
              <a:gd name="connsiteX25" fmla="*/ 1086503 w 1991938"/>
              <a:gd name="connsiteY25" fmla="*/ 349624 h 2052918"/>
              <a:gd name="connsiteX26" fmla="*/ 1113397 w 1991938"/>
              <a:gd name="connsiteY26" fmla="*/ 358588 h 2052918"/>
              <a:gd name="connsiteX27" fmla="*/ 1212009 w 1991938"/>
              <a:gd name="connsiteY27" fmla="*/ 367553 h 2052918"/>
              <a:gd name="connsiteX28" fmla="*/ 1292691 w 1991938"/>
              <a:gd name="connsiteY28" fmla="*/ 385483 h 2052918"/>
              <a:gd name="connsiteX29" fmla="*/ 1337514 w 1991938"/>
              <a:gd name="connsiteY29" fmla="*/ 394447 h 2052918"/>
              <a:gd name="connsiteX30" fmla="*/ 1373373 w 1991938"/>
              <a:gd name="connsiteY30" fmla="*/ 403412 h 2052918"/>
              <a:gd name="connsiteX31" fmla="*/ 1427162 w 1991938"/>
              <a:gd name="connsiteY31" fmla="*/ 412377 h 2052918"/>
              <a:gd name="connsiteX32" fmla="*/ 1516809 w 1991938"/>
              <a:gd name="connsiteY32" fmla="*/ 430306 h 2052918"/>
              <a:gd name="connsiteX33" fmla="*/ 1570597 w 1991938"/>
              <a:gd name="connsiteY33" fmla="*/ 448236 h 2052918"/>
              <a:gd name="connsiteX34" fmla="*/ 1597491 w 1991938"/>
              <a:gd name="connsiteY34" fmla="*/ 457200 h 2052918"/>
              <a:gd name="connsiteX35" fmla="*/ 1624385 w 1991938"/>
              <a:gd name="connsiteY35" fmla="*/ 475130 h 2052918"/>
              <a:gd name="connsiteX36" fmla="*/ 1651279 w 1991938"/>
              <a:gd name="connsiteY36" fmla="*/ 484094 h 2052918"/>
              <a:gd name="connsiteX37" fmla="*/ 1758856 w 1991938"/>
              <a:gd name="connsiteY37" fmla="*/ 502024 h 2052918"/>
              <a:gd name="connsiteX38" fmla="*/ 1794714 w 1991938"/>
              <a:gd name="connsiteY38" fmla="*/ 510988 h 2052918"/>
              <a:gd name="connsiteX39" fmla="*/ 1893326 w 1991938"/>
              <a:gd name="connsiteY39" fmla="*/ 537883 h 2052918"/>
              <a:gd name="connsiteX40" fmla="*/ 1920220 w 1991938"/>
              <a:gd name="connsiteY40" fmla="*/ 546847 h 2052918"/>
              <a:gd name="connsiteX41" fmla="*/ 1974009 w 1991938"/>
              <a:gd name="connsiteY41" fmla="*/ 618565 h 2052918"/>
              <a:gd name="connsiteX42" fmla="*/ 1982973 w 1991938"/>
              <a:gd name="connsiteY42" fmla="*/ 654424 h 2052918"/>
              <a:gd name="connsiteX43" fmla="*/ 1991938 w 1991938"/>
              <a:gd name="connsiteY43" fmla="*/ 779930 h 2052918"/>
              <a:gd name="connsiteX44" fmla="*/ 1982973 w 1991938"/>
              <a:gd name="connsiteY44" fmla="*/ 914400 h 2052918"/>
              <a:gd name="connsiteX45" fmla="*/ 1965044 w 1991938"/>
              <a:gd name="connsiteY45" fmla="*/ 932330 h 2052918"/>
              <a:gd name="connsiteX46" fmla="*/ 1911256 w 1991938"/>
              <a:gd name="connsiteY46" fmla="*/ 950259 h 2052918"/>
              <a:gd name="connsiteX47" fmla="*/ 1767820 w 1991938"/>
              <a:gd name="connsiteY47" fmla="*/ 968188 h 2052918"/>
              <a:gd name="connsiteX48" fmla="*/ 1669209 w 1991938"/>
              <a:gd name="connsiteY48" fmla="*/ 986118 h 2052918"/>
              <a:gd name="connsiteX49" fmla="*/ 1606456 w 1991938"/>
              <a:gd name="connsiteY49" fmla="*/ 1004047 h 2052918"/>
              <a:gd name="connsiteX50" fmla="*/ 1534738 w 1991938"/>
              <a:gd name="connsiteY50" fmla="*/ 1021977 h 2052918"/>
              <a:gd name="connsiteX51" fmla="*/ 1498879 w 1991938"/>
              <a:gd name="connsiteY51" fmla="*/ 1039906 h 2052918"/>
              <a:gd name="connsiteX52" fmla="*/ 1471985 w 1991938"/>
              <a:gd name="connsiteY52" fmla="*/ 1057836 h 2052918"/>
              <a:gd name="connsiteX53" fmla="*/ 1418197 w 1991938"/>
              <a:gd name="connsiteY53" fmla="*/ 1075765 h 2052918"/>
              <a:gd name="connsiteX54" fmla="*/ 1391303 w 1991938"/>
              <a:gd name="connsiteY54" fmla="*/ 1093694 h 2052918"/>
              <a:gd name="connsiteX55" fmla="*/ 1319585 w 1991938"/>
              <a:gd name="connsiteY55" fmla="*/ 1111624 h 2052918"/>
              <a:gd name="connsiteX56" fmla="*/ 1265797 w 1991938"/>
              <a:gd name="connsiteY56" fmla="*/ 1129553 h 2052918"/>
              <a:gd name="connsiteX57" fmla="*/ 1238903 w 1991938"/>
              <a:gd name="connsiteY57" fmla="*/ 1138518 h 2052918"/>
              <a:gd name="connsiteX58" fmla="*/ 1149256 w 1991938"/>
              <a:gd name="connsiteY58" fmla="*/ 1156447 h 2052918"/>
              <a:gd name="connsiteX59" fmla="*/ 1104432 w 1991938"/>
              <a:gd name="connsiteY59" fmla="*/ 1165412 h 2052918"/>
              <a:gd name="connsiteX60" fmla="*/ 1068573 w 1991938"/>
              <a:gd name="connsiteY60" fmla="*/ 1174377 h 2052918"/>
              <a:gd name="connsiteX61" fmla="*/ 1023750 w 1991938"/>
              <a:gd name="connsiteY61" fmla="*/ 1183341 h 2052918"/>
              <a:gd name="connsiteX62" fmla="*/ 987891 w 1991938"/>
              <a:gd name="connsiteY62" fmla="*/ 1192306 h 2052918"/>
              <a:gd name="connsiteX63" fmla="*/ 960997 w 1991938"/>
              <a:gd name="connsiteY63" fmla="*/ 1201271 h 2052918"/>
              <a:gd name="connsiteX64" fmla="*/ 862385 w 1991938"/>
              <a:gd name="connsiteY64" fmla="*/ 1219200 h 2052918"/>
              <a:gd name="connsiteX65" fmla="*/ 835491 w 1991938"/>
              <a:gd name="connsiteY65" fmla="*/ 1228165 h 2052918"/>
              <a:gd name="connsiteX66" fmla="*/ 790667 w 1991938"/>
              <a:gd name="connsiteY66" fmla="*/ 1264024 h 2052918"/>
              <a:gd name="connsiteX67" fmla="*/ 763773 w 1991938"/>
              <a:gd name="connsiteY67" fmla="*/ 1281953 h 2052918"/>
              <a:gd name="connsiteX68" fmla="*/ 745844 w 1991938"/>
              <a:gd name="connsiteY68" fmla="*/ 1335741 h 2052918"/>
              <a:gd name="connsiteX69" fmla="*/ 736879 w 1991938"/>
              <a:gd name="connsiteY69" fmla="*/ 1362636 h 2052918"/>
              <a:gd name="connsiteX70" fmla="*/ 745844 w 1991938"/>
              <a:gd name="connsiteY70" fmla="*/ 1443318 h 2052918"/>
              <a:gd name="connsiteX71" fmla="*/ 754809 w 1991938"/>
              <a:gd name="connsiteY71" fmla="*/ 1470212 h 2052918"/>
              <a:gd name="connsiteX72" fmla="*/ 781703 w 1991938"/>
              <a:gd name="connsiteY72" fmla="*/ 1488141 h 2052918"/>
              <a:gd name="connsiteX73" fmla="*/ 817562 w 1991938"/>
              <a:gd name="connsiteY73" fmla="*/ 1524000 h 2052918"/>
              <a:gd name="connsiteX74" fmla="*/ 871350 w 1991938"/>
              <a:gd name="connsiteY74" fmla="*/ 1550894 h 2052918"/>
              <a:gd name="connsiteX75" fmla="*/ 934103 w 1991938"/>
              <a:gd name="connsiteY75" fmla="*/ 1568824 h 2052918"/>
              <a:gd name="connsiteX76" fmla="*/ 1050644 w 1991938"/>
              <a:gd name="connsiteY76" fmla="*/ 1577788 h 2052918"/>
              <a:gd name="connsiteX77" fmla="*/ 1113397 w 1991938"/>
              <a:gd name="connsiteY77" fmla="*/ 1586753 h 2052918"/>
              <a:gd name="connsiteX78" fmla="*/ 1194079 w 1991938"/>
              <a:gd name="connsiteY78" fmla="*/ 1613647 h 2052918"/>
              <a:gd name="connsiteX79" fmla="*/ 1220973 w 1991938"/>
              <a:gd name="connsiteY79" fmla="*/ 1622612 h 2052918"/>
              <a:gd name="connsiteX80" fmla="*/ 1247867 w 1991938"/>
              <a:gd name="connsiteY80" fmla="*/ 1640541 h 2052918"/>
              <a:gd name="connsiteX81" fmla="*/ 1301656 w 1991938"/>
              <a:gd name="connsiteY81" fmla="*/ 1658471 h 2052918"/>
              <a:gd name="connsiteX82" fmla="*/ 1328550 w 1991938"/>
              <a:gd name="connsiteY82" fmla="*/ 1667436 h 2052918"/>
              <a:gd name="connsiteX83" fmla="*/ 1355444 w 1991938"/>
              <a:gd name="connsiteY83" fmla="*/ 1676400 h 2052918"/>
              <a:gd name="connsiteX84" fmla="*/ 1427162 w 1991938"/>
              <a:gd name="connsiteY84" fmla="*/ 1712259 h 2052918"/>
              <a:gd name="connsiteX85" fmla="*/ 1454056 w 1991938"/>
              <a:gd name="connsiteY85" fmla="*/ 1721224 h 2052918"/>
              <a:gd name="connsiteX86" fmla="*/ 1480950 w 1991938"/>
              <a:gd name="connsiteY86" fmla="*/ 1730188 h 2052918"/>
              <a:gd name="connsiteX87" fmla="*/ 1525773 w 1991938"/>
              <a:gd name="connsiteY87" fmla="*/ 1757083 h 2052918"/>
              <a:gd name="connsiteX88" fmla="*/ 1561632 w 1991938"/>
              <a:gd name="connsiteY88" fmla="*/ 1801906 h 2052918"/>
              <a:gd name="connsiteX89" fmla="*/ 1606456 w 1991938"/>
              <a:gd name="connsiteY89" fmla="*/ 1846730 h 2052918"/>
              <a:gd name="connsiteX90" fmla="*/ 1615420 w 1991938"/>
              <a:gd name="connsiteY90" fmla="*/ 1873624 h 2052918"/>
              <a:gd name="connsiteX91" fmla="*/ 1633350 w 1991938"/>
              <a:gd name="connsiteY91" fmla="*/ 1900518 h 2052918"/>
              <a:gd name="connsiteX92" fmla="*/ 1606456 w 1991938"/>
              <a:gd name="connsiteY92" fmla="*/ 2017059 h 2052918"/>
              <a:gd name="connsiteX93" fmla="*/ 1597491 w 1991938"/>
              <a:gd name="connsiteY93" fmla="*/ 2052918 h 20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991938" h="2052918">
                <a:moveTo>
                  <a:pt x="270714" y="0"/>
                </a:moveTo>
                <a:cubicBezTo>
                  <a:pt x="255773" y="2988"/>
                  <a:pt x="241065" y="7585"/>
                  <a:pt x="225891" y="8965"/>
                </a:cubicBezTo>
                <a:cubicBezTo>
                  <a:pt x="53643" y="24625"/>
                  <a:pt x="117758" y="-11581"/>
                  <a:pt x="46597" y="35859"/>
                </a:cubicBezTo>
                <a:cubicBezTo>
                  <a:pt x="-20195" y="136046"/>
                  <a:pt x="-1703" y="85247"/>
                  <a:pt x="19703" y="277906"/>
                </a:cubicBezTo>
                <a:cubicBezTo>
                  <a:pt x="21790" y="296690"/>
                  <a:pt x="24268" y="318330"/>
                  <a:pt x="37632" y="331694"/>
                </a:cubicBezTo>
                <a:cubicBezTo>
                  <a:pt x="43609" y="337671"/>
                  <a:pt x="50282" y="343024"/>
                  <a:pt x="55562" y="349624"/>
                </a:cubicBezTo>
                <a:cubicBezTo>
                  <a:pt x="62293" y="358037"/>
                  <a:pt x="64355" y="370808"/>
                  <a:pt x="73491" y="376518"/>
                </a:cubicBezTo>
                <a:cubicBezTo>
                  <a:pt x="89517" y="386535"/>
                  <a:pt x="127279" y="394447"/>
                  <a:pt x="127279" y="394447"/>
                </a:cubicBezTo>
                <a:cubicBezTo>
                  <a:pt x="148197" y="391459"/>
                  <a:pt x="169793" y="391555"/>
                  <a:pt x="190032" y="385483"/>
                </a:cubicBezTo>
                <a:cubicBezTo>
                  <a:pt x="205855" y="380736"/>
                  <a:pt x="248744" y="339777"/>
                  <a:pt x="252785" y="331694"/>
                </a:cubicBezTo>
                <a:lnTo>
                  <a:pt x="288644" y="259977"/>
                </a:lnTo>
                <a:cubicBezTo>
                  <a:pt x="285656" y="200212"/>
                  <a:pt x="286054" y="140182"/>
                  <a:pt x="279679" y="80683"/>
                </a:cubicBezTo>
                <a:cubicBezTo>
                  <a:pt x="277054" y="56182"/>
                  <a:pt x="285127" y="16758"/>
                  <a:pt x="261750" y="8965"/>
                </a:cubicBezTo>
                <a:lnTo>
                  <a:pt x="234856" y="0"/>
                </a:lnTo>
                <a:cubicBezTo>
                  <a:pt x="238989" y="28935"/>
                  <a:pt x="243849" y="89689"/>
                  <a:pt x="261750" y="116541"/>
                </a:cubicBezTo>
                <a:lnTo>
                  <a:pt x="297609" y="170330"/>
                </a:lnTo>
                <a:cubicBezTo>
                  <a:pt x="308769" y="187070"/>
                  <a:pt x="324160" y="213967"/>
                  <a:pt x="342432" y="224118"/>
                </a:cubicBezTo>
                <a:cubicBezTo>
                  <a:pt x="358953" y="233296"/>
                  <a:pt x="378291" y="236071"/>
                  <a:pt x="396220" y="242047"/>
                </a:cubicBezTo>
                <a:cubicBezTo>
                  <a:pt x="405185" y="245035"/>
                  <a:pt x="415251" y="245770"/>
                  <a:pt x="423114" y="251012"/>
                </a:cubicBezTo>
                <a:cubicBezTo>
                  <a:pt x="432079" y="256988"/>
                  <a:pt x="440372" y="264123"/>
                  <a:pt x="450009" y="268941"/>
                </a:cubicBezTo>
                <a:cubicBezTo>
                  <a:pt x="470503" y="279188"/>
                  <a:pt x="501264" y="281755"/>
                  <a:pt x="521726" y="286871"/>
                </a:cubicBezTo>
                <a:cubicBezTo>
                  <a:pt x="541758" y="291879"/>
                  <a:pt x="563639" y="303783"/>
                  <a:pt x="584479" y="304800"/>
                </a:cubicBezTo>
                <a:cubicBezTo>
                  <a:pt x="694953" y="310189"/>
                  <a:pt x="805608" y="310777"/>
                  <a:pt x="916173" y="313765"/>
                </a:cubicBezTo>
                <a:cubicBezTo>
                  <a:pt x="931114" y="316753"/>
                  <a:pt x="946215" y="319035"/>
                  <a:pt x="960997" y="322730"/>
                </a:cubicBezTo>
                <a:cubicBezTo>
                  <a:pt x="970164" y="325022"/>
                  <a:pt x="978666" y="329644"/>
                  <a:pt x="987891" y="331694"/>
                </a:cubicBezTo>
                <a:cubicBezTo>
                  <a:pt x="1059831" y="347680"/>
                  <a:pt x="1021238" y="333308"/>
                  <a:pt x="1086503" y="349624"/>
                </a:cubicBezTo>
                <a:cubicBezTo>
                  <a:pt x="1095670" y="351916"/>
                  <a:pt x="1104042" y="357252"/>
                  <a:pt x="1113397" y="358588"/>
                </a:cubicBezTo>
                <a:cubicBezTo>
                  <a:pt x="1146072" y="363256"/>
                  <a:pt x="1179138" y="364565"/>
                  <a:pt x="1212009" y="367553"/>
                </a:cubicBezTo>
                <a:cubicBezTo>
                  <a:pt x="1347274" y="394607"/>
                  <a:pt x="1178686" y="360149"/>
                  <a:pt x="1292691" y="385483"/>
                </a:cubicBezTo>
                <a:cubicBezTo>
                  <a:pt x="1307565" y="388788"/>
                  <a:pt x="1322640" y="391142"/>
                  <a:pt x="1337514" y="394447"/>
                </a:cubicBezTo>
                <a:cubicBezTo>
                  <a:pt x="1349542" y="397120"/>
                  <a:pt x="1361291" y="400996"/>
                  <a:pt x="1373373" y="403412"/>
                </a:cubicBezTo>
                <a:cubicBezTo>
                  <a:pt x="1391197" y="406977"/>
                  <a:pt x="1409296" y="409027"/>
                  <a:pt x="1427162" y="412377"/>
                </a:cubicBezTo>
                <a:cubicBezTo>
                  <a:pt x="1457114" y="417993"/>
                  <a:pt x="1487899" y="420669"/>
                  <a:pt x="1516809" y="430306"/>
                </a:cubicBezTo>
                <a:lnTo>
                  <a:pt x="1570597" y="448236"/>
                </a:lnTo>
                <a:lnTo>
                  <a:pt x="1597491" y="457200"/>
                </a:lnTo>
                <a:cubicBezTo>
                  <a:pt x="1606456" y="463177"/>
                  <a:pt x="1614748" y="470312"/>
                  <a:pt x="1624385" y="475130"/>
                </a:cubicBezTo>
                <a:cubicBezTo>
                  <a:pt x="1632837" y="479356"/>
                  <a:pt x="1642013" y="482241"/>
                  <a:pt x="1651279" y="484094"/>
                </a:cubicBezTo>
                <a:cubicBezTo>
                  <a:pt x="1686927" y="491223"/>
                  <a:pt x="1723588" y="493207"/>
                  <a:pt x="1758856" y="502024"/>
                </a:cubicBezTo>
                <a:cubicBezTo>
                  <a:pt x="1770809" y="505012"/>
                  <a:pt x="1782687" y="508315"/>
                  <a:pt x="1794714" y="510988"/>
                </a:cubicBezTo>
                <a:cubicBezTo>
                  <a:pt x="1870742" y="527883"/>
                  <a:pt x="1809365" y="509896"/>
                  <a:pt x="1893326" y="537883"/>
                </a:cubicBezTo>
                <a:lnTo>
                  <a:pt x="1920220" y="546847"/>
                </a:lnTo>
                <a:cubicBezTo>
                  <a:pt x="1964726" y="591353"/>
                  <a:pt x="1961492" y="574756"/>
                  <a:pt x="1974009" y="618565"/>
                </a:cubicBezTo>
                <a:cubicBezTo>
                  <a:pt x="1977394" y="630412"/>
                  <a:pt x="1979985" y="642471"/>
                  <a:pt x="1982973" y="654424"/>
                </a:cubicBezTo>
                <a:cubicBezTo>
                  <a:pt x="1985961" y="696259"/>
                  <a:pt x="1991938" y="737988"/>
                  <a:pt x="1991938" y="779930"/>
                </a:cubicBezTo>
                <a:cubicBezTo>
                  <a:pt x="1991938" y="824853"/>
                  <a:pt x="1990780" y="870161"/>
                  <a:pt x="1982973" y="914400"/>
                </a:cubicBezTo>
                <a:cubicBezTo>
                  <a:pt x="1981504" y="922723"/>
                  <a:pt x="1972604" y="928550"/>
                  <a:pt x="1965044" y="932330"/>
                </a:cubicBezTo>
                <a:cubicBezTo>
                  <a:pt x="1948140" y="940782"/>
                  <a:pt x="1929591" y="945675"/>
                  <a:pt x="1911256" y="950259"/>
                </a:cubicBezTo>
                <a:cubicBezTo>
                  <a:pt x="1840488" y="967951"/>
                  <a:pt x="1887675" y="958201"/>
                  <a:pt x="1767820" y="968188"/>
                </a:cubicBezTo>
                <a:cubicBezTo>
                  <a:pt x="1728894" y="974676"/>
                  <a:pt x="1706799" y="977764"/>
                  <a:pt x="1669209" y="986118"/>
                </a:cubicBezTo>
                <a:cubicBezTo>
                  <a:pt x="1588594" y="1004033"/>
                  <a:pt x="1672334" y="986080"/>
                  <a:pt x="1606456" y="1004047"/>
                </a:cubicBezTo>
                <a:cubicBezTo>
                  <a:pt x="1582682" y="1010531"/>
                  <a:pt x="1556778" y="1010957"/>
                  <a:pt x="1534738" y="1021977"/>
                </a:cubicBezTo>
                <a:cubicBezTo>
                  <a:pt x="1522785" y="1027953"/>
                  <a:pt x="1510482" y="1033276"/>
                  <a:pt x="1498879" y="1039906"/>
                </a:cubicBezTo>
                <a:cubicBezTo>
                  <a:pt x="1489524" y="1045252"/>
                  <a:pt x="1481831" y="1053460"/>
                  <a:pt x="1471985" y="1057836"/>
                </a:cubicBezTo>
                <a:cubicBezTo>
                  <a:pt x="1454715" y="1065512"/>
                  <a:pt x="1433922" y="1065282"/>
                  <a:pt x="1418197" y="1075765"/>
                </a:cubicBezTo>
                <a:cubicBezTo>
                  <a:pt x="1409232" y="1081741"/>
                  <a:pt x="1401428" y="1090012"/>
                  <a:pt x="1391303" y="1093694"/>
                </a:cubicBezTo>
                <a:cubicBezTo>
                  <a:pt x="1368145" y="1102115"/>
                  <a:pt x="1342962" y="1103832"/>
                  <a:pt x="1319585" y="1111624"/>
                </a:cubicBezTo>
                <a:lnTo>
                  <a:pt x="1265797" y="1129553"/>
                </a:lnTo>
                <a:cubicBezTo>
                  <a:pt x="1256832" y="1132541"/>
                  <a:pt x="1248169" y="1136665"/>
                  <a:pt x="1238903" y="1138518"/>
                </a:cubicBezTo>
                <a:lnTo>
                  <a:pt x="1149256" y="1156447"/>
                </a:lnTo>
                <a:cubicBezTo>
                  <a:pt x="1134315" y="1159435"/>
                  <a:pt x="1119214" y="1161716"/>
                  <a:pt x="1104432" y="1165412"/>
                </a:cubicBezTo>
                <a:cubicBezTo>
                  <a:pt x="1092479" y="1168400"/>
                  <a:pt x="1080601" y="1171704"/>
                  <a:pt x="1068573" y="1174377"/>
                </a:cubicBezTo>
                <a:cubicBezTo>
                  <a:pt x="1053699" y="1177682"/>
                  <a:pt x="1038624" y="1180036"/>
                  <a:pt x="1023750" y="1183341"/>
                </a:cubicBezTo>
                <a:cubicBezTo>
                  <a:pt x="1011722" y="1186014"/>
                  <a:pt x="999738" y="1188921"/>
                  <a:pt x="987891" y="1192306"/>
                </a:cubicBezTo>
                <a:cubicBezTo>
                  <a:pt x="978805" y="1194902"/>
                  <a:pt x="970263" y="1199418"/>
                  <a:pt x="960997" y="1201271"/>
                </a:cubicBezTo>
                <a:cubicBezTo>
                  <a:pt x="876365" y="1218198"/>
                  <a:pt x="924389" y="1201485"/>
                  <a:pt x="862385" y="1219200"/>
                </a:cubicBezTo>
                <a:cubicBezTo>
                  <a:pt x="853299" y="1221796"/>
                  <a:pt x="843943" y="1223939"/>
                  <a:pt x="835491" y="1228165"/>
                </a:cubicBezTo>
                <a:cubicBezTo>
                  <a:pt x="798699" y="1246561"/>
                  <a:pt x="818463" y="1241787"/>
                  <a:pt x="790667" y="1264024"/>
                </a:cubicBezTo>
                <a:cubicBezTo>
                  <a:pt x="782254" y="1270755"/>
                  <a:pt x="772738" y="1275977"/>
                  <a:pt x="763773" y="1281953"/>
                </a:cubicBezTo>
                <a:lnTo>
                  <a:pt x="745844" y="1335741"/>
                </a:lnTo>
                <a:lnTo>
                  <a:pt x="736879" y="1362636"/>
                </a:lnTo>
                <a:cubicBezTo>
                  <a:pt x="739867" y="1389530"/>
                  <a:pt x="741395" y="1416627"/>
                  <a:pt x="745844" y="1443318"/>
                </a:cubicBezTo>
                <a:cubicBezTo>
                  <a:pt x="747398" y="1452639"/>
                  <a:pt x="748906" y="1462833"/>
                  <a:pt x="754809" y="1470212"/>
                </a:cubicBezTo>
                <a:cubicBezTo>
                  <a:pt x="761540" y="1478625"/>
                  <a:pt x="773523" y="1481129"/>
                  <a:pt x="781703" y="1488141"/>
                </a:cubicBezTo>
                <a:cubicBezTo>
                  <a:pt x="794538" y="1499142"/>
                  <a:pt x="801525" y="1518654"/>
                  <a:pt x="817562" y="1524000"/>
                </a:cubicBezTo>
                <a:cubicBezTo>
                  <a:pt x="885161" y="1546534"/>
                  <a:pt x="801837" y="1516137"/>
                  <a:pt x="871350" y="1550894"/>
                </a:cubicBezTo>
                <a:cubicBezTo>
                  <a:pt x="881161" y="1555800"/>
                  <a:pt x="926590" y="1567940"/>
                  <a:pt x="934103" y="1568824"/>
                </a:cubicBezTo>
                <a:cubicBezTo>
                  <a:pt x="972798" y="1573376"/>
                  <a:pt x="1011876" y="1573911"/>
                  <a:pt x="1050644" y="1577788"/>
                </a:cubicBezTo>
                <a:cubicBezTo>
                  <a:pt x="1071669" y="1579890"/>
                  <a:pt x="1092479" y="1583765"/>
                  <a:pt x="1113397" y="1586753"/>
                </a:cubicBezTo>
                <a:lnTo>
                  <a:pt x="1194079" y="1613647"/>
                </a:lnTo>
                <a:cubicBezTo>
                  <a:pt x="1203044" y="1616635"/>
                  <a:pt x="1213110" y="1617370"/>
                  <a:pt x="1220973" y="1622612"/>
                </a:cubicBezTo>
                <a:cubicBezTo>
                  <a:pt x="1229938" y="1628588"/>
                  <a:pt x="1238021" y="1636165"/>
                  <a:pt x="1247867" y="1640541"/>
                </a:cubicBezTo>
                <a:cubicBezTo>
                  <a:pt x="1265138" y="1648217"/>
                  <a:pt x="1283726" y="1652494"/>
                  <a:pt x="1301656" y="1658471"/>
                </a:cubicBezTo>
                <a:lnTo>
                  <a:pt x="1328550" y="1667436"/>
                </a:lnTo>
                <a:lnTo>
                  <a:pt x="1355444" y="1676400"/>
                </a:lnTo>
                <a:cubicBezTo>
                  <a:pt x="1386737" y="1707695"/>
                  <a:pt x="1365354" y="1691657"/>
                  <a:pt x="1427162" y="1712259"/>
                </a:cubicBezTo>
                <a:lnTo>
                  <a:pt x="1454056" y="1721224"/>
                </a:lnTo>
                <a:lnTo>
                  <a:pt x="1480950" y="1730188"/>
                </a:lnTo>
                <a:cubicBezTo>
                  <a:pt x="1526373" y="1775614"/>
                  <a:pt x="1467591" y="1722175"/>
                  <a:pt x="1525773" y="1757083"/>
                </a:cubicBezTo>
                <a:cubicBezTo>
                  <a:pt x="1544172" y="1768122"/>
                  <a:pt x="1548128" y="1786473"/>
                  <a:pt x="1561632" y="1801906"/>
                </a:cubicBezTo>
                <a:cubicBezTo>
                  <a:pt x="1575546" y="1817808"/>
                  <a:pt x="1606456" y="1846730"/>
                  <a:pt x="1606456" y="1846730"/>
                </a:cubicBezTo>
                <a:cubicBezTo>
                  <a:pt x="1609444" y="1855695"/>
                  <a:pt x="1611194" y="1865172"/>
                  <a:pt x="1615420" y="1873624"/>
                </a:cubicBezTo>
                <a:cubicBezTo>
                  <a:pt x="1620238" y="1883261"/>
                  <a:pt x="1632278" y="1889797"/>
                  <a:pt x="1633350" y="1900518"/>
                </a:cubicBezTo>
                <a:cubicBezTo>
                  <a:pt x="1636931" y="1936323"/>
                  <a:pt x="1617455" y="1984062"/>
                  <a:pt x="1606456" y="2017059"/>
                </a:cubicBezTo>
                <a:cubicBezTo>
                  <a:pt x="1596546" y="2046789"/>
                  <a:pt x="1597491" y="2034503"/>
                  <a:pt x="1597491" y="2052918"/>
                </a:cubicBezTo>
              </a:path>
            </a:pathLst>
          </a:custGeom>
          <a:ln>
            <a:solidFill>
              <a:srgbClr val="00B0F0"/>
            </a:solidFill>
            <a:headEnd type="none" w="med" len="med"/>
            <a:tailEnd type="stealth" w="lg"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灯片编号占位符 5"/>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6018" name="Rectangle 2"/>
          <p:cNvSpPr>
            <a:spLocks noGrp="1"/>
          </p:cNvSpPr>
          <p:nvPr>
            <p:ph type="title"/>
          </p:nvPr>
        </p:nvSpPr>
        <p:spPr>
          <a:xfrm>
            <a:off x="457200" y="457200"/>
            <a:ext cx="8229600" cy="2324100"/>
          </a:xfrm>
          <a:ln/>
        </p:spPr>
        <p:txBody>
          <a:bodyPr vert="horz" wrap="square" lIns="91440" tIns="45720" rIns="91440" bIns="45720" anchor="ctr" anchorCtr="0"/>
          <a:p>
            <a:pPr eaLnBrk="1" hangingPunct="1"/>
            <a:r>
              <a:rPr lang="zh-CN" altLang="en-US" sz="3200">
                <a:ea typeface="宋体" panose="02010600030101010101" pitchFamily="2" charset="-122"/>
              </a:rPr>
              <a:t>把下面的语句翻译成四元式序列：</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while A &lt; C and B &lt; D do</a:t>
            </a:r>
            <a:br>
              <a:rPr lang="en-US" altLang="zh-CN" sz="3200">
                <a:ea typeface="宋体" panose="02010600030101010101" pitchFamily="2" charset="-122"/>
              </a:rPr>
            </a:br>
            <a:r>
              <a:rPr lang="en-US" altLang="zh-CN" sz="3200">
                <a:ea typeface="宋体" panose="02010600030101010101" pitchFamily="2" charset="-122"/>
              </a:rPr>
              <a:t>		if A=1 then C:=C+1 </a:t>
            </a:r>
            <a:br>
              <a:rPr lang="en-US" altLang="zh-CN" sz="3200">
                <a:ea typeface="宋体" panose="02010600030101010101" pitchFamily="2" charset="-122"/>
              </a:rPr>
            </a:br>
            <a:r>
              <a:rPr lang="en-US" altLang="zh-CN" sz="3200">
                <a:ea typeface="宋体" panose="02010600030101010101" pitchFamily="2" charset="-122"/>
              </a:rPr>
              <a:t>                          </a:t>
            </a:r>
            <a:endParaRPr lang="en-GB" altLang="zh-CN" sz="3200">
              <a:ea typeface="宋体" panose="02010600030101010101" pitchFamily="2" charset="-122"/>
            </a:endParaRPr>
          </a:p>
        </p:txBody>
      </p:sp>
      <p:sp>
        <p:nvSpPr>
          <p:cNvPr id="86019" name="Rectangle 4"/>
          <p:cNvSpPr>
            <a:spLocks noGrp="1"/>
          </p:cNvSpPr>
          <p:nvPr>
            <p:ph sz="half" idx="1"/>
          </p:nvPr>
        </p:nvSpPr>
        <p:spPr>
          <a:xfrm>
            <a:off x="468313" y="3068638"/>
            <a:ext cx="4038600" cy="2725737"/>
          </a:xfrm>
          <a:ln/>
        </p:spPr>
        <p:txBody>
          <a:bodyPr vert="horz" wrap="square" lIns="91440" tIns="45720" rIns="91440" bIns="45720" anchor="t" anchorCtr="0"/>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100. (j&lt;, A, C, 102)</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101. (j, -, -, </a:t>
            </a:r>
            <a:r>
              <a:rPr lang="en-US" altLang="zh-CN" sz="2400">
                <a:solidFill>
                  <a:srgbClr val="FF9900"/>
                </a:solidFill>
                <a:latin typeface="微软雅黑" panose="020B0503020204020204" charset="-122"/>
                <a:ea typeface="宋体" panose="02010600030101010101" pitchFamily="2" charset="-122"/>
                <a:cs typeface="微软雅黑" panose="020B0503020204020204" charset="-122"/>
              </a:rPr>
              <a:t>0</a:t>
            </a:r>
            <a:r>
              <a:rPr lang="en-US" altLang="zh-CN" sz="2400">
                <a:latin typeface="微软雅黑" panose="020B0503020204020204" charset="-122"/>
                <a:ea typeface="宋体" panose="02010600030101010101" pitchFamily="2" charset="-122"/>
                <a:cs typeface="微软雅黑" panose="020B0503020204020204" charset="-122"/>
              </a:rPr>
              <a:t>)</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102. (j&lt;, B, D, 104)</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103. (j, -, -, </a:t>
            </a:r>
            <a:r>
              <a:rPr lang="en-US" altLang="zh-CN" sz="2400">
                <a:solidFill>
                  <a:srgbClr val="FF9900"/>
                </a:solidFill>
                <a:latin typeface="微软雅黑" panose="020B0503020204020204" charset="-122"/>
                <a:ea typeface="宋体" panose="02010600030101010101" pitchFamily="2" charset="-122"/>
                <a:cs typeface="微软雅黑" panose="020B0503020204020204" charset="-122"/>
              </a:rPr>
              <a:t>101)</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104. (j=, A, </a:t>
            </a:r>
            <a:r>
              <a:rPr lang="en-US" altLang="zh-CN" sz="2400">
                <a:latin typeface="+mn-lt"/>
                <a:ea typeface="宋体" panose="02010600030101010101" pitchFamily="2" charset="-122"/>
                <a:cs typeface="微软雅黑" panose="020B0503020204020204" charset="-122"/>
              </a:rPr>
              <a:t>‘</a:t>
            </a:r>
            <a:r>
              <a:rPr lang="en-US" altLang="zh-CN" sz="2400">
                <a:latin typeface="微软雅黑" panose="020B0503020204020204" charset="-122"/>
                <a:ea typeface="宋体" panose="02010600030101010101" pitchFamily="2" charset="-122"/>
                <a:cs typeface="微软雅黑" panose="020B0503020204020204" charset="-122"/>
              </a:rPr>
              <a:t>1</a:t>
            </a:r>
            <a:r>
              <a:rPr lang="en-US" altLang="zh-CN" sz="2400">
                <a:latin typeface="+mn-lt"/>
                <a:ea typeface="宋体" panose="02010600030101010101" pitchFamily="2" charset="-122"/>
                <a:cs typeface="微软雅黑" panose="020B0503020204020204" charset="-122"/>
              </a:rPr>
              <a:t>’</a:t>
            </a:r>
            <a:r>
              <a:rPr lang="en-US" altLang="zh-CN" sz="2400">
                <a:latin typeface="微软雅黑" panose="020B0503020204020204" charset="-122"/>
                <a:ea typeface="宋体" panose="02010600030101010101" pitchFamily="2" charset="-122"/>
                <a:cs typeface="微软雅黑" panose="020B0503020204020204" charset="-122"/>
              </a:rPr>
              <a:t>, 106)</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105. (j, -, -, 100)</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solidFill>
                  <a:srgbClr val="3333FF"/>
                </a:solidFill>
                <a:latin typeface="微软雅黑" panose="020B0503020204020204" charset="-122"/>
                <a:ea typeface="宋体" panose="02010600030101010101" pitchFamily="2" charset="-122"/>
                <a:cs typeface="微软雅黑" panose="020B0503020204020204" charset="-122"/>
              </a:rPr>
              <a:t>106.</a:t>
            </a:r>
            <a:r>
              <a:rPr lang="en-US" altLang="zh-CN" sz="2400">
                <a:latin typeface="微软雅黑" panose="020B0503020204020204" charset="-122"/>
                <a:ea typeface="宋体" panose="02010600030101010101" pitchFamily="2" charset="-122"/>
                <a:cs typeface="微软雅黑" panose="020B0503020204020204" charset="-122"/>
              </a:rPr>
              <a:t> (+, C, </a:t>
            </a:r>
            <a:r>
              <a:rPr lang="en-US" altLang="zh-CN" sz="2400">
                <a:latin typeface="+mn-lt"/>
                <a:ea typeface="宋体" panose="02010600030101010101" pitchFamily="2" charset="-122"/>
                <a:cs typeface="微软雅黑" panose="020B0503020204020204" charset="-122"/>
              </a:rPr>
              <a:t>‘</a:t>
            </a:r>
            <a:r>
              <a:rPr lang="en-US" altLang="zh-CN" sz="2400">
                <a:latin typeface="微软雅黑" panose="020B0503020204020204" charset="-122"/>
                <a:ea typeface="宋体" panose="02010600030101010101" pitchFamily="2" charset="-122"/>
                <a:cs typeface="微软雅黑" panose="020B0503020204020204" charset="-122"/>
              </a:rPr>
              <a:t>1</a:t>
            </a:r>
            <a:r>
              <a:rPr lang="en-US" altLang="zh-CN" sz="2400">
                <a:latin typeface="+mn-lt"/>
                <a:ea typeface="宋体" panose="02010600030101010101" pitchFamily="2" charset="-122"/>
                <a:cs typeface="微软雅黑" panose="020B0503020204020204" charset="-122"/>
              </a:rPr>
              <a:t>’</a:t>
            </a:r>
            <a:r>
              <a:rPr lang="en-US" altLang="zh-CN" sz="2400">
                <a:latin typeface="微软雅黑" panose="020B0503020204020204" charset="-122"/>
                <a:ea typeface="宋体" panose="02010600030101010101" pitchFamily="2" charset="-122"/>
                <a:cs typeface="微软雅黑" panose="020B0503020204020204" charset="-122"/>
              </a:rPr>
              <a:t>, T1)</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en-US" altLang="zh-CN" sz="2400">
                <a:latin typeface="微软雅黑" panose="020B0503020204020204" charset="-122"/>
                <a:ea typeface="宋体" panose="02010600030101010101" pitchFamily="2" charset="-122"/>
                <a:cs typeface="微软雅黑" panose="020B0503020204020204" charset="-122"/>
              </a:rPr>
              <a:t>107. (:=, T1, -, C)</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r>
              <a:rPr lang="zh-CN" altLang="zh-CN" sz="2400">
                <a:latin typeface="微软雅黑" panose="020B0503020204020204" charset="-122"/>
                <a:ea typeface="宋体" panose="02010600030101010101" pitchFamily="2" charset="-122"/>
                <a:cs typeface="微软雅黑" panose="020B0503020204020204" charset="-122"/>
              </a:rPr>
              <a:t>108. (</a:t>
            </a:r>
            <a:r>
              <a:rPr lang="en-US" altLang="zh-CN" sz="2400">
                <a:latin typeface="微软雅黑" panose="020B0503020204020204" charset="-122"/>
                <a:ea typeface="宋体" panose="02010600030101010101" pitchFamily="2" charset="-122"/>
                <a:cs typeface="微软雅黑" panose="020B0503020204020204" charset="-122"/>
              </a:rPr>
              <a:t>j, -, -, </a:t>
            </a:r>
            <a:r>
              <a:rPr lang="en-US" altLang="zh-CN" sz="2400">
                <a:solidFill>
                  <a:srgbClr val="FF0066"/>
                </a:solidFill>
                <a:latin typeface="微软雅黑" panose="020B0503020204020204" charset="-122"/>
                <a:ea typeface="宋体" panose="02010600030101010101" pitchFamily="2" charset="-122"/>
                <a:cs typeface="微软雅黑" panose="020B0503020204020204" charset="-122"/>
              </a:rPr>
              <a:t>100</a:t>
            </a:r>
            <a:r>
              <a:rPr lang="en-US" altLang="zh-CN" sz="2400">
                <a:latin typeface="微软雅黑" panose="020B0503020204020204" charset="-122"/>
                <a:ea typeface="宋体" panose="02010600030101010101" pitchFamily="2" charset="-122"/>
                <a:cs typeface="微软雅黑" panose="020B0503020204020204" charset="-122"/>
              </a:rPr>
              <a:t>)</a:t>
            </a: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endParaRPr lang="en-US" altLang="zh-CN" sz="2400">
              <a:latin typeface="微软雅黑" panose="020B0503020204020204" charset="-122"/>
              <a:ea typeface="宋体" panose="02010600030101010101" pitchFamily="2" charset="-122"/>
              <a:cs typeface="微软雅黑" panose="020B0503020204020204" charset="-122"/>
            </a:endParaRPr>
          </a:p>
          <a:p>
            <a:pPr eaLnBrk="1" hangingPunct="1">
              <a:lnSpc>
                <a:spcPct val="90000"/>
              </a:lnSpc>
              <a:buSzPct val="75000"/>
              <a:buFont typeface="Wingdings" panose="05000000000000000000" pitchFamily="2" charset="2"/>
              <a:buNone/>
            </a:pPr>
            <a:endParaRPr lang="en-GB" altLang="zh-CN" sz="2400">
              <a:latin typeface="微软雅黑" panose="020B0503020204020204" charset="-122"/>
              <a:ea typeface="宋体" panose="02010600030101010101" pitchFamily="2" charset="-122"/>
              <a:cs typeface="微软雅黑" panose="020B0503020204020204" charset="-122"/>
            </a:endParaRPr>
          </a:p>
        </p:txBody>
      </p:sp>
      <p:sp>
        <p:nvSpPr>
          <p:cNvPr id="86020" name="Rectangle 5"/>
          <p:cNvSpPr>
            <a:spLocks noGrp="1"/>
          </p:cNvSpPr>
          <p:nvPr>
            <p:ph sz="half" idx="2"/>
          </p:nvPr>
        </p:nvSpPr>
        <p:spPr>
          <a:xfrm>
            <a:off x="4648200" y="3141663"/>
            <a:ext cx="4038600" cy="2725737"/>
          </a:xfrm>
          <a:ln/>
        </p:spPr>
        <p:txBody>
          <a:bodyPr vert="horz" wrap="square" lIns="91440" tIns="45720" rIns="91440" bIns="45720" anchor="t" anchorCtr="0"/>
          <a:p>
            <a:pPr eaLnBrk="1" hangingPunct="1">
              <a:lnSpc>
                <a:spcPct val="90000"/>
              </a:lnSpc>
              <a:buSzPct val="75000"/>
              <a:buFont typeface="Wingdings" panose="05000000000000000000" pitchFamily="2" charset="2"/>
              <a:buNone/>
            </a:pPr>
            <a:endParaRPr lang="en-GB" altLang="zh-CN" sz="2400">
              <a:latin typeface="微软雅黑" panose="020B0503020204020204" charset="-122"/>
              <a:ea typeface="宋体" panose="02010600030101010101" pitchFamily="2" charset="-122"/>
              <a:cs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7042" name="Rectangle 2"/>
          <p:cNvSpPr>
            <a:spLocks noGrp="1"/>
          </p:cNvSpPr>
          <p:nvPr>
            <p:ph type="title"/>
          </p:nvPr>
        </p:nvSpPr>
        <p:spPr>
          <a:ln/>
        </p:spPr>
        <p:txBody>
          <a:bodyPr vert="horz" wrap="square" lIns="91440" tIns="45720" rIns="91440" bIns="45720" anchor="ctr" anchorCtr="0"/>
          <a:p>
            <a:pPr eaLnBrk="1" hangingPunct="1"/>
            <a:r>
              <a:rPr lang="zh-CN" altLang="en-US">
                <a:latin typeface="微软雅黑" panose="020B0503020204020204" charset="-122"/>
                <a:ea typeface="宋体" panose="02010600030101010101" pitchFamily="2" charset="-122"/>
              </a:rPr>
              <a:t>第九章  运行时存储空间组织</a:t>
            </a:r>
            <a:endParaRPr lang="en-GB" altLang="zh-CN">
              <a:latin typeface="微软雅黑" panose="020B0503020204020204" charset="-122"/>
              <a:ea typeface="宋体" panose="02010600030101010101" pitchFamily="2" charset="-122"/>
            </a:endParaRPr>
          </a:p>
        </p:txBody>
      </p:sp>
      <p:sp>
        <p:nvSpPr>
          <p:cNvPr id="87043" name="Rectangle 3"/>
          <p:cNvSpPr>
            <a:spLocks noGrp="1"/>
          </p:cNvSpPr>
          <p:nvPr>
            <p:ph idx="1"/>
          </p:nvPr>
        </p:nvSpPr>
        <p:spPr>
          <a:ln/>
        </p:spPr>
        <p:txBody>
          <a:bodyPr vert="horz" wrap="square" lIns="91440" tIns="45720" rIns="91440" bIns="45720" anchor="t" anchorCtr="0"/>
          <a:p>
            <a:pPr eaLnBrk="1" hangingPunct="1"/>
            <a:r>
              <a:rPr lang="zh-CN" altLang="en-US">
                <a:latin typeface="微软雅黑" panose="020B0503020204020204" charset="-122"/>
                <a:ea typeface="宋体" panose="02010600030101010101" pitchFamily="2" charset="-122"/>
              </a:rPr>
              <a:t>目标程序运行时的活动</a:t>
            </a:r>
            <a:endParaRPr lang="zh-CN" altLang="en-US">
              <a:latin typeface="微软雅黑" panose="020B0503020204020204" charset="-122"/>
              <a:ea typeface="宋体" panose="02010600030101010101" pitchFamily="2" charset="-122"/>
            </a:endParaRPr>
          </a:p>
          <a:p>
            <a:pPr eaLnBrk="1" hangingPunct="1"/>
            <a:r>
              <a:rPr lang="zh-CN" altLang="en-US">
                <a:ea typeface="宋体" panose="02010600030101010101" pitchFamily="2" charset="-122"/>
              </a:rPr>
              <a:t>运行时存储器的划分</a:t>
            </a:r>
            <a:endParaRPr lang="zh-CN" altLang="en-US">
              <a:ea typeface="宋体" panose="02010600030101010101" pitchFamily="2" charset="-122"/>
            </a:endParaRPr>
          </a:p>
          <a:p>
            <a:pPr eaLnBrk="1" hangingPunct="1"/>
            <a:r>
              <a:rPr lang="zh-CN" altLang="en-US">
                <a:ea typeface="宋体" panose="02010600030101010101" pitchFamily="2" charset="-122"/>
              </a:rPr>
              <a:t>静态存储管理</a:t>
            </a:r>
            <a:endParaRPr lang="zh-CN" altLang="en-US">
              <a:ea typeface="宋体" panose="02010600030101010101" pitchFamily="2" charset="-122"/>
            </a:endParaRPr>
          </a:p>
          <a:p>
            <a:pPr eaLnBrk="1" hangingPunct="1"/>
            <a:r>
              <a:rPr lang="" altLang="en-US"/>
              <a:t>一个简单栈式存储分配</a:t>
            </a:r>
            <a:endParaRPr lang="zh-CN" altLang="en-US">
              <a:ea typeface="宋体" panose="02010600030101010101" pitchFamily="2" charset="-122"/>
            </a:endParaRPr>
          </a:p>
          <a:p>
            <a:pPr eaLnBrk="1" hangingPunct="1"/>
            <a:r>
              <a:rPr lang="" altLang="en-US"/>
              <a:t>嵌套过程语言的栈式实现</a:t>
            </a:r>
            <a:endParaRPr lang="en-GB" altLang="zh-CN">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ph idx="1"/>
          </p:nvPr>
        </p:nvSpPr>
        <p:spPr>
          <a:xfrm>
            <a:off x="468313" y="908050"/>
            <a:ext cx="8218487" cy="4959350"/>
          </a:xfrm>
          <a:ln/>
        </p:spPr>
        <p:txBody>
          <a:bodyPr vert="horz" wrap="square" lIns="91440" tIns="45720" rIns="91440" bIns="45720" anchor="t" anchorCtr="0"/>
          <a:p>
            <a:pPr algn="just" eaLnBrk="1" hangingPunct="1">
              <a:buFontTx/>
              <a:buNone/>
            </a:pPr>
            <a:r>
              <a:rPr lang="zh-CN" altLang="en-US" sz="2800"/>
              <a:t>学习目标：</a:t>
            </a:r>
            <a:endParaRPr lang="zh-CN" altLang="en-US" sz="2800"/>
          </a:p>
          <a:p>
            <a:pPr algn="just" eaLnBrk="1" hangingPunct="1">
              <a:buFont typeface="Wingdings" panose="05000000000000000000" pitchFamily="2" charset="2"/>
              <a:buChar char="v"/>
            </a:pPr>
            <a:r>
              <a:rPr lang="zh-CN" altLang="en-US" sz="2800"/>
              <a:t>掌握：	参数传递的几种方式</a:t>
            </a:r>
            <a:endParaRPr lang="zh-CN" altLang="en-US" sz="2800"/>
          </a:p>
          <a:p>
            <a:pPr algn="just" eaLnBrk="1" hangingPunct="1">
              <a:buFont typeface="Wingdings" panose="05000000000000000000" pitchFamily="2" charset="2"/>
              <a:buChar char="v"/>
            </a:pPr>
            <a:r>
              <a:rPr lang="zh-CN" altLang="en-US" sz="2800"/>
              <a:t>理解：	静态存储分配、栈式动态存储分配、		          堆式动态存储分配的基本思想</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xEl>
                                              <p:charRg st="6" end="2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xEl>
                                              <p:charRg st="20" end="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2"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89090" name="Rectangle 2"/>
          <p:cNvSpPr>
            <a:spLocks noGrp="1"/>
          </p:cNvSpPr>
          <p:nvPr>
            <p:ph type="title"/>
          </p:nvPr>
        </p:nvSpPr>
        <p:spPr>
          <a:xfrm>
            <a:off x="457200" y="457200"/>
            <a:ext cx="8362950" cy="4916488"/>
          </a:xfrm>
          <a:ln/>
        </p:spPr>
        <p:txBody>
          <a:bodyPr vert="horz" wrap="square" lIns="91440" tIns="45720" rIns="91440" bIns="45720" anchor="ctr" anchorCtr="0"/>
          <a:p>
            <a:pPr eaLnBrk="1" hangingPunct="1">
              <a:lnSpc>
                <a:spcPct val="90000"/>
              </a:lnSpc>
            </a:pPr>
            <a:r>
              <a:rPr lang="en-US" altLang="zh-CN" sz="2400">
                <a:ea typeface="宋体" panose="02010600030101010101" pitchFamily="2" charset="-122"/>
              </a:rPr>
              <a:t> </a:t>
            </a:r>
            <a:r>
              <a:rPr lang="zh-CN" altLang="en-US" sz="2400">
                <a:ea typeface="宋体" panose="02010600030101010101" pitchFamily="2" charset="-122"/>
              </a:rPr>
              <a:t>对于下面的程序：</a:t>
            </a:r>
            <a:br>
              <a:rPr lang="zh-CN" altLang="en-US" sz="2400">
                <a:ea typeface="宋体" panose="02010600030101010101" pitchFamily="2" charset="-122"/>
              </a:rPr>
            </a:br>
            <a:r>
              <a:rPr lang="zh-CN" altLang="en-US" sz="2400">
                <a:ea typeface="宋体" panose="02010600030101010101" pitchFamily="2" charset="-122"/>
              </a:rPr>
              <a:t>		</a:t>
            </a:r>
            <a:r>
              <a:rPr lang="en-US" altLang="zh-CN" sz="2400">
                <a:ea typeface="宋体" panose="02010600030101010101" pitchFamily="2" charset="-122"/>
              </a:rPr>
              <a:t>procedure P(X,Y,Z);</a:t>
            </a:r>
            <a:br>
              <a:rPr lang="en-US" altLang="zh-CN" sz="2400">
                <a:ea typeface="宋体" panose="02010600030101010101" pitchFamily="2" charset="-122"/>
              </a:rPr>
            </a:br>
            <a:r>
              <a:rPr lang="en-US" altLang="zh-CN" sz="2400">
                <a:ea typeface="宋体" panose="02010600030101010101" pitchFamily="2" charset="-122"/>
              </a:rPr>
              <a:t>		begin</a:t>
            </a:r>
            <a:br>
              <a:rPr lang="en-US" altLang="zh-CN" sz="2400">
                <a:ea typeface="宋体" panose="02010600030101010101" pitchFamily="2" charset="-122"/>
              </a:rPr>
            </a:br>
            <a:r>
              <a:rPr lang="en-US" altLang="zh-CN" sz="2400">
                <a:ea typeface="宋体" panose="02010600030101010101" pitchFamily="2" charset="-122"/>
              </a:rPr>
              <a:t>			Y:=Y+1;</a:t>
            </a:r>
            <a:br>
              <a:rPr lang="en-US" altLang="zh-CN" sz="2400">
                <a:ea typeface="宋体" panose="02010600030101010101" pitchFamily="2" charset="-122"/>
              </a:rPr>
            </a:br>
            <a:r>
              <a:rPr lang="en-US" altLang="zh-CN" sz="2400">
                <a:ea typeface="宋体" panose="02010600030101010101" pitchFamily="2" charset="-122"/>
              </a:rPr>
              <a:t>			Z:=Z+X;</a:t>
            </a:r>
            <a:br>
              <a:rPr lang="en-US" altLang="zh-CN" sz="2400">
                <a:ea typeface="宋体" panose="02010600030101010101" pitchFamily="2" charset="-122"/>
              </a:rPr>
            </a:br>
            <a:r>
              <a:rPr lang="en-US" altLang="zh-CN" sz="2400">
                <a:ea typeface="宋体" panose="02010600030101010101" pitchFamily="2" charset="-122"/>
              </a:rPr>
              <a:t>		end P;</a:t>
            </a:r>
            <a:br>
              <a:rPr lang="en-US" altLang="zh-CN" sz="2400">
                <a:ea typeface="宋体" panose="02010600030101010101" pitchFamily="2" charset="-122"/>
              </a:rPr>
            </a:br>
            <a:r>
              <a:rPr lang="en-US" altLang="zh-CN" sz="2400">
                <a:ea typeface="宋体" panose="02010600030101010101" pitchFamily="2" charset="-122"/>
              </a:rPr>
              <a:t>		begin</a:t>
            </a:r>
            <a:br>
              <a:rPr lang="en-US" altLang="zh-CN" sz="2400">
                <a:ea typeface="宋体" panose="02010600030101010101" pitchFamily="2" charset="-122"/>
              </a:rPr>
            </a:br>
            <a:r>
              <a:rPr lang="en-US" altLang="zh-CN" sz="2400">
                <a:ea typeface="宋体" panose="02010600030101010101" pitchFamily="2" charset="-122"/>
              </a:rPr>
              <a:t>			A:=2;</a:t>
            </a:r>
            <a:br>
              <a:rPr lang="en-US" altLang="zh-CN" sz="2400">
                <a:ea typeface="宋体" panose="02010600030101010101" pitchFamily="2" charset="-122"/>
              </a:rPr>
            </a:br>
            <a:r>
              <a:rPr lang="en-US" altLang="zh-CN" sz="2400">
                <a:ea typeface="宋体" panose="02010600030101010101" pitchFamily="2" charset="-122"/>
              </a:rPr>
              <a:t>			B:=3;</a:t>
            </a:r>
            <a:br>
              <a:rPr lang="en-US" altLang="zh-CN" sz="2400">
                <a:ea typeface="宋体" panose="02010600030101010101" pitchFamily="2" charset="-122"/>
              </a:rPr>
            </a:br>
            <a:r>
              <a:rPr lang="en-US" altLang="zh-CN" sz="2400">
                <a:ea typeface="宋体" panose="02010600030101010101" pitchFamily="2" charset="-122"/>
              </a:rPr>
              <a:t>			P(A+B,A,A);</a:t>
            </a:r>
            <a:br>
              <a:rPr lang="en-US" altLang="zh-CN" sz="2400">
                <a:ea typeface="宋体" panose="02010600030101010101" pitchFamily="2" charset="-122"/>
              </a:rPr>
            </a:br>
            <a:r>
              <a:rPr lang="en-US" altLang="zh-CN" sz="2400">
                <a:ea typeface="宋体" panose="02010600030101010101" pitchFamily="2" charset="-122"/>
              </a:rPr>
              <a:t>			print A</a:t>
            </a:r>
            <a:br>
              <a:rPr lang="en-US" altLang="zh-CN" sz="2400">
                <a:ea typeface="宋体" panose="02010600030101010101" pitchFamily="2" charset="-122"/>
              </a:rPr>
            </a:br>
            <a:r>
              <a:rPr lang="en-US" altLang="zh-CN" sz="2400">
                <a:ea typeface="宋体" panose="02010600030101010101" pitchFamily="2" charset="-122"/>
              </a:rPr>
              <a:t>		end</a:t>
            </a:r>
            <a:br>
              <a:rPr lang="en-US" altLang="zh-CN" sz="2400">
                <a:ea typeface="宋体" panose="02010600030101010101" pitchFamily="2" charset="-122"/>
              </a:rPr>
            </a:br>
            <a:r>
              <a:rPr lang="zh-CN" altLang="en-US" sz="2400">
                <a:ea typeface="宋体" panose="02010600030101010101" pitchFamily="2" charset="-122"/>
              </a:rPr>
              <a:t>若参数传递的办法分别为（</a:t>
            </a:r>
            <a:r>
              <a:rPr lang="en-US" altLang="zh-CN" sz="2400">
                <a:ea typeface="宋体" panose="02010600030101010101" pitchFamily="2" charset="-122"/>
              </a:rPr>
              <a:t>1</a:t>
            </a:r>
            <a:r>
              <a:rPr lang="zh-CN" altLang="en-US" sz="2400">
                <a:ea typeface="宋体" panose="02010600030101010101" pitchFamily="2" charset="-122"/>
              </a:rPr>
              <a:t>）传名，（</a:t>
            </a:r>
            <a:r>
              <a:rPr lang="en-US" altLang="zh-CN" sz="2400">
                <a:ea typeface="宋体" panose="02010600030101010101" pitchFamily="2" charset="-122"/>
              </a:rPr>
              <a:t>2</a:t>
            </a:r>
            <a:r>
              <a:rPr lang="zh-CN" altLang="en-US" sz="2400">
                <a:ea typeface="宋体" panose="02010600030101010101" pitchFamily="2" charset="-122"/>
              </a:rPr>
              <a:t>）传地址，以及（</a:t>
            </a:r>
            <a:r>
              <a:rPr lang="en-US" altLang="zh-CN" sz="2400">
                <a:ea typeface="宋体" panose="02010600030101010101" pitchFamily="2" charset="-122"/>
              </a:rPr>
              <a:t>4</a:t>
            </a:r>
            <a:r>
              <a:rPr lang="zh-CN" altLang="en-US" sz="2400">
                <a:ea typeface="宋体" panose="02010600030101010101" pitchFamily="2" charset="-122"/>
              </a:rPr>
              <a:t>）传值，试问，程序执行时所输出的</a:t>
            </a:r>
            <a:r>
              <a:rPr lang="en-US" altLang="zh-CN" sz="2400">
                <a:ea typeface="宋体" panose="02010600030101010101" pitchFamily="2" charset="-122"/>
              </a:rPr>
              <a:t>A</a:t>
            </a:r>
            <a:r>
              <a:rPr lang="zh-CN" altLang="en-US" sz="2400">
                <a:ea typeface="宋体" panose="02010600030101010101" pitchFamily="2" charset="-122"/>
              </a:rPr>
              <a:t>分别是什么？</a:t>
            </a:r>
            <a:endParaRPr lang="en-GB" altLang="zh-CN" sz="2400">
              <a:ea typeface="宋体" panose="02010600030101010101" pitchFamily="2" charset="-122"/>
            </a:endParaRPr>
          </a:p>
        </p:txBody>
      </p:sp>
      <p:sp>
        <p:nvSpPr>
          <p:cNvPr id="450564" name="Rectangle 4"/>
          <p:cNvSpPr/>
          <p:nvPr/>
        </p:nvSpPr>
        <p:spPr>
          <a:xfrm>
            <a:off x="1116013" y="5373688"/>
            <a:ext cx="2879725" cy="1484312"/>
          </a:xfrm>
          <a:prstGeom prst="rect">
            <a:avLst/>
          </a:prstGeom>
          <a:noFill/>
          <a:ln w="9525">
            <a:noFill/>
          </a:ln>
        </p:spPr>
        <p:txBody>
          <a:bodyPr anchor="t" anchorCtr="0"/>
          <a:p>
            <a:pPr marL="342900" indent="-342900">
              <a:lnSpc>
                <a:spcPct val="80000"/>
              </a:lnSpc>
              <a:spcBef>
                <a:spcPct val="20000"/>
              </a:spcBef>
              <a:buClr>
                <a:schemeClr val="bg2"/>
              </a:buClr>
              <a:buSzPct val="75000"/>
              <a:buFont typeface="Wingdings" panose="05000000000000000000" pitchFamily="2" charset="2"/>
            </a:pP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1</a:t>
            </a:r>
            <a:r>
              <a:rPr lang="zh-CN" altLang="en-US" sz="2400">
                <a:latin typeface="Arial" panose="020B0604020202020204" pitchFamily="34" charset="0"/>
                <a:ea typeface="宋体" panose="02010600030101010101" pitchFamily="2" charset="-122"/>
              </a:rPr>
              <a:t>）传名	</a:t>
            </a:r>
            <a:r>
              <a:rPr lang="en-US" altLang="zh-CN" sz="2400">
                <a:latin typeface="Arial" panose="020B0604020202020204" pitchFamily="34" charset="0"/>
                <a:ea typeface="宋体" panose="02010600030101010101" pitchFamily="2" charset="-122"/>
              </a:rPr>
              <a:t>A = 9</a:t>
            </a:r>
            <a:endParaRPr lang="en-US" altLang="zh-CN" sz="2400">
              <a:latin typeface="Arial" panose="020B0604020202020204" pitchFamily="34" charset="0"/>
              <a:ea typeface="宋体" panose="02010600030101010101" pitchFamily="2" charset="-122"/>
            </a:endParaRPr>
          </a:p>
          <a:p>
            <a:pPr marL="342900" indent="-342900">
              <a:lnSpc>
                <a:spcPct val="80000"/>
              </a:lnSpc>
              <a:spcBef>
                <a:spcPct val="20000"/>
              </a:spcBef>
              <a:buClr>
                <a:schemeClr val="bg2"/>
              </a:buClr>
              <a:buSzPct val="75000"/>
              <a:buFont typeface="Wingdings" panose="05000000000000000000" pitchFamily="2" charset="2"/>
            </a:pP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）传地址	</a:t>
            </a:r>
            <a:r>
              <a:rPr lang="en-US" altLang="zh-CN" sz="2400">
                <a:latin typeface="Arial" panose="020B0604020202020204" pitchFamily="34" charset="0"/>
                <a:ea typeface="宋体" panose="02010600030101010101" pitchFamily="2" charset="-122"/>
              </a:rPr>
              <a:t>A = 8</a:t>
            </a:r>
            <a:endParaRPr lang="en-US" altLang="zh-CN" sz="2400">
              <a:latin typeface="Arial" panose="020B0604020202020204" pitchFamily="34" charset="0"/>
              <a:ea typeface="宋体" panose="02010600030101010101" pitchFamily="2" charset="-122"/>
            </a:endParaRPr>
          </a:p>
        </p:txBody>
      </p:sp>
      <p:sp>
        <p:nvSpPr>
          <p:cNvPr id="450565" name="Rectangle 5"/>
          <p:cNvSpPr/>
          <p:nvPr/>
        </p:nvSpPr>
        <p:spPr>
          <a:xfrm>
            <a:off x="4140200" y="5373688"/>
            <a:ext cx="2879725" cy="1484312"/>
          </a:xfrm>
          <a:prstGeom prst="rect">
            <a:avLst/>
          </a:prstGeom>
          <a:noFill/>
          <a:ln w="9525">
            <a:noFill/>
          </a:ln>
        </p:spPr>
        <p:txBody>
          <a:bodyPr anchor="t" anchorCtr="0"/>
          <a:p>
            <a:pPr marL="342900" indent="-342900">
              <a:lnSpc>
                <a:spcPct val="80000"/>
              </a:lnSpc>
              <a:spcBef>
                <a:spcPct val="20000"/>
              </a:spcBef>
              <a:buClr>
                <a:schemeClr val="bg2"/>
              </a:buClr>
              <a:buSzPct val="75000"/>
              <a:buFont typeface="Wingdings" panose="05000000000000000000" pitchFamily="2" charset="2"/>
            </a:pP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4</a:t>
            </a:r>
            <a:r>
              <a:rPr lang="zh-CN" altLang="en-US" sz="2400">
                <a:latin typeface="Arial" panose="020B0604020202020204" pitchFamily="34" charset="0"/>
                <a:ea typeface="宋体" panose="02010600030101010101" pitchFamily="2" charset="-122"/>
              </a:rPr>
              <a:t>）传值	</a:t>
            </a:r>
            <a:r>
              <a:rPr lang="en-GB" altLang="zh-CN" sz="2400">
                <a:latin typeface="Arial" panose="020B0604020202020204" pitchFamily="34" charset="0"/>
                <a:ea typeface="宋体" panose="02010600030101010101" pitchFamily="2" charset="-122"/>
              </a:rPr>
              <a:t>A = 2</a:t>
            </a:r>
            <a:endParaRPr lang="en-GB" altLang="zh-CN" sz="24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p:bldP spid="45056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1138" name="Rectangle 2"/>
          <p:cNvSpPr>
            <a:spLocks noGrp="1"/>
          </p:cNvSpPr>
          <p:nvPr>
            <p:ph type="title"/>
          </p:nvPr>
        </p:nvSpPr>
        <p:spPr>
          <a:xfrm>
            <a:off x="379413" y="304800"/>
            <a:ext cx="8229600" cy="1371600"/>
          </a:xfrm>
          <a:ln/>
        </p:spPr>
        <p:txBody>
          <a:bodyPr vert="horz" wrap="square" lIns="91440" tIns="45720" rIns="91440" bIns="45720" anchor="ctr" anchorCtr="0"/>
          <a:p>
            <a:pPr eaLnBrk="1" hangingPunct="1"/>
            <a:r>
              <a:rPr lang="en-GB" altLang="zh-CN">
                <a:ea typeface="宋体" panose="02010600030101010101" pitchFamily="2" charset="-122"/>
              </a:rPr>
              <a:t>第十章  优化</a:t>
            </a:r>
            <a:endParaRPr lang="en-GB" altLang="zh-CN">
              <a:ea typeface="宋体" panose="02010600030101010101" pitchFamily="2" charset="-122"/>
            </a:endParaRPr>
          </a:p>
        </p:txBody>
      </p:sp>
      <p:sp>
        <p:nvSpPr>
          <p:cNvPr id="91139" name="Rectangle 3"/>
          <p:cNvSpPr>
            <a:spLocks noGrp="1"/>
          </p:cNvSpPr>
          <p:nvPr>
            <p:ph idx="1"/>
          </p:nvPr>
        </p:nvSpPr>
        <p:spPr>
          <a:ln/>
        </p:spPr>
        <p:txBody>
          <a:bodyPr vert="horz" wrap="square" lIns="91440" tIns="45720" rIns="91440" bIns="45720" anchor="t" anchorCtr="0"/>
          <a:p>
            <a:pPr marL="0" indent="0" eaLnBrk="1" hangingPunct="1">
              <a:buNone/>
            </a:pPr>
            <a:endParaRPr lang="zh-CN" altLang="en-GB">
              <a:ea typeface="宋体" panose="02010600030101010101" pitchFamily="2" charset="-122"/>
            </a:endParaRPr>
          </a:p>
        </p:txBody>
      </p:sp>
      <p:sp>
        <p:nvSpPr>
          <p:cNvPr id="5" name="Rectangle 3"/>
          <p:cNvSpPr txBox="1"/>
          <p:nvPr/>
        </p:nvSpPr>
        <p:spPr>
          <a:xfrm>
            <a:off x="514350" y="1905000"/>
            <a:ext cx="8423275" cy="4962525"/>
          </a:xfrm>
          <a:prstGeom prst="rect">
            <a:avLst/>
          </a:prstGeom>
          <a:noFill/>
          <a:ln w="9525">
            <a:noFill/>
          </a:ln>
        </p:spPr>
        <p:txBody>
          <a:bodyPr wrap="square" lIns="91440" tIns="45720" rIns="91440" bIns="45720" anchor="t" anchorCtr="0"/>
          <a:p>
            <a:pPr marL="342900" indent="-342900" algn="just">
              <a:spcBef>
                <a:spcPct val="20000"/>
              </a:spcBef>
              <a:buClr>
                <a:schemeClr val="bg2"/>
              </a:buClr>
              <a:buSzPct val="75000"/>
              <a:buFontTx/>
              <a:buNone/>
            </a:pPr>
            <a:r>
              <a:rPr lang="zh-CN" altLang="en-US" sz="2800">
                <a:latin typeface="Arial" panose="020B0604020202020204" pitchFamily="34" charset="0"/>
                <a:ea typeface="微软雅黑" panose="020B0503020204020204" charset="-122"/>
              </a:rPr>
              <a:t>学习目标：</a:t>
            </a:r>
            <a:endParaRPr lang="zh-CN" altLang="en-US" sz="2800">
              <a:latin typeface="Arial" panose="020B0604020202020204" pitchFamily="34" charset="0"/>
              <a:ea typeface="微软雅黑" panose="020B0503020204020204" charset="-122"/>
            </a:endParaRPr>
          </a:p>
          <a:p>
            <a:pPr marL="342900" indent="-342900" algn="just">
              <a:spcBef>
                <a:spcPct val="20000"/>
              </a:spcBef>
              <a:buClr>
                <a:schemeClr val="bg2"/>
              </a:buClr>
              <a:buSzPct val="75000"/>
              <a:buFontTx/>
              <a:buBlip>
                <a:blip r:embed="rId1"/>
              </a:buBlip>
            </a:pPr>
            <a:r>
              <a:rPr lang="zh-CN" altLang="en-US" sz="2800">
                <a:latin typeface="Arial" panose="020B0604020202020204" pitchFamily="34" charset="0"/>
                <a:ea typeface="微软雅黑" panose="020B0503020204020204" charset="-122"/>
              </a:rPr>
              <a:t>掌握：基本块的划分、基本块的</a:t>
            </a:r>
            <a:r>
              <a:rPr lang="en-US" altLang="zh-CN" sz="2800">
                <a:latin typeface="Arial" panose="020B0604020202020204" pitchFamily="34" charset="0"/>
                <a:ea typeface="微软雅黑" panose="020B0503020204020204" charset="-122"/>
              </a:rPr>
              <a:t>DAG</a:t>
            </a:r>
            <a:r>
              <a:rPr lang="zh-CN" altLang="en-US" sz="2800">
                <a:latin typeface="Arial" panose="020B0604020202020204" pitchFamily="34" charset="0"/>
                <a:ea typeface="微软雅黑" panose="020B0503020204020204" charset="-122"/>
              </a:rPr>
              <a:t>优化</a:t>
            </a:r>
            <a:endParaRPr lang="zh-CN" altLang="en-US" sz="2800">
              <a:latin typeface="Arial" panose="020B0604020202020204" pitchFamily="34" charset="0"/>
              <a:ea typeface="微软雅黑" panose="020B0503020204020204" charset="-122"/>
            </a:endParaRPr>
          </a:p>
          <a:p>
            <a:pPr marL="342900" indent="-342900" algn="just">
              <a:spcBef>
                <a:spcPct val="20000"/>
              </a:spcBef>
              <a:buClr>
                <a:schemeClr val="bg2"/>
              </a:buClr>
              <a:buSzPct val="75000"/>
              <a:buFontTx/>
              <a:buBlip>
                <a:blip r:embed="rId1"/>
              </a:buBlip>
            </a:pPr>
            <a:r>
              <a:rPr lang="zh-CN" altLang="en-US" sz="2800">
                <a:latin typeface="Arial" panose="020B0604020202020204" pitchFamily="34" charset="0"/>
                <a:ea typeface="微软雅黑" panose="020B0503020204020204" charset="-122"/>
              </a:rPr>
              <a:t>理解：什么是局部优化、循环优化、全局优化</a:t>
            </a:r>
            <a:r>
              <a:rPr lang="en-US" altLang="zh-CN" sz="2800">
                <a:latin typeface="Arial" panose="020B0604020202020204" pitchFamily="34" charset="0"/>
                <a:ea typeface="微软雅黑" panose="020B0503020204020204" charset="-122"/>
              </a:rPr>
              <a:t>, </a:t>
            </a:r>
            <a:r>
              <a:rPr lang="zh-CN" altLang="en-US" sz="2800">
                <a:latin typeface="Arial" panose="020B0604020202020204" pitchFamily="34" charset="0"/>
                <a:ea typeface="微软雅黑" panose="020B0503020204020204" charset="-122"/>
              </a:rPr>
              <a:t>有哪些优化技术。</a:t>
            </a:r>
            <a:endParaRPr lang="zh-CN" altLang="en-US" sz="2800">
              <a:latin typeface="Arial" panose="020B0604020202020204" pitchFamily="34" charset="0"/>
              <a:ea typeface="微软雅黑" panose="020B0503020204020204" charset="-122"/>
            </a:endParaRPr>
          </a:p>
          <a:p>
            <a:pPr marL="342900" indent="-342900" algn="just">
              <a:spcBef>
                <a:spcPct val="20000"/>
              </a:spcBef>
              <a:buClr>
                <a:schemeClr val="bg2"/>
              </a:buClr>
              <a:buSzPct val="75000"/>
              <a:buFontTx/>
              <a:buBlip>
                <a:blip r:embed="rId1"/>
              </a:buBlip>
            </a:pPr>
            <a:r>
              <a:rPr lang="zh-CN" altLang="en-US" sz="2800">
                <a:latin typeface="Arial" panose="020B0604020202020204" pitchFamily="34" charset="0"/>
                <a:ea typeface="微软雅黑" panose="020B0503020204020204" charset="-122"/>
              </a:rPr>
              <a:t>了解：循环优化技术</a:t>
            </a:r>
            <a:endParaRPr lang="zh-CN" altLang="en-US" sz="2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charRg st="6" end="2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charRg st="26" end="4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charRg st="47" end="5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3186" name="Rectangle 2"/>
          <p:cNvSpPr>
            <a:spLocks noGrp="1"/>
          </p:cNvSpPr>
          <p:nvPr>
            <p:ph type="title"/>
          </p:nvPr>
        </p:nvSpPr>
        <p:spPr>
          <a:xfrm>
            <a:off x="457200" y="457200"/>
            <a:ext cx="8229600" cy="4700588"/>
          </a:xfrm>
          <a:ln/>
        </p:spPr>
        <p:txBody>
          <a:bodyPr vert="horz" wrap="square" lIns="91440" tIns="45720" rIns="91440" bIns="45720" anchor="ctr" anchorCtr="0"/>
          <a:p>
            <a:pPr eaLnBrk="1" hangingPunct="1"/>
            <a:r>
              <a:rPr lang="zh-CN" altLang="en-US" sz="2800">
                <a:ea typeface="宋体" panose="02010600030101010101" pitchFamily="2" charset="-122"/>
              </a:rPr>
              <a:t>试把以下程序划分为基本块并作出其程序流图。</a:t>
            </a:r>
            <a:br>
              <a:rPr lang="zh-CN" altLang="en-US" sz="2800">
                <a:ea typeface="宋体" panose="02010600030101010101" pitchFamily="2" charset="-122"/>
              </a:rPr>
            </a:br>
            <a:r>
              <a:rPr lang="zh-CN" altLang="en-US" sz="2800">
                <a:ea typeface="宋体" panose="02010600030101010101" pitchFamily="2" charset="-122"/>
              </a:rPr>
              <a:t>	</a:t>
            </a:r>
            <a:r>
              <a:rPr lang="en-US" altLang="zh-CN" sz="2800">
                <a:ea typeface="宋体" panose="02010600030101010101" pitchFamily="2" charset="-122"/>
              </a:rPr>
              <a:t>read C</a:t>
            </a:r>
            <a:br>
              <a:rPr lang="en-US" altLang="zh-CN" sz="2800">
                <a:ea typeface="宋体" panose="02010600030101010101" pitchFamily="2" charset="-122"/>
              </a:rPr>
            </a:br>
            <a:r>
              <a:rPr lang="en-US" altLang="zh-CN" sz="2800">
                <a:ea typeface="宋体" panose="02010600030101010101" pitchFamily="2" charset="-122"/>
              </a:rPr>
              <a:t>	A: =0</a:t>
            </a:r>
            <a:br>
              <a:rPr lang="en-US" altLang="zh-CN" sz="2800">
                <a:ea typeface="宋体" panose="02010600030101010101" pitchFamily="2" charset="-122"/>
              </a:rPr>
            </a:br>
            <a:r>
              <a:rPr lang="en-US" altLang="zh-CN" sz="2800">
                <a:ea typeface="宋体" panose="02010600030101010101" pitchFamily="2" charset="-122"/>
              </a:rPr>
              <a:t>	B:=1</a:t>
            </a:r>
            <a:br>
              <a:rPr lang="en-US" altLang="zh-CN" sz="2800">
                <a:ea typeface="宋体" panose="02010600030101010101" pitchFamily="2" charset="-122"/>
              </a:rPr>
            </a:br>
            <a:r>
              <a:rPr lang="en-US" altLang="zh-CN" sz="2800">
                <a:ea typeface="宋体" panose="02010600030101010101" pitchFamily="2" charset="-122"/>
              </a:rPr>
              <a:t>L1:	A:=A+B</a:t>
            </a:r>
            <a:br>
              <a:rPr lang="en-US" altLang="zh-CN" sz="2800">
                <a:ea typeface="宋体" panose="02010600030101010101" pitchFamily="2" charset="-122"/>
              </a:rPr>
            </a:br>
            <a:r>
              <a:rPr lang="en-US" altLang="zh-CN" sz="2800">
                <a:ea typeface="宋体" panose="02010600030101010101" pitchFamily="2" charset="-122"/>
              </a:rPr>
              <a:t>	if B</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C goto L2</a:t>
            </a:r>
            <a:br>
              <a:rPr lang="en-US" altLang="zh-CN" sz="2800">
                <a:ea typeface="宋体" panose="02010600030101010101" pitchFamily="2" charset="-122"/>
              </a:rPr>
            </a:br>
            <a:r>
              <a:rPr lang="en-US" altLang="zh-CN" sz="2800">
                <a:ea typeface="宋体" panose="02010600030101010101" pitchFamily="2" charset="-122"/>
              </a:rPr>
              <a:t>	B:=B+1</a:t>
            </a:r>
            <a:br>
              <a:rPr lang="en-US" altLang="zh-CN" sz="2800">
                <a:ea typeface="宋体" panose="02010600030101010101" pitchFamily="2" charset="-122"/>
              </a:rPr>
            </a:br>
            <a:r>
              <a:rPr lang="en-US" altLang="zh-CN" sz="2800">
                <a:ea typeface="宋体" panose="02010600030101010101" pitchFamily="2" charset="-122"/>
              </a:rPr>
              <a:t>	goto L1</a:t>
            </a:r>
            <a:br>
              <a:rPr lang="en-US" altLang="zh-CN" sz="2800">
                <a:ea typeface="宋体" panose="02010600030101010101" pitchFamily="2" charset="-122"/>
              </a:rPr>
            </a:br>
            <a:r>
              <a:rPr lang="en-US" altLang="zh-CN" sz="2800">
                <a:ea typeface="宋体" panose="02010600030101010101" pitchFamily="2" charset="-122"/>
              </a:rPr>
              <a:t>L2:	write A</a:t>
            </a:r>
            <a:br>
              <a:rPr lang="en-US" altLang="zh-CN" sz="2800">
                <a:ea typeface="宋体" panose="02010600030101010101" pitchFamily="2" charset="-122"/>
              </a:rPr>
            </a:br>
            <a:r>
              <a:rPr lang="en-US" altLang="zh-CN" sz="2800">
                <a:ea typeface="宋体" panose="02010600030101010101" pitchFamily="2" charset="-122"/>
              </a:rPr>
              <a:t>	halt</a:t>
            </a:r>
            <a:endParaRPr lang="en-GB" altLang="zh-CN" sz="2800">
              <a:ea typeface="宋体" panose="02010600030101010101" pitchFamily="2" charset="-122"/>
            </a:endParaRPr>
          </a:p>
        </p:txBody>
      </p:sp>
      <p:sp>
        <p:nvSpPr>
          <p:cNvPr id="93187" name="Rectangle 3"/>
          <p:cNvSpPr>
            <a:spLocks noGrp="1"/>
          </p:cNvSpPr>
          <p:nvPr>
            <p:ph idx="1"/>
          </p:nvPr>
        </p:nvSpPr>
        <p:spPr>
          <a:xfrm>
            <a:off x="468313" y="5229225"/>
            <a:ext cx="8229600" cy="1628775"/>
          </a:xfrm>
          <a:ln/>
        </p:spPr>
        <p:txBody>
          <a:bodyPr vert="horz" wrap="square" lIns="91440" tIns="45720" rIns="91440" bIns="45720" anchor="t" anchorCtr="0"/>
          <a:p>
            <a:pPr eaLnBrk="1" hangingPunct="1"/>
            <a:endParaRPr lang="en-GB" altLang="zh-CN">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4210" name="Rectangle 2"/>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4211" name="Rectangle 3"/>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ea typeface="宋体" panose="02010600030101010101" pitchFamily="2" charset="-122"/>
              </a:rPr>
              <a:t>		read C</a:t>
            </a:r>
            <a:br>
              <a:rPr lang="en-US" altLang="zh-CN">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ea typeface="宋体" panose="02010600030101010101" pitchFamily="2" charset="-122"/>
              </a:rPr>
              <a:t>L1:	A:=A+B</a:t>
            </a:r>
            <a:br>
              <a:rPr lang="en-US" altLang="zh-CN">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ea typeface="宋体" panose="02010600030101010101" pitchFamily="2" charset="-122"/>
              </a:rPr>
              <a:t>	B:=B+1</a:t>
            </a:r>
            <a:br>
              <a:rPr lang="en-US" altLang="zh-CN">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ea typeface="宋体" panose="02010600030101010101" pitchFamily="2" charset="-122"/>
              </a:rPr>
              <a:t>L2:	write A</a:t>
            </a:r>
            <a:br>
              <a:rPr lang="en-US" altLang="zh-CN">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5234" name="Rectangle 2"/>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5235" name="Rectangle 3"/>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ea typeface="宋体" panose="02010600030101010101" pitchFamily="2" charset="-122"/>
              </a:rPr>
              <a:t>	</a:t>
            </a:r>
            <a:r>
              <a:rPr lang="en-US" altLang="zh-CN">
                <a:solidFill>
                  <a:srgbClr val="CC0000"/>
                </a:solidFill>
                <a:ea typeface="宋体" panose="02010600030101010101" pitchFamily="2" charset="-122"/>
              </a:rPr>
              <a:t>	read C</a:t>
            </a:r>
            <a:br>
              <a:rPr lang="en-US" altLang="zh-CN">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ea typeface="宋体" panose="02010600030101010101" pitchFamily="2" charset="-122"/>
              </a:rPr>
              <a:t>L1:	A:=A+B</a:t>
            </a:r>
            <a:br>
              <a:rPr lang="en-US" altLang="zh-CN">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ea typeface="宋体" panose="02010600030101010101" pitchFamily="2" charset="-122"/>
              </a:rPr>
              <a:t>	B:=B+1</a:t>
            </a:r>
            <a:br>
              <a:rPr lang="en-US" altLang="zh-CN">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ea typeface="宋体" panose="02010600030101010101" pitchFamily="2" charset="-122"/>
              </a:rPr>
              <a:t>L2:	write A</a:t>
            </a:r>
            <a:br>
              <a:rPr lang="en-US" altLang="zh-CN">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
        <p:nvSpPr>
          <p:cNvPr id="458756" name="Text Box 4"/>
          <p:cNvSpPr txBox="1"/>
          <p:nvPr/>
        </p:nvSpPr>
        <p:spPr>
          <a:xfrm>
            <a:off x="3492500" y="0"/>
            <a:ext cx="5651500" cy="2301875"/>
          </a:xfrm>
          <a:prstGeom prst="rect">
            <a:avLst/>
          </a:prstGeom>
          <a:solidFill>
            <a:srgbClr val="FFFF99"/>
          </a:solidFill>
          <a:ln w="19050" cap="flat" cmpd="sng">
            <a:solidFill>
              <a:srgbClr val="FF0000"/>
            </a:solidFill>
            <a:prstDash val="solid"/>
            <a:miter/>
            <a:headEnd type="none" w="med" len="med"/>
            <a:tailEnd type="none" w="lg" len="lg"/>
          </a:ln>
        </p:spPr>
        <p:txBody>
          <a:bodyPr anchor="t" anchorCtr="0">
            <a:spAutoFit/>
          </a:bodyPr>
          <a:p>
            <a:pPr>
              <a:buClrTx/>
              <a:buFont typeface="Wingdings" panose="05000000000000000000" pitchFamily="2" charset="2"/>
            </a:pP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求出四元式程序中各个基本块的入口语句</a:t>
            </a:r>
            <a:r>
              <a:rPr lang="en-US" altLang="zh-CN" sz="2400">
                <a:latin typeface="微软雅黑" panose="020B0503020204020204" charset="-122"/>
                <a:ea typeface="宋体" panose="02010600030101010101" pitchFamily="2" charset="-122"/>
              </a:rPr>
              <a:t>:</a:t>
            </a:r>
            <a:endParaRPr lang="en-US" altLang="zh-CN" sz="2400">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rgbClr val="CC0000"/>
                </a:solidFill>
                <a:latin typeface="微软雅黑" panose="020B0503020204020204" charset="-122"/>
                <a:ea typeface="宋体" panose="02010600030101010101" pitchFamily="2" charset="-122"/>
              </a:rPr>
              <a:t>1) </a:t>
            </a:r>
            <a:r>
              <a:rPr lang="zh-CN" altLang="en-US" sz="2400">
                <a:solidFill>
                  <a:srgbClr val="CC0000"/>
                </a:solidFill>
                <a:latin typeface="微软雅黑" panose="020B0503020204020204" charset="-122"/>
                <a:ea typeface="宋体" panose="02010600030101010101" pitchFamily="2" charset="-122"/>
              </a:rPr>
              <a:t>程序第一个语句</a:t>
            </a:r>
            <a:r>
              <a:rPr lang="zh-CN" altLang="en-US" sz="2400">
                <a:solidFill>
                  <a:schemeClr val="tx1"/>
                </a:solidFill>
                <a:latin typeface="微软雅黑" panose="020B0503020204020204" charset="-122"/>
                <a:ea typeface="宋体" panose="02010600030101010101" pitchFamily="2" charset="-122"/>
              </a:rPr>
              <a:t>，或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2) </a:t>
            </a:r>
            <a:r>
              <a:rPr lang="zh-CN" altLang="en-US" sz="2400">
                <a:solidFill>
                  <a:schemeClr val="tx1"/>
                </a:solidFill>
                <a:latin typeface="微软雅黑" panose="020B0503020204020204" charset="-122"/>
                <a:ea typeface="宋体" panose="02010600030101010101" pitchFamily="2" charset="-122"/>
              </a:rPr>
              <a:t>能由条件转移语句或无条件转移语句转移到的语句，或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3) </a:t>
            </a:r>
            <a:r>
              <a:rPr lang="zh-CN" altLang="en-US" sz="2400">
                <a:solidFill>
                  <a:schemeClr val="tx1"/>
                </a:solidFill>
                <a:latin typeface="微软雅黑" panose="020B0503020204020204" charset="-122"/>
                <a:ea typeface="宋体" panose="02010600030101010101" pitchFamily="2" charset="-122"/>
              </a:rPr>
              <a:t>紧跟在条件转移语句后面的语句</a:t>
            </a:r>
            <a:endParaRPr lang="en-GB" altLang="zh-CN" sz="2400">
              <a:solidFill>
                <a:schemeClr val="tx1"/>
              </a:solidFill>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6258" name="Rectangle 2"/>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6259" name="Rectangle 3"/>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solidFill>
                  <a:srgbClr val="CC0000"/>
                </a:solidFill>
                <a:ea typeface="宋体" panose="02010600030101010101" pitchFamily="2" charset="-122"/>
              </a:rPr>
              <a:t>		read C</a:t>
            </a:r>
            <a:br>
              <a:rPr lang="en-US" altLang="zh-CN">
                <a:solidFill>
                  <a:srgbClr val="CC0000"/>
                </a:solidFill>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solidFill>
                  <a:srgbClr val="CC0000"/>
                </a:solidFill>
                <a:ea typeface="宋体" panose="02010600030101010101" pitchFamily="2" charset="-122"/>
              </a:rPr>
              <a:t>L1:	A:=A+B</a:t>
            </a:r>
            <a:br>
              <a:rPr lang="en-US" altLang="zh-CN">
                <a:solidFill>
                  <a:srgbClr val="CC0000"/>
                </a:solidFill>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ea typeface="宋体" panose="02010600030101010101" pitchFamily="2" charset="-122"/>
              </a:rPr>
              <a:t>	B:=B+1</a:t>
            </a:r>
            <a:br>
              <a:rPr lang="en-US" altLang="zh-CN">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ea typeface="宋体" panose="02010600030101010101" pitchFamily="2" charset="-122"/>
              </a:rPr>
              <a:t>L2:	write A</a:t>
            </a:r>
            <a:br>
              <a:rPr lang="en-US" altLang="zh-CN">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
        <p:nvSpPr>
          <p:cNvPr id="459780" name="Text Box 4"/>
          <p:cNvSpPr txBox="1"/>
          <p:nvPr/>
        </p:nvSpPr>
        <p:spPr>
          <a:xfrm>
            <a:off x="3492500" y="0"/>
            <a:ext cx="5651500" cy="2301875"/>
          </a:xfrm>
          <a:prstGeom prst="rect">
            <a:avLst/>
          </a:prstGeom>
          <a:solidFill>
            <a:srgbClr val="FFFF99"/>
          </a:solidFill>
          <a:ln w="19050" cap="flat" cmpd="sng">
            <a:solidFill>
              <a:srgbClr val="FF0000"/>
            </a:solidFill>
            <a:prstDash val="solid"/>
            <a:miter/>
            <a:headEnd type="none" w="med" len="med"/>
            <a:tailEnd type="none" w="lg" len="lg"/>
          </a:ln>
        </p:spPr>
        <p:txBody>
          <a:bodyPr anchor="t" anchorCtr="0">
            <a:spAutoFit/>
          </a:bodyPr>
          <a:p>
            <a:pPr>
              <a:buClrTx/>
              <a:buFont typeface="Wingdings" panose="05000000000000000000" pitchFamily="2" charset="2"/>
            </a:pP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求出四元式程序中各个基本块的入口语句</a:t>
            </a:r>
            <a:r>
              <a:rPr lang="en-US" altLang="zh-CN" sz="2400">
                <a:latin typeface="微软雅黑" panose="020B0503020204020204" charset="-122"/>
                <a:ea typeface="宋体" panose="02010600030101010101" pitchFamily="2" charset="-122"/>
              </a:rPr>
              <a:t>:</a:t>
            </a:r>
            <a:endParaRPr lang="en-US" altLang="zh-CN" sz="2400">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1) </a:t>
            </a:r>
            <a:r>
              <a:rPr lang="zh-CN" altLang="en-US" sz="2400">
                <a:solidFill>
                  <a:schemeClr val="tx1"/>
                </a:solidFill>
                <a:latin typeface="微软雅黑" panose="020B0503020204020204" charset="-122"/>
                <a:ea typeface="宋体" panose="02010600030101010101" pitchFamily="2" charset="-122"/>
              </a:rPr>
              <a:t>程序第一个语句，或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rgbClr val="CC0000"/>
                </a:solidFill>
                <a:latin typeface="微软雅黑" panose="020B0503020204020204" charset="-122"/>
                <a:ea typeface="宋体" panose="02010600030101010101" pitchFamily="2" charset="-122"/>
              </a:rPr>
              <a:t>2) </a:t>
            </a:r>
            <a:r>
              <a:rPr lang="zh-CN" altLang="en-US" sz="2400">
                <a:solidFill>
                  <a:srgbClr val="CC0000"/>
                </a:solidFill>
                <a:latin typeface="微软雅黑" panose="020B0503020204020204" charset="-122"/>
                <a:ea typeface="宋体" panose="02010600030101010101" pitchFamily="2" charset="-122"/>
              </a:rPr>
              <a:t>能由条件转移语句或无条件转移语句转移到的语句</a:t>
            </a:r>
            <a:r>
              <a:rPr lang="zh-CN" altLang="en-US" sz="2400">
                <a:solidFill>
                  <a:schemeClr val="tx1"/>
                </a:solidFill>
                <a:latin typeface="微软雅黑" panose="020B0503020204020204" charset="-122"/>
                <a:ea typeface="宋体" panose="02010600030101010101" pitchFamily="2" charset="-122"/>
              </a:rPr>
              <a:t>，或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3) </a:t>
            </a:r>
            <a:r>
              <a:rPr lang="zh-CN" altLang="en-US" sz="2400">
                <a:solidFill>
                  <a:schemeClr val="tx1"/>
                </a:solidFill>
                <a:latin typeface="微软雅黑" panose="020B0503020204020204" charset="-122"/>
                <a:ea typeface="宋体" panose="02010600030101010101" pitchFamily="2" charset="-122"/>
              </a:rPr>
              <a:t>紧跟在条件转移语句后面的语句</a:t>
            </a:r>
            <a:endParaRPr lang="en-GB" altLang="zh-CN" sz="2400">
              <a:solidFill>
                <a:schemeClr val="tx1"/>
              </a:solidFill>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5362" name="Rectangle 2"/>
          <p:cNvSpPr>
            <a:spLocks noGrp="1"/>
          </p:cNvSpPr>
          <p:nvPr>
            <p:ph type="title"/>
          </p:nvPr>
        </p:nvSpPr>
        <p:spPr>
          <a:ln/>
        </p:spPr>
        <p:txBody>
          <a:bodyPr vert="horz" wrap="square" lIns="91440" tIns="45720" rIns="91440" bIns="45720" anchor="ctr" anchorCtr="0"/>
          <a:p>
            <a:pPr eaLnBrk="1" hangingPunct="1"/>
            <a:r>
              <a:rPr lang="zh-CN" altLang="en-US">
                <a:ea typeface="宋体" panose="02010600030101010101" pitchFamily="2" charset="-122"/>
              </a:rPr>
              <a:t>如何写出产生特定语言的文法</a:t>
            </a:r>
            <a:endParaRPr lang="zh-CN" altLang="en-GB">
              <a:ea typeface="宋体" panose="02010600030101010101" pitchFamily="2" charset="-122"/>
            </a:endParaRPr>
          </a:p>
        </p:txBody>
      </p:sp>
      <p:sp>
        <p:nvSpPr>
          <p:cNvPr id="15363" name="Rectangle 3"/>
          <p:cNvSpPr>
            <a:spLocks noGrp="1"/>
          </p:cNvSpPr>
          <p:nvPr>
            <p:ph idx="1"/>
          </p:nvPr>
        </p:nvSpPr>
        <p:spPr>
          <a:ln/>
        </p:spPr>
        <p:txBody>
          <a:bodyPr vert="horz" wrap="square" lIns="91440" tIns="45720" rIns="91440" bIns="45720" anchor="t" anchorCtr="0"/>
          <a:p>
            <a:pPr eaLnBrk="1" hangingPunct="1"/>
            <a:r>
              <a:rPr lang="zh-CN" altLang="en-US">
                <a:ea typeface="宋体" panose="02010600030101010101" pitchFamily="2" charset="-122"/>
              </a:rPr>
              <a:t>分析语言的特点</a:t>
            </a:r>
            <a:endParaRPr lang="zh-CN" altLang="en-US">
              <a:ea typeface="宋体" panose="02010600030101010101" pitchFamily="2" charset="-122"/>
            </a:endParaRPr>
          </a:p>
          <a:p>
            <a:pPr eaLnBrk="1" hangingPunct="1"/>
            <a:r>
              <a:rPr lang="zh-CN" altLang="en-US">
                <a:ea typeface="宋体" panose="02010600030101010101" pitchFamily="2" charset="-122"/>
              </a:rPr>
              <a:t>分解成层次结构</a:t>
            </a:r>
            <a:endParaRPr lang="zh-CN" altLang="en-US">
              <a:ea typeface="宋体" panose="02010600030101010101" pitchFamily="2" charset="-122"/>
            </a:endParaRPr>
          </a:p>
          <a:p>
            <a:pPr eaLnBrk="1" hangingPunct="1"/>
            <a:r>
              <a:rPr lang="zh-CN" altLang="en-US">
                <a:ea typeface="宋体" panose="02010600030101010101" pitchFamily="2" charset="-122"/>
              </a:rPr>
              <a:t>根据结构写出文法</a:t>
            </a:r>
            <a:endParaRPr lang="zh-CN" altLang="en-GB">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7282" name="Rectangle 2"/>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7283" name="Rectangle 3"/>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solidFill>
                  <a:srgbClr val="CC0000"/>
                </a:solidFill>
                <a:ea typeface="宋体" panose="02010600030101010101" pitchFamily="2" charset="-122"/>
              </a:rPr>
              <a:t>		read C</a:t>
            </a:r>
            <a:br>
              <a:rPr lang="en-US" altLang="zh-CN">
                <a:solidFill>
                  <a:srgbClr val="CC0000"/>
                </a:solidFill>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solidFill>
                  <a:srgbClr val="CC0000"/>
                </a:solidFill>
                <a:ea typeface="宋体" panose="02010600030101010101" pitchFamily="2" charset="-122"/>
              </a:rPr>
              <a:t>L1:	A:=A+B</a:t>
            </a:r>
            <a:br>
              <a:rPr lang="en-US" altLang="zh-CN">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ea typeface="宋体" panose="02010600030101010101" pitchFamily="2" charset="-122"/>
              </a:rPr>
              <a:t>	B:=B+1</a:t>
            </a:r>
            <a:br>
              <a:rPr lang="en-US" altLang="zh-CN">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solidFill>
                  <a:srgbClr val="CC0000"/>
                </a:solidFill>
                <a:ea typeface="宋体" panose="02010600030101010101" pitchFamily="2" charset="-122"/>
              </a:rPr>
              <a:t>L2:	write A</a:t>
            </a:r>
            <a:br>
              <a:rPr lang="en-US" altLang="zh-CN">
                <a:solidFill>
                  <a:srgbClr val="CC0000"/>
                </a:solidFill>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
        <p:nvSpPr>
          <p:cNvPr id="460804" name="Text Box 4"/>
          <p:cNvSpPr txBox="1"/>
          <p:nvPr/>
        </p:nvSpPr>
        <p:spPr>
          <a:xfrm>
            <a:off x="3492500" y="0"/>
            <a:ext cx="5651500" cy="2301875"/>
          </a:xfrm>
          <a:prstGeom prst="rect">
            <a:avLst/>
          </a:prstGeom>
          <a:solidFill>
            <a:srgbClr val="FFFF99"/>
          </a:solidFill>
          <a:ln w="19050" cap="flat" cmpd="sng">
            <a:solidFill>
              <a:srgbClr val="FF0000"/>
            </a:solidFill>
            <a:prstDash val="solid"/>
            <a:miter/>
            <a:headEnd type="none" w="med" len="med"/>
            <a:tailEnd type="none" w="lg" len="lg"/>
          </a:ln>
        </p:spPr>
        <p:txBody>
          <a:bodyPr anchor="t" anchorCtr="0">
            <a:spAutoFit/>
          </a:bodyPr>
          <a:p>
            <a:pPr>
              <a:buClrTx/>
              <a:buFont typeface="Wingdings" panose="05000000000000000000" pitchFamily="2" charset="2"/>
            </a:pP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求出四元式程序中各个基本块的入口语句</a:t>
            </a:r>
            <a:r>
              <a:rPr lang="en-US" altLang="zh-CN" sz="2400">
                <a:latin typeface="微软雅黑" panose="020B0503020204020204" charset="-122"/>
                <a:ea typeface="宋体" panose="02010600030101010101" pitchFamily="2" charset="-122"/>
              </a:rPr>
              <a:t>:</a:t>
            </a:r>
            <a:endParaRPr lang="en-US" altLang="zh-CN" sz="2400">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1) </a:t>
            </a:r>
            <a:r>
              <a:rPr lang="zh-CN" altLang="en-US" sz="2400">
                <a:solidFill>
                  <a:schemeClr val="tx1"/>
                </a:solidFill>
                <a:latin typeface="微软雅黑" panose="020B0503020204020204" charset="-122"/>
                <a:ea typeface="宋体" panose="02010600030101010101" pitchFamily="2" charset="-122"/>
              </a:rPr>
              <a:t>程序第一个语句，或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rgbClr val="CC0000"/>
                </a:solidFill>
                <a:latin typeface="微软雅黑" panose="020B0503020204020204" charset="-122"/>
                <a:ea typeface="宋体" panose="02010600030101010101" pitchFamily="2" charset="-122"/>
              </a:rPr>
              <a:t>2) </a:t>
            </a:r>
            <a:r>
              <a:rPr lang="zh-CN" altLang="en-US" sz="2400">
                <a:solidFill>
                  <a:srgbClr val="CC0000"/>
                </a:solidFill>
                <a:latin typeface="微软雅黑" panose="020B0503020204020204" charset="-122"/>
                <a:ea typeface="宋体" panose="02010600030101010101" pitchFamily="2" charset="-122"/>
              </a:rPr>
              <a:t>能由条件转移语句或无条件转移语句转移到的语句</a:t>
            </a:r>
            <a:r>
              <a:rPr lang="zh-CN" altLang="en-US" sz="2400">
                <a:solidFill>
                  <a:schemeClr val="tx1"/>
                </a:solidFill>
                <a:latin typeface="微软雅黑" panose="020B0503020204020204" charset="-122"/>
                <a:ea typeface="宋体" panose="02010600030101010101" pitchFamily="2" charset="-122"/>
              </a:rPr>
              <a:t>，或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3) </a:t>
            </a:r>
            <a:r>
              <a:rPr lang="zh-CN" altLang="en-US" sz="2400">
                <a:solidFill>
                  <a:schemeClr val="tx1"/>
                </a:solidFill>
                <a:latin typeface="微软雅黑" panose="020B0503020204020204" charset="-122"/>
                <a:ea typeface="宋体" panose="02010600030101010101" pitchFamily="2" charset="-122"/>
              </a:rPr>
              <a:t>紧跟在条件转移语句后面的语句</a:t>
            </a:r>
            <a:endParaRPr lang="en-GB" altLang="zh-CN" sz="2400">
              <a:solidFill>
                <a:schemeClr val="tx1"/>
              </a:solidFill>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98306" name="Rectangle 2"/>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8307" name="Rectangle 3"/>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solidFill>
                  <a:srgbClr val="CC0000"/>
                </a:solidFill>
                <a:ea typeface="宋体" panose="02010600030101010101" pitchFamily="2" charset="-122"/>
              </a:rPr>
              <a:t>		read C</a:t>
            </a:r>
            <a:br>
              <a:rPr lang="en-US" altLang="zh-CN">
                <a:solidFill>
                  <a:srgbClr val="CC0000"/>
                </a:solidFill>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solidFill>
                  <a:srgbClr val="CC0000"/>
                </a:solidFill>
                <a:ea typeface="宋体" panose="02010600030101010101" pitchFamily="2" charset="-122"/>
              </a:rPr>
              <a:t>L1:	A:=A+B</a:t>
            </a:r>
            <a:br>
              <a:rPr lang="en-US" altLang="zh-CN">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solidFill>
                  <a:srgbClr val="CC0000"/>
                </a:solidFill>
                <a:ea typeface="宋体" panose="02010600030101010101" pitchFamily="2" charset="-122"/>
              </a:rPr>
              <a:t>	B:=B+1</a:t>
            </a:r>
            <a:br>
              <a:rPr lang="en-US" altLang="zh-CN">
                <a:solidFill>
                  <a:srgbClr val="CC0000"/>
                </a:solidFill>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solidFill>
                  <a:srgbClr val="CC0000"/>
                </a:solidFill>
                <a:ea typeface="宋体" panose="02010600030101010101" pitchFamily="2" charset="-122"/>
              </a:rPr>
              <a:t>L2:	write A</a:t>
            </a:r>
            <a:br>
              <a:rPr lang="en-US" altLang="zh-CN">
                <a:solidFill>
                  <a:srgbClr val="CC0000"/>
                </a:solidFill>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
        <p:nvSpPr>
          <p:cNvPr id="461828" name="Text Box 4"/>
          <p:cNvSpPr txBox="1"/>
          <p:nvPr/>
        </p:nvSpPr>
        <p:spPr>
          <a:xfrm>
            <a:off x="3492500" y="0"/>
            <a:ext cx="5651500" cy="2301875"/>
          </a:xfrm>
          <a:prstGeom prst="rect">
            <a:avLst/>
          </a:prstGeom>
          <a:solidFill>
            <a:srgbClr val="FFFF99"/>
          </a:solidFill>
          <a:ln w="19050" cap="flat" cmpd="sng">
            <a:solidFill>
              <a:srgbClr val="FF0000"/>
            </a:solidFill>
            <a:prstDash val="solid"/>
            <a:miter/>
            <a:headEnd type="none" w="med" len="med"/>
            <a:tailEnd type="none" w="lg" len="lg"/>
          </a:ln>
        </p:spPr>
        <p:txBody>
          <a:bodyPr anchor="t" anchorCtr="0">
            <a:spAutoFit/>
          </a:bodyPr>
          <a:p>
            <a:pPr>
              <a:buClrTx/>
              <a:buFont typeface="Wingdings" panose="05000000000000000000" pitchFamily="2" charset="2"/>
            </a:pPr>
            <a:r>
              <a:rPr lang="en-US" altLang="zh-CN" sz="24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求出四元式程序中各个基本块的入口语句</a:t>
            </a:r>
            <a:r>
              <a:rPr lang="en-US" altLang="zh-CN" sz="2400">
                <a:latin typeface="微软雅黑" panose="020B0503020204020204" charset="-122"/>
                <a:ea typeface="宋体" panose="02010600030101010101" pitchFamily="2" charset="-122"/>
              </a:rPr>
              <a:t>:</a:t>
            </a:r>
            <a:endParaRPr lang="en-US" altLang="zh-CN" sz="2400">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1) </a:t>
            </a:r>
            <a:r>
              <a:rPr lang="zh-CN" altLang="en-US" sz="2400">
                <a:solidFill>
                  <a:schemeClr val="tx1"/>
                </a:solidFill>
                <a:latin typeface="微软雅黑" panose="020B0503020204020204" charset="-122"/>
                <a:ea typeface="宋体" panose="02010600030101010101" pitchFamily="2" charset="-122"/>
              </a:rPr>
              <a:t>程序第一个语句，或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2) </a:t>
            </a:r>
            <a:r>
              <a:rPr lang="zh-CN" altLang="en-US" sz="2400">
                <a:solidFill>
                  <a:schemeClr val="tx1"/>
                </a:solidFill>
                <a:latin typeface="微软雅黑" panose="020B0503020204020204" charset="-122"/>
                <a:ea typeface="宋体" panose="02010600030101010101" pitchFamily="2" charset="-122"/>
              </a:rPr>
              <a:t>能由条件转移语句或无条件转移语句转移到的语句，或</a:t>
            </a:r>
            <a:endParaRPr lang="zh-CN" altLang="en-US" sz="2400">
              <a:solidFill>
                <a:schemeClr val="tx1"/>
              </a:solidFill>
              <a:latin typeface="微软雅黑" panose="020B0503020204020204" charset="-122"/>
              <a:ea typeface="宋体" panose="02010600030101010101" pitchFamily="2" charset="-122"/>
            </a:endParaRPr>
          </a:p>
          <a:p>
            <a:pPr lvl="1" indent="0" algn="l" rtl="0" eaLnBrk="1" fontAlgn="base" hangingPunct="1">
              <a:spcBef>
                <a:spcPct val="0"/>
              </a:spcBef>
              <a:spcAft>
                <a:spcPct val="0"/>
              </a:spcAft>
              <a:buClrTx/>
              <a:buFont typeface="Wingdings" panose="05000000000000000000" pitchFamily="2" charset="2"/>
              <a:buNone/>
            </a:pPr>
            <a:r>
              <a:rPr lang="en-US" altLang="zh-CN" sz="2400">
                <a:solidFill>
                  <a:schemeClr val="tx1"/>
                </a:solidFill>
                <a:latin typeface="微软雅黑" panose="020B0503020204020204" charset="-122"/>
                <a:ea typeface="宋体" panose="02010600030101010101" pitchFamily="2" charset="-122"/>
              </a:rPr>
              <a:t>3) </a:t>
            </a:r>
            <a:r>
              <a:rPr lang="zh-CN" altLang="en-US" sz="2400">
                <a:solidFill>
                  <a:srgbClr val="CC0000"/>
                </a:solidFill>
                <a:latin typeface="微软雅黑" panose="020B0503020204020204" charset="-122"/>
                <a:ea typeface="宋体" panose="02010600030101010101" pitchFamily="2" charset="-122"/>
              </a:rPr>
              <a:t>紧跟在条件转移语句后面的语句</a:t>
            </a:r>
            <a:endParaRPr lang="en-GB" altLang="zh-CN" sz="2400">
              <a:solidFill>
                <a:srgbClr val="CC0000"/>
              </a:solidFill>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463874" name="Rectangle 2"/>
          <p:cNvSpPr/>
          <p:nvPr/>
        </p:nvSpPr>
        <p:spPr>
          <a:xfrm>
            <a:off x="684213" y="5502275"/>
            <a:ext cx="3600450" cy="944563"/>
          </a:xfrm>
          <a:prstGeom prst="rect">
            <a:avLst/>
          </a:prstGeom>
          <a:solidFill>
            <a:srgbClr val="CCFFCC"/>
          </a:solidFill>
          <a:ln w="12700" cap="sq" cmpd="sng">
            <a:solidFill>
              <a:schemeClr val="tx1"/>
            </a:solidFill>
            <a:prstDash val="solid"/>
            <a:miter/>
            <a:headEnd type="none" w="sm" len="sm"/>
            <a:tailEnd type="none" w="sm" len="sm"/>
          </a:ln>
        </p:spPr>
        <p:txBody>
          <a:bodyPr wrap="none" anchor="ctr" anchorCtr="0"/>
          <a:p>
            <a:pPr algn="ctr">
              <a:buClrTx/>
              <a:buFont typeface="Wingdings" panose="05000000000000000000" pitchFamily="2" charset="2"/>
            </a:pPr>
            <a:endParaRPr lang="zh-CN" altLang="en-US" sz="2400">
              <a:latin typeface="Arial" panose="020B0604020202020204" pitchFamily="34" charset="0"/>
              <a:ea typeface="宋体" panose="02010600030101010101" pitchFamily="2" charset="-122"/>
            </a:endParaRPr>
          </a:p>
        </p:txBody>
      </p:sp>
      <p:sp>
        <p:nvSpPr>
          <p:cNvPr id="463875" name="Rectangle 3"/>
          <p:cNvSpPr/>
          <p:nvPr/>
        </p:nvSpPr>
        <p:spPr>
          <a:xfrm>
            <a:off x="684213" y="4508500"/>
            <a:ext cx="3600450" cy="944563"/>
          </a:xfrm>
          <a:prstGeom prst="rect">
            <a:avLst/>
          </a:prstGeom>
          <a:solidFill>
            <a:srgbClr val="CCFFCC"/>
          </a:solidFill>
          <a:ln w="12700" cap="sq" cmpd="sng">
            <a:solidFill>
              <a:schemeClr val="tx1"/>
            </a:solidFill>
            <a:prstDash val="solid"/>
            <a:miter/>
            <a:headEnd type="none" w="sm" len="sm"/>
            <a:tailEnd type="none" w="sm" len="sm"/>
          </a:ln>
        </p:spPr>
        <p:txBody>
          <a:bodyPr wrap="none" anchor="ctr" anchorCtr="0"/>
          <a:p>
            <a:pPr algn="ctr">
              <a:buClrTx/>
              <a:buFont typeface="Wingdings" panose="05000000000000000000" pitchFamily="2" charset="2"/>
            </a:pPr>
            <a:endParaRPr lang="zh-CN" altLang="en-US" sz="2400">
              <a:latin typeface="Arial" panose="020B0604020202020204" pitchFamily="34" charset="0"/>
              <a:ea typeface="宋体" panose="02010600030101010101" pitchFamily="2" charset="-122"/>
            </a:endParaRPr>
          </a:p>
        </p:txBody>
      </p:sp>
      <p:sp>
        <p:nvSpPr>
          <p:cNvPr id="463876" name="Rectangle 4"/>
          <p:cNvSpPr/>
          <p:nvPr/>
        </p:nvSpPr>
        <p:spPr>
          <a:xfrm>
            <a:off x="684213" y="3521075"/>
            <a:ext cx="3600450" cy="944563"/>
          </a:xfrm>
          <a:prstGeom prst="rect">
            <a:avLst/>
          </a:prstGeom>
          <a:solidFill>
            <a:srgbClr val="CCFFCC"/>
          </a:solidFill>
          <a:ln w="12700" cap="sq" cmpd="sng">
            <a:solidFill>
              <a:schemeClr val="tx1"/>
            </a:solidFill>
            <a:prstDash val="solid"/>
            <a:miter/>
            <a:headEnd type="none" w="sm" len="sm"/>
            <a:tailEnd type="none" w="sm" len="sm"/>
          </a:ln>
        </p:spPr>
        <p:txBody>
          <a:bodyPr wrap="none" anchor="ctr" anchorCtr="0"/>
          <a:p>
            <a:pPr algn="ctr">
              <a:buClrTx/>
              <a:buFont typeface="Wingdings" panose="05000000000000000000" pitchFamily="2" charset="2"/>
            </a:pPr>
            <a:endParaRPr lang="zh-CN" altLang="en-US" sz="2400">
              <a:latin typeface="Arial" panose="020B0604020202020204" pitchFamily="34" charset="0"/>
              <a:ea typeface="宋体" panose="02010600030101010101" pitchFamily="2" charset="-122"/>
            </a:endParaRPr>
          </a:p>
        </p:txBody>
      </p:sp>
      <p:sp>
        <p:nvSpPr>
          <p:cNvPr id="463877" name="Rectangle 5"/>
          <p:cNvSpPr/>
          <p:nvPr/>
        </p:nvSpPr>
        <p:spPr>
          <a:xfrm>
            <a:off x="684213" y="2024063"/>
            <a:ext cx="3600450" cy="1404937"/>
          </a:xfrm>
          <a:prstGeom prst="rect">
            <a:avLst/>
          </a:prstGeom>
          <a:solidFill>
            <a:srgbClr val="CCFFCC"/>
          </a:solidFill>
          <a:ln w="12700" cap="sq" cmpd="sng">
            <a:solidFill>
              <a:schemeClr val="tx1"/>
            </a:solidFill>
            <a:prstDash val="solid"/>
            <a:miter/>
            <a:headEnd type="none" w="sm" len="sm"/>
            <a:tailEnd type="none" w="sm" len="sm"/>
          </a:ln>
        </p:spPr>
        <p:txBody>
          <a:bodyPr wrap="none" anchor="ctr" anchorCtr="0"/>
          <a:p>
            <a:pPr algn="ctr">
              <a:buClrTx/>
              <a:buFont typeface="Wingdings" panose="05000000000000000000" pitchFamily="2" charset="2"/>
            </a:pPr>
            <a:endParaRPr lang="zh-CN" altLang="en-US" sz="2400">
              <a:latin typeface="Arial" panose="020B0604020202020204" pitchFamily="34" charset="0"/>
              <a:ea typeface="宋体" panose="02010600030101010101" pitchFamily="2" charset="-122"/>
            </a:endParaRPr>
          </a:p>
        </p:txBody>
      </p:sp>
      <p:sp>
        <p:nvSpPr>
          <p:cNvPr id="99334" name="Rectangle 6"/>
          <p:cNvSpPr>
            <a:spLocks noGrp="1"/>
          </p:cNvSpPr>
          <p:nvPr>
            <p:ph type="title"/>
          </p:nvPr>
        </p:nvSpPr>
        <p:spPr>
          <a:ln/>
        </p:spPr>
        <p:txBody>
          <a:bodyPr vert="horz" wrap="square" lIns="91440" tIns="45720" rIns="91440" bIns="45720" anchor="ctr" anchorCtr="0"/>
          <a:p>
            <a:pPr eaLnBrk="1" hangingPunct="1"/>
            <a:endParaRPr lang="en-GB" altLang="zh-CN">
              <a:ea typeface="宋体" panose="02010600030101010101" pitchFamily="2" charset="-122"/>
            </a:endParaRPr>
          </a:p>
        </p:txBody>
      </p:sp>
      <p:sp>
        <p:nvSpPr>
          <p:cNvPr id="99335" name="Rectangle 7"/>
          <p:cNvSpPr>
            <a:spLocks noGrp="1"/>
          </p:cNvSpPr>
          <p:nvPr>
            <p:ph idx="1"/>
          </p:nvPr>
        </p:nvSpPr>
        <p:spPr>
          <a:xfrm>
            <a:off x="457200" y="1981200"/>
            <a:ext cx="8229600" cy="4471988"/>
          </a:xfrm>
          <a:ln/>
        </p:spPr>
        <p:txBody>
          <a:bodyPr vert="horz" wrap="square" lIns="91440" tIns="45720" rIns="91440" bIns="45720" anchor="t" anchorCtr="0"/>
          <a:p>
            <a:pPr eaLnBrk="1" hangingPunct="1">
              <a:buNone/>
            </a:pPr>
            <a:r>
              <a:rPr lang="en-US" altLang="zh-CN">
                <a:solidFill>
                  <a:srgbClr val="CC0000"/>
                </a:solidFill>
                <a:ea typeface="宋体" panose="02010600030101010101" pitchFamily="2" charset="-122"/>
              </a:rPr>
              <a:t>		read C</a:t>
            </a:r>
            <a:br>
              <a:rPr lang="en-US" altLang="zh-CN">
                <a:solidFill>
                  <a:srgbClr val="CC0000"/>
                </a:solidFill>
                <a:ea typeface="宋体" panose="02010600030101010101" pitchFamily="2" charset="-122"/>
              </a:rPr>
            </a:br>
            <a:r>
              <a:rPr lang="en-US" altLang="zh-CN">
                <a:ea typeface="宋体" panose="02010600030101010101" pitchFamily="2" charset="-122"/>
              </a:rPr>
              <a:t>	A: =0</a:t>
            </a:r>
            <a:br>
              <a:rPr lang="en-US" altLang="zh-CN">
                <a:ea typeface="宋体" panose="02010600030101010101" pitchFamily="2" charset="-122"/>
              </a:rPr>
            </a:br>
            <a:r>
              <a:rPr lang="en-US" altLang="zh-CN">
                <a:ea typeface="宋体" panose="02010600030101010101" pitchFamily="2" charset="-122"/>
              </a:rPr>
              <a:t>	B:=1</a:t>
            </a:r>
            <a:br>
              <a:rPr lang="en-US" altLang="zh-CN">
                <a:ea typeface="宋体" panose="02010600030101010101" pitchFamily="2" charset="-122"/>
              </a:rPr>
            </a:br>
            <a:r>
              <a:rPr lang="en-US" altLang="zh-CN">
                <a:solidFill>
                  <a:srgbClr val="CC0000"/>
                </a:solidFill>
                <a:ea typeface="宋体" panose="02010600030101010101" pitchFamily="2" charset="-122"/>
              </a:rPr>
              <a:t>L1:	A:=A+B</a:t>
            </a:r>
            <a:br>
              <a:rPr lang="en-US" altLang="zh-CN">
                <a:ea typeface="宋体" panose="02010600030101010101" pitchFamily="2" charset="-122"/>
              </a:rPr>
            </a:br>
            <a:r>
              <a:rPr lang="en-US" altLang="zh-CN">
                <a:ea typeface="宋体" panose="02010600030101010101" pitchFamily="2" charset="-122"/>
              </a:rPr>
              <a:t>	if 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C goto L2</a:t>
            </a:r>
            <a:br>
              <a:rPr lang="en-US" altLang="zh-CN">
                <a:ea typeface="宋体" panose="02010600030101010101" pitchFamily="2" charset="-122"/>
              </a:rPr>
            </a:br>
            <a:r>
              <a:rPr lang="en-US" altLang="zh-CN">
                <a:solidFill>
                  <a:srgbClr val="CC0000"/>
                </a:solidFill>
                <a:ea typeface="宋体" panose="02010600030101010101" pitchFamily="2" charset="-122"/>
              </a:rPr>
              <a:t>	B:=B+1</a:t>
            </a:r>
            <a:br>
              <a:rPr lang="en-US" altLang="zh-CN">
                <a:solidFill>
                  <a:srgbClr val="CC0000"/>
                </a:solidFill>
                <a:ea typeface="宋体" panose="02010600030101010101" pitchFamily="2" charset="-122"/>
              </a:rPr>
            </a:br>
            <a:r>
              <a:rPr lang="en-US" altLang="zh-CN">
                <a:ea typeface="宋体" panose="02010600030101010101" pitchFamily="2" charset="-122"/>
              </a:rPr>
              <a:t>	goto L1</a:t>
            </a:r>
            <a:br>
              <a:rPr lang="en-US" altLang="zh-CN">
                <a:ea typeface="宋体" panose="02010600030101010101" pitchFamily="2" charset="-122"/>
              </a:rPr>
            </a:br>
            <a:r>
              <a:rPr lang="en-US" altLang="zh-CN">
                <a:solidFill>
                  <a:srgbClr val="CC0000"/>
                </a:solidFill>
                <a:ea typeface="宋体" panose="02010600030101010101" pitchFamily="2" charset="-122"/>
              </a:rPr>
              <a:t>L2:	write A</a:t>
            </a:r>
            <a:br>
              <a:rPr lang="en-US" altLang="zh-CN">
                <a:solidFill>
                  <a:srgbClr val="CC0000"/>
                </a:solidFill>
                <a:ea typeface="宋体" panose="02010600030101010101" pitchFamily="2" charset="-122"/>
              </a:rPr>
            </a:br>
            <a:r>
              <a:rPr lang="en-US" altLang="zh-CN">
                <a:ea typeface="宋体" panose="02010600030101010101" pitchFamily="2" charset="-122"/>
              </a:rPr>
              <a:t>	halt</a:t>
            </a:r>
            <a:endParaRPr lang="en-GB" altLang="zh-CN">
              <a:ea typeface="宋体" panose="02010600030101010101" pitchFamily="2" charset="-122"/>
            </a:endParaRPr>
          </a:p>
        </p:txBody>
      </p:sp>
      <p:sp>
        <p:nvSpPr>
          <p:cNvPr id="463880" name="Text Box 8"/>
          <p:cNvSpPr txBox="1"/>
          <p:nvPr/>
        </p:nvSpPr>
        <p:spPr>
          <a:xfrm>
            <a:off x="4572000" y="2492375"/>
            <a:ext cx="557213" cy="457200"/>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B1</a:t>
            </a:r>
            <a:endParaRPr lang="en-GB" altLang="zh-CN" sz="2400">
              <a:latin typeface="Arial" panose="020B0604020202020204" pitchFamily="34" charset="0"/>
              <a:ea typeface="宋体" panose="02010600030101010101" pitchFamily="2" charset="-122"/>
            </a:endParaRPr>
          </a:p>
        </p:txBody>
      </p:sp>
      <p:sp>
        <p:nvSpPr>
          <p:cNvPr id="463881" name="Text Box 9"/>
          <p:cNvSpPr txBox="1"/>
          <p:nvPr/>
        </p:nvSpPr>
        <p:spPr>
          <a:xfrm>
            <a:off x="4575175" y="3716338"/>
            <a:ext cx="557213" cy="457200"/>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B2</a:t>
            </a:r>
            <a:endParaRPr lang="en-GB" altLang="zh-CN" sz="2400">
              <a:latin typeface="Arial" panose="020B0604020202020204" pitchFamily="34" charset="0"/>
              <a:ea typeface="宋体" panose="02010600030101010101" pitchFamily="2" charset="-122"/>
            </a:endParaRPr>
          </a:p>
        </p:txBody>
      </p:sp>
      <p:sp>
        <p:nvSpPr>
          <p:cNvPr id="463882" name="Text Box 10"/>
          <p:cNvSpPr txBox="1"/>
          <p:nvPr/>
        </p:nvSpPr>
        <p:spPr>
          <a:xfrm>
            <a:off x="4572000" y="4772025"/>
            <a:ext cx="557213" cy="457200"/>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B3</a:t>
            </a:r>
            <a:endParaRPr lang="en-GB" altLang="zh-CN" sz="2400">
              <a:latin typeface="Arial" panose="020B0604020202020204" pitchFamily="34" charset="0"/>
              <a:ea typeface="宋体" panose="02010600030101010101" pitchFamily="2" charset="-122"/>
            </a:endParaRPr>
          </a:p>
        </p:txBody>
      </p:sp>
      <p:sp>
        <p:nvSpPr>
          <p:cNvPr id="463883" name="Text Box 11"/>
          <p:cNvSpPr txBox="1"/>
          <p:nvPr/>
        </p:nvSpPr>
        <p:spPr>
          <a:xfrm>
            <a:off x="4575175" y="5734050"/>
            <a:ext cx="557213" cy="457200"/>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B4</a:t>
            </a:r>
            <a:endParaRPr lang="en-GB" altLang="zh-CN" sz="2400">
              <a:latin typeface="Arial" panose="020B0604020202020204" pitchFamily="34" charset="0"/>
              <a:ea typeface="宋体" panose="02010600030101010101" pitchFamily="2" charset="-122"/>
            </a:endParaRPr>
          </a:p>
        </p:txBody>
      </p:sp>
      <p:sp>
        <p:nvSpPr>
          <p:cNvPr id="99340" name="Text Box 22"/>
          <p:cNvSpPr txBox="1"/>
          <p:nvPr/>
        </p:nvSpPr>
        <p:spPr>
          <a:xfrm>
            <a:off x="5364163" y="0"/>
            <a:ext cx="3779837" cy="3032125"/>
          </a:xfrm>
          <a:prstGeom prst="rect">
            <a:avLst/>
          </a:prstGeom>
          <a:solidFill>
            <a:srgbClr val="FFFF99"/>
          </a:solidFill>
          <a:ln w="19050" cap="flat" cmpd="sng">
            <a:solidFill>
              <a:srgbClr val="FF0000"/>
            </a:solidFill>
            <a:prstDash val="solid"/>
            <a:miter/>
            <a:headEnd type="none" w="med" len="med"/>
            <a:tailEnd type="none" w="lg" len="lg"/>
          </a:ln>
        </p:spPr>
        <p:txBody>
          <a:bodyPr anchor="t" anchorCtr="0">
            <a:spAutoFit/>
          </a:bodyPr>
          <a:p>
            <a:pPr>
              <a:buClrTx/>
              <a:buFont typeface="Wingdings" panose="05000000000000000000" pitchFamily="2" charset="2"/>
            </a:pPr>
            <a:r>
              <a:rPr lang="en-US" altLang="zh-CN" sz="2400">
                <a:latin typeface="微软雅黑" panose="020B0503020204020204" charset="-122"/>
                <a:ea typeface="宋体" panose="02010600030101010101" pitchFamily="2" charset="-122"/>
              </a:rPr>
              <a:t>2. </a:t>
            </a:r>
            <a:r>
              <a:rPr lang="zh-CN" altLang="en-US" sz="2400">
                <a:latin typeface="微软雅黑" panose="020B0503020204020204" charset="-122"/>
                <a:ea typeface="宋体" panose="02010600030101010101" pitchFamily="2" charset="-122"/>
              </a:rPr>
              <a:t>对以上求出的每个入口语句，确定其所属的基本块。它是由该入口语句到</a:t>
            </a:r>
            <a:r>
              <a:rPr lang="zh-CN" altLang="en-US" sz="2400">
                <a:solidFill>
                  <a:srgbClr val="CC0000"/>
                </a:solidFill>
                <a:latin typeface="微软雅黑" panose="020B0503020204020204" charset="-122"/>
                <a:ea typeface="宋体" panose="02010600030101010101" pitchFamily="2" charset="-122"/>
              </a:rPr>
              <a:t>下一入口语句</a:t>
            </a:r>
            <a:r>
              <a:rPr lang="en-US" altLang="zh-CN" sz="2400">
                <a:solidFill>
                  <a:srgbClr val="CC0000"/>
                </a:solidFill>
                <a:latin typeface="微软雅黑" panose="020B0503020204020204" charset="-122"/>
                <a:ea typeface="宋体" panose="02010600030101010101" pitchFamily="2" charset="-122"/>
              </a:rPr>
              <a:t>(</a:t>
            </a:r>
            <a:r>
              <a:rPr lang="zh-CN" altLang="en-US" sz="2400">
                <a:solidFill>
                  <a:srgbClr val="0000FF"/>
                </a:solidFill>
                <a:latin typeface="微软雅黑" panose="020B0503020204020204" charset="-122"/>
                <a:ea typeface="宋体" panose="02010600030101010101" pitchFamily="2" charset="-122"/>
              </a:rPr>
              <a:t>不包括该入口语句</a:t>
            </a:r>
            <a:r>
              <a:rPr lang="en-US" altLang="zh-CN" sz="2400">
                <a:latin typeface="微软雅黑" panose="020B0503020204020204" charset="-122"/>
                <a:ea typeface="宋体" panose="02010600030101010101" pitchFamily="2" charset="-122"/>
              </a:rPr>
              <a:t>)</a:t>
            </a:r>
            <a:r>
              <a:rPr lang="zh-CN" altLang="en-US" sz="2400">
                <a:latin typeface="微软雅黑" panose="020B0503020204020204" charset="-122"/>
                <a:ea typeface="宋体" panose="02010600030101010101" pitchFamily="2" charset="-122"/>
              </a:rPr>
              <a:t>、或到</a:t>
            </a:r>
            <a:r>
              <a:rPr lang="zh-CN" altLang="en-US" sz="2400">
                <a:solidFill>
                  <a:srgbClr val="CC0000"/>
                </a:solidFill>
                <a:latin typeface="微软雅黑" panose="020B0503020204020204" charset="-122"/>
                <a:ea typeface="宋体" panose="02010600030101010101" pitchFamily="2" charset="-122"/>
              </a:rPr>
              <a:t>一转移语句</a:t>
            </a:r>
            <a:r>
              <a:rPr lang="en-US" altLang="zh-CN" sz="2400">
                <a:latin typeface="微软雅黑" panose="020B0503020204020204" charset="-122"/>
                <a:ea typeface="宋体" panose="02010600030101010101" pitchFamily="2" charset="-122"/>
              </a:rPr>
              <a:t>(</a:t>
            </a:r>
            <a:r>
              <a:rPr lang="zh-CN" altLang="en-US" sz="2400">
                <a:solidFill>
                  <a:srgbClr val="0000FF"/>
                </a:solidFill>
                <a:latin typeface="微软雅黑" panose="020B0503020204020204" charset="-122"/>
                <a:ea typeface="宋体" panose="02010600030101010101" pitchFamily="2" charset="-122"/>
              </a:rPr>
              <a:t>包括该转移语句</a:t>
            </a:r>
            <a:r>
              <a:rPr lang="en-US" altLang="zh-CN" sz="2400">
                <a:latin typeface="微软雅黑" panose="020B0503020204020204" charset="-122"/>
                <a:ea typeface="宋体" panose="02010600030101010101" pitchFamily="2" charset="-122"/>
              </a:rPr>
              <a:t>)</a:t>
            </a:r>
            <a:r>
              <a:rPr lang="zh-CN" altLang="en-US" sz="2400">
                <a:latin typeface="微软雅黑" panose="020B0503020204020204" charset="-122"/>
                <a:ea typeface="宋体" panose="02010600030101010101" pitchFamily="2" charset="-122"/>
              </a:rPr>
              <a:t>、或</a:t>
            </a:r>
            <a:r>
              <a:rPr lang="zh-CN" altLang="en-US" sz="2400">
                <a:solidFill>
                  <a:srgbClr val="CC0000"/>
                </a:solidFill>
                <a:latin typeface="微软雅黑" panose="020B0503020204020204" charset="-122"/>
                <a:ea typeface="宋体" panose="02010600030101010101" pitchFamily="2" charset="-122"/>
              </a:rPr>
              <a:t>一停语句</a:t>
            </a:r>
            <a:r>
              <a:rPr lang="en-US" altLang="zh-CN" sz="2400">
                <a:latin typeface="微软雅黑" panose="020B0503020204020204" charset="-122"/>
                <a:ea typeface="宋体" panose="02010600030101010101" pitchFamily="2" charset="-122"/>
              </a:rPr>
              <a:t>(</a:t>
            </a:r>
            <a:r>
              <a:rPr lang="zh-CN" altLang="en-US" sz="2400">
                <a:solidFill>
                  <a:srgbClr val="0000FF"/>
                </a:solidFill>
                <a:latin typeface="微软雅黑" panose="020B0503020204020204" charset="-122"/>
                <a:ea typeface="宋体" panose="02010600030101010101" pitchFamily="2" charset="-122"/>
              </a:rPr>
              <a:t>包括该停语句</a:t>
            </a:r>
            <a:r>
              <a:rPr lang="en-US" altLang="zh-CN" sz="2400">
                <a:latin typeface="微软雅黑" panose="020B0503020204020204" charset="-122"/>
                <a:ea typeface="宋体" panose="02010600030101010101" pitchFamily="2" charset="-122"/>
              </a:rPr>
              <a:t>)</a:t>
            </a:r>
            <a:r>
              <a:rPr lang="zh-CN" altLang="en-US" sz="2400">
                <a:latin typeface="微软雅黑" panose="020B0503020204020204" charset="-122"/>
                <a:ea typeface="宋体" panose="02010600030101010101" pitchFamily="2" charset="-122"/>
              </a:rPr>
              <a:t>之间的语句序列组成的。</a:t>
            </a:r>
            <a:endParaRPr lang="en-GB" altLang="zh-CN" sz="2400">
              <a:latin typeface="微软雅黑" panose="020B0503020204020204" charset="-122"/>
              <a:ea typeface="宋体" panose="02010600030101010101" pitchFamily="2" charset="-122"/>
            </a:endParaRPr>
          </a:p>
        </p:txBody>
      </p:sp>
      <p:grpSp>
        <p:nvGrpSpPr>
          <p:cNvPr id="463895" name="Group 23"/>
          <p:cNvGrpSpPr/>
          <p:nvPr/>
        </p:nvGrpSpPr>
        <p:grpSpPr>
          <a:xfrm>
            <a:off x="5940425" y="3141663"/>
            <a:ext cx="2593975" cy="3382962"/>
            <a:chOff x="3742" y="1207"/>
            <a:chExt cx="1634" cy="2131"/>
          </a:xfrm>
        </p:grpSpPr>
        <p:sp>
          <p:nvSpPr>
            <p:cNvPr id="99342" name="Oval 24"/>
            <p:cNvSpPr/>
            <p:nvPr/>
          </p:nvSpPr>
          <p:spPr>
            <a:xfrm>
              <a:off x="4468" y="1524"/>
              <a:ext cx="363" cy="363"/>
            </a:xfrm>
            <a:prstGeom prst="ellipse">
              <a:avLst/>
            </a:prstGeom>
            <a:noFill/>
            <a:ln w="19050" cap="flat" cmpd="sng">
              <a:solidFill>
                <a:schemeClr val="tx1"/>
              </a:solidFill>
              <a:prstDash val="solid"/>
              <a:round/>
              <a:headEnd type="none" w="med" len="med"/>
              <a:tailEnd type="none" w="lg" len="lg"/>
            </a:ln>
          </p:spPr>
          <p:txBody>
            <a:bodyPr wrap="none" anchor="ctr" anchorCtr="0"/>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B1</a:t>
              </a:r>
              <a:endParaRPr lang="en-GB" altLang="zh-CN" sz="2400">
                <a:latin typeface="Arial" panose="020B0604020202020204" pitchFamily="34" charset="0"/>
                <a:ea typeface="宋体" panose="02010600030101010101" pitchFamily="2" charset="-122"/>
              </a:endParaRPr>
            </a:p>
          </p:txBody>
        </p:sp>
        <p:sp>
          <p:nvSpPr>
            <p:cNvPr id="99343" name="Oval 25"/>
            <p:cNvSpPr/>
            <p:nvPr/>
          </p:nvSpPr>
          <p:spPr>
            <a:xfrm>
              <a:off x="4468" y="2204"/>
              <a:ext cx="363" cy="363"/>
            </a:xfrm>
            <a:prstGeom prst="ellipse">
              <a:avLst/>
            </a:prstGeom>
            <a:noFill/>
            <a:ln w="19050" cap="flat" cmpd="sng">
              <a:solidFill>
                <a:schemeClr val="tx1"/>
              </a:solidFill>
              <a:prstDash val="solid"/>
              <a:round/>
              <a:headEnd type="none" w="med" len="med"/>
              <a:tailEnd type="none" w="lg" len="lg"/>
            </a:ln>
          </p:spPr>
          <p:txBody>
            <a:bodyPr wrap="none" anchor="ctr" anchorCtr="0"/>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B2</a:t>
              </a:r>
              <a:endParaRPr lang="en-GB" altLang="zh-CN" sz="2400">
                <a:latin typeface="Arial" panose="020B0604020202020204" pitchFamily="34" charset="0"/>
                <a:ea typeface="宋体" panose="02010600030101010101" pitchFamily="2" charset="-122"/>
              </a:endParaRPr>
            </a:p>
          </p:txBody>
        </p:sp>
        <p:sp>
          <p:nvSpPr>
            <p:cNvPr id="99344" name="Oval 26"/>
            <p:cNvSpPr/>
            <p:nvPr/>
          </p:nvSpPr>
          <p:spPr>
            <a:xfrm>
              <a:off x="3969" y="2884"/>
              <a:ext cx="363" cy="363"/>
            </a:xfrm>
            <a:prstGeom prst="ellipse">
              <a:avLst/>
            </a:prstGeom>
            <a:noFill/>
            <a:ln w="19050" cap="flat" cmpd="sng">
              <a:solidFill>
                <a:schemeClr val="tx1"/>
              </a:solidFill>
              <a:prstDash val="solid"/>
              <a:round/>
              <a:headEnd type="none" w="med" len="med"/>
              <a:tailEnd type="none" w="lg" len="lg"/>
            </a:ln>
          </p:spPr>
          <p:txBody>
            <a:bodyPr wrap="none" anchor="ctr" anchorCtr="0"/>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B3</a:t>
              </a:r>
              <a:endParaRPr lang="en-GB" altLang="zh-CN" sz="2400">
                <a:latin typeface="Arial" panose="020B0604020202020204" pitchFamily="34" charset="0"/>
                <a:ea typeface="宋体" panose="02010600030101010101" pitchFamily="2" charset="-122"/>
              </a:endParaRPr>
            </a:p>
          </p:txBody>
        </p:sp>
        <p:sp>
          <p:nvSpPr>
            <p:cNvPr id="99345" name="Oval 27"/>
            <p:cNvSpPr/>
            <p:nvPr/>
          </p:nvSpPr>
          <p:spPr>
            <a:xfrm>
              <a:off x="5013" y="2884"/>
              <a:ext cx="363" cy="363"/>
            </a:xfrm>
            <a:prstGeom prst="ellipse">
              <a:avLst/>
            </a:prstGeom>
            <a:noFill/>
            <a:ln w="19050" cap="flat" cmpd="sng">
              <a:solidFill>
                <a:schemeClr val="tx1"/>
              </a:solidFill>
              <a:prstDash val="solid"/>
              <a:round/>
              <a:headEnd type="none" w="med" len="med"/>
              <a:tailEnd type="none" w="lg" len="lg"/>
            </a:ln>
          </p:spPr>
          <p:txBody>
            <a:bodyPr wrap="none" anchor="ctr" anchorCtr="0"/>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B4</a:t>
              </a:r>
              <a:endParaRPr lang="en-GB" altLang="zh-CN" sz="2400">
                <a:latin typeface="Arial" panose="020B0604020202020204" pitchFamily="34" charset="0"/>
                <a:ea typeface="宋体" panose="02010600030101010101" pitchFamily="2" charset="-122"/>
              </a:endParaRPr>
            </a:p>
          </p:txBody>
        </p:sp>
        <p:sp>
          <p:nvSpPr>
            <p:cNvPr id="99346" name="Line 28"/>
            <p:cNvSpPr/>
            <p:nvPr/>
          </p:nvSpPr>
          <p:spPr>
            <a:xfrm>
              <a:off x="4650" y="1887"/>
              <a:ext cx="0" cy="317"/>
            </a:xfrm>
            <a:prstGeom prst="line">
              <a:avLst/>
            </a:prstGeom>
            <a:ln w="19050" cap="flat" cmpd="sng">
              <a:solidFill>
                <a:schemeClr val="tx1"/>
              </a:solidFill>
              <a:prstDash val="solid"/>
              <a:round/>
              <a:headEnd type="none" w="med" len="med"/>
              <a:tailEnd type="stealth" w="lg" len="lg"/>
            </a:ln>
          </p:spPr>
        </p:sp>
        <p:sp>
          <p:nvSpPr>
            <p:cNvPr id="99347" name="Line 29"/>
            <p:cNvSpPr/>
            <p:nvPr/>
          </p:nvSpPr>
          <p:spPr>
            <a:xfrm flipH="1">
              <a:off x="4196" y="2567"/>
              <a:ext cx="454" cy="317"/>
            </a:xfrm>
            <a:prstGeom prst="line">
              <a:avLst/>
            </a:prstGeom>
            <a:ln w="19050" cap="flat" cmpd="sng">
              <a:solidFill>
                <a:schemeClr val="tx1"/>
              </a:solidFill>
              <a:prstDash val="solid"/>
              <a:round/>
              <a:headEnd type="none" w="med" len="med"/>
              <a:tailEnd type="stealth" w="lg" len="lg"/>
            </a:ln>
          </p:spPr>
        </p:sp>
        <p:sp>
          <p:nvSpPr>
            <p:cNvPr id="99348" name="Line 30"/>
            <p:cNvSpPr/>
            <p:nvPr/>
          </p:nvSpPr>
          <p:spPr>
            <a:xfrm>
              <a:off x="4650" y="2567"/>
              <a:ext cx="499" cy="317"/>
            </a:xfrm>
            <a:prstGeom prst="line">
              <a:avLst/>
            </a:prstGeom>
            <a:ln w="19050" cap="flat" cmpd="sng">
              <a:solidFill>
                <a:schemeClr val="tx1"/>
              </a:solidFill>
              <a:prstDash val="solid"/>
              <a:round/>
              <a:headEnd type="none" w="med" len="med"/>
              <a:tailEnd type="stealth" w="lg" len="lg"/>
            </a:ln>
          </p:spPr>
        </p:sp>
        <p:sp>
          <p:nvSpPr>
            <p:cNvPr id="99349" name="Freeform 31"/>
            <p:cNvSpPr/>
            <p:nvPr/>
          </p:nvSpPr>
          <p:spPr>
            <a:xfrm>
              <a:off x="3742" y="2385"/>
              <a:ext cx="726" cy="953"/>
            </a:xfrm>
            <a:custGeom>
              <a:avLst/>
              <a:gdLst/>
              <a:ahLst/>
              <a:cxnLst>
                <a:cxn ang="0">
                  <a:pos x="408" y="862"/>
                </a:cxn>
                <a:cxn ang="0">
                  <a:pos x="408" y="953"/>
                </a:cxn>
                <a:cxn ang="0">
                  <a:pos x="0" y="953"/>
                </a:cxn>
                <a:cxn ang="0">
                  <a:pos x="0" y="0"/>
                </a:cxn>
                <a:cxn ang="0">
                  <a:pos x="726" y="0"/>
                </a:cxn>
              </a:cxnLst>
              <a:pathLst>
                <a:path w="726" h="953">
                  <a:moveTo>
                    <a:pt x="408" y="862"/>
                  </a:moveTo>
                  <a:lnTo>
                    <a:pt x="408" y="953"/>
                  </a:lnTo>
                  <a:lnTo>
                    <a:pt x="0" y="953"/>
                  </a:lnTo>
                  <a:lnTo>
                    <a:pt x="0" y="0"/>
                  </a:lnTo>
                  <a:lnTo>
                    <a:pt x="726" y="0"/>
                  </a:lnTo>
                </a:path>
              </a:pathLst>
            </a:custGeom>
            <a:noFill/>
            <a:ln w="19050" cap="flat" cmpd="sng">
              <a:solidFill>
                <a:schemeClr val="tx1"/>
              </a:solidFill>
              <a:prstDash val="solid"/>
              <a:round/>
              <a:headEnd type="none" w="med" len="med"/>
              <a:tailEnd type="stealth" w="lg" len="lg"/>
            </a:ln>
          </p:spPr>
          <p:txBody>
            <a:bodyPr/>
            <a:p>
              <a:endParaRPr lang="zh-CN" altLang="en-US"/>
            </a:p>
          </p:txBody>
        </p:sp>
        <p:sp>
          <p:nvSpPr>
            <p:cNvPr id="99350" name="Line 32"/>
            <p:cNvSpPr/>
            <p:nvPr/>
          </p:nvSpPr>
          <p:spPr>
            <a:xfrm>
              <a:off x="4649" y="1207"/>
              <a:ext cx="0" cy="317"/>
            </a:xfrm>
            <a:prstGeom prst="line">
              <a:avLst/>
            </a:prstGeom>
            <a:ln w="19050" cap="flat" cmpd="sng">
              <a:solidFill>
                <a:schemeClr val="tx1"/>
              </a:solidFill>
              <a:prstDash val="solid"/>
              <a:round/>
              <a:headEnd type="none" w="med" len="med"/>
              <a:tailEnd type="stealth" w="lg" len="lg"/>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3877"/>
                                        </p:tgtEl>
                                        <p:attrNameLst>
                                          <p:attrName>style.visibility</p:attrName>
                                        </p:attrNameLst>
                                      </p:cBhvr>
                                      <p:to>
                                        <p:strVal val="visible"/>
                                      </p:to>
                                    </p:set>
                                    <p:animEffect transition="in" filter="wipe(up)">
                                      <p:cBhvr>
                                        <p:cTn id="7" dur="500"/>
                                        <p:tgtEl>
                                          <p:spTgt spid="4638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6388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63876"/>
                                        </p:tgtEl>
                                        <p:attrNameLst>
                                          <p:attrName>style.visibility</p:attrName>
                                        </p:attrNameLst>
                                      </p:cBhvr>
                                      <p:to>
                                        <p:strVal val="visible"/>
                                      </p:to>
                                    </p:set>
                                    <p:animEffect transition="in" filter="wipe(up)">
                                      <p:cBhvr>
                                        <p:cTn id="14" dur="500"/>
                                        <p:tgtEl>
                                          <p:spTgt spid="46387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4638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63875"/>
                                        </p:tgtEl>
                                        <p:attrNameLst>
                                          <p:attrName>style.visibility</p:attrName>
                                        </p:attrNameLst>
                                      </p:cBhvr>
                                      <p:to>
                                        <p:strVal val="visible"/>
                                      </p:to>
                                    </p:set>
                                    <p:animEffect transition="in" filter="wipe(up)">
                                      <p:cBhvr>
                                        <p:cTn id="21" dur="500"/>
                                        <p:tgtEl>
                                          <p:spTgt spid="46387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6388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3874"/>
                                        </p:tgtEl>
                                        <p:attrNameLst>
                                          <p:attrName>style.visibility</p:attrName>
                                        </p:attrNameLst>
                                      </p:cBhvr>
                                      <p:to>
                                        <p:strVal val="visible"/>
                                      </p:to>
                                    </p:set>
                                    <p:animEffect transition="in" filter="wipe(up)">
                                      <p:cBhvr>
                                        <p:cTn id="28" dur="500"/>
                                        <p:tgtEl>
                                          <p:spTgt spid="463874"/>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4638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3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nimBg="1"/>
      <p:bldP spid="463875" grpId="0" animBg="1"/>
      <p:bldP spid="463876" grpId="0" animBg="1"/>
      <p:bldP spid="463877" grpId="0" animBg="1"/>
      <p:bldP spid="463880" grpId="0"/>
      <p:bldP spid="463881" grpId="0"/>
      <p:bldP spid="463882" grpId="0"/>
      <p:bldP spid="46388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0354" name="Rectangle 2"/>
          <p:cNvSpPr>
            <a:spLocks noGrp="1"/>
          </p:cNvSpPr>
          <p:nvPr>
            <p:ph type="title"/>
          </p:nvPr>
        </p:nvSpPr>
        <p:spPr>
          <a:xfrm>
            <a:off x="468313" y="620713"/>
            <a:ext cx="8507412" cy="5924550"/>
          </a:xfrm>
          <a:ln/>
        </p:spPr>
        <p:txBody>
          <a:bodyPr vert="horz" wrap="square" lIns="91440" tIns="45720" rIns="91440" bIns="45720" anchor="ctr" anchorCtr="0"/>
          <a:p>
            <a:pPr eaLnBrk="1" hangingPunct="1">
              <a:lnSpc>
                <a:spcPct val="90000"/>
              </a:lnSpc>
            </a:pPr>
            <a:r>
              <a:rPr lang="zh-CN" altLang="en-US" sz="2800">
                <a:ea typeface="宋体" panose="02010600030101010101" pitchFamily="2" charset="-122"/>
              </a:rPr>
              <a:t>试对以下基本块</a:t>
            </a:r>
            <a:r>
              <a:rPr lang="en-US" altLang="zh-CN" sz="2800">
                <a:ea typeface="宋体" panose="02010600030101010101" pitchFamily="2" charset="-122"/>
              </a:rPr>
              <a:t>B1</a:t>
            </a:r>
            <a:r>
              <a:rPr lang="zh-CN" altLang="en-US" sz="2800">
                <a:ea typeface="宋体" panose="02010600030101010101" pitchFamily="2" charset="-122"/>
              </a:rPr>
              <a:t>和</a:t>
            </a:r>
            <a:r>
              <a:rPr lang="en-US" altLang="zh-CN" sz="2800">
                <a:ea typeface="宋体" panose="02010600030101010101" pitchFamily="2" charset="-122"/>
              </a:rPr>
              <a:t>B2</a:t>
            </a:r>
            <a:r>
              <a:rPr lang="zh-CN" altLang="en-US" sz="2800">
                <a:ea typeface="宋体" panose="02010600030101010101" pitchFamily="2" charset="-122"/>
              </a:rPr>
              <a:t>：</a:t>
            </a:r>
            <a:br>
              <a:rPr lang="zh-CN" altLang="en-US" sz="2800">
                <a:ea typeface="宋体" panose="02010600030101010101" pitchFamily="2" charset="-122"/>
              </a:rPr>
            </a:br>
            <a:r>
              <a:rPr lang="en-US" altLang="zh-CN" sz="2800">
                <a:ea typeface="宋体" panose="02010600030101010101" pitchFamily="2" charset="-122"/>
              </a:rPr>
              <a:t>B1:	A:=B*C			B2:	B:=3</a:t>
            </a:r>
            <a:br>
              <a:rPr lang="en-US" altLang="zh-CN" sz="2800">
                <a:ea typeface="宋体" panose="02010600030101010101" pitchFamily="2" charset="-122"/>
              </a:rPr>
            </a:br>
            <a:r>
              <a:rPr lang="en-US" altLang="zh-CN" sz="2800">
                <a:ea typeface="宋体" panose="02010600030101010101" pitchFamily="2" charset="-122"/>
              </a:rPr>
              <a:t>	D:=B/C				D:=A+C</a:t>
            </a:r>
            <a:br>
              <a:rPr lang="en-US" altLang="zh-CN" sz="2800">
                <a:ea typeface="宋体" panose="02010600030101010101" pitchFamily="2" charset="-122"/>
              </a:rPr>
            </a:br>
            <a:r>
              <a:rPr lang="en-US" altLang="zh-CN" sz="2800">
                <a:ea typeface="宋体" panose="02010600030101010101" pitchFamily="2" charset="-122"/>
              </a:rPr>
              <a:t>	E:=A+D				E:=A*C</a:t>
            </a:r>
            <a:br>
              <a:rPr lang="en-US" altLang="zh-CN" sz="2800">
                <a:ea typeface="宋体" panose="02010600030101010101" pitchFamily="2" charset="-122"/>
              </a:rPr>
            </a:br>
            <a:r>
              <a:rPr lang="en-US" altLang="zh-CN" sz="2800">
                <a:ea typeface="宋体" panose="02010600030101010101" pitchFamily="2" charset="-122"/>
              </a:rPr>
              <a:t>	F:=2*E				G:=B*F</a:t>
            </a:r>
            <a:br>
              <a:rPr lang="en-US" altLang="zh-CN" sz="2800">
                <a:ea typeface="宋体" panose="02010600030101010101" pitchFamily="2" charset="-122"/>
              </a:rPr>
            </a:br>
            <a:r>
              <a:rPr lang="en-US" altLang="zh-CN" sz="2800">
                <a:ea typeface="宋体" panose="02010600030101010101" pitchFamily="2" charset="-122"/>
              </a:rPr>
              <a:t>	G:=B*C				H:=A+C</a:t>
            </a:r>
            <a:br>
              <a:rPr lang="en-US" altLang="zh-CN" sz="2800">
                <a:ea typeface="宋体" panose="02010600030101010101" pitchFamily="2" charset="-122"/>
              </a:rPr>
            </a:br>
            <a:r>
              <a:rPr lang="en-US" altLang="zh-CN" sz="2800">
                <a:ea typeface="宋体" panose="02010600030101010101" pitchFamily="2" charset="-122"/>
              </a:rPr>
              <a:t>	H:=G*G				I:=A*C</a:t>
            </a:r>
            <a:br>
              <a:rPr lang="en-US" altLang="zh-CN" sz="2800">
                <a:ea typeface="宋体" panose="02010600030101010101" pitchFamily="2" charset="-122"/>
              </a:rPr>
            </a:br>
            <a:r>
              <a:rPr lang="en-US" altLang="zh-CN" sz="2800">
                <a:ea typeface="宋体" panose="02010600030101010101" pitchFamily="2" charset="-122"/>
              </a:rPr>
              <a:t>	F:=H*G				J:=H+I</a:t>
            </a:r>
            <a:br>
              <a:rPr lang="en-US" altLang="zh-CN" sz="2800">
                <a:ea typeface="宋体" panose="02010600030101010101" pitchFamily="2" charset="-122"/>
              </a:rPr>
            </a:br>
            <a:r>
              <a:rPr lang="en-US" altLang="zh-CN" sz="2800">
                <a:ea typeface="宋体" panose="02010600030101010101" pitchFamily="2" charset="-122"/>
              </a:rPr>
              <a:t>	L:=F					K:=B*5</a:t>
            </a:r>
            <a:br>
              <a:rPr lang="en-US" altLang="zh-CN" sz="2800">
                <a:ea typeface="宋体" panose="02010600030101010101" pitchFamily="2" charset="-122"/>
              </a:rPr>
            </a:br>
            <a:r>
              <a:rPr lang="en-US" altLang="zh-CN" sz="2800">
                <a:ea typeface="宋体" panose="02010600030101010101" pitchFamily="2" charset="-122"/>
              </a:rPr>
              <a:t>	M:=L					L:=K+J</a:t>
            </a:r>
            <a:br>
              <a:rPr lang="en-US" altLang="zh-CN" sz="2800">
                <a:ea typeface="宋体" panose="02010600030101010101" pitchFamily="2" charset="-122"/>
              </a:rPr>
            </a:br>
            <a:r>
              <a:rPr lang="en-US" altLang="zh-CN" sz="2800">
                <a:ea typeface="宋体" panose="02010600030101010101" pitchFamily="2" charset="-122"/>
              </a:rPr>
              <a:t>						M:=L</a:t>
            </a:r>
            <a:br>
              <a:rPr lang="en-US" altLang="zh-CN" sz="2800">
                <a:ea typeface="宋体" panose="02010600030101010101" pitchFamily="2" charset="-122"/>
              </a:rPr>
            </a:br>
            <a:r>
              <a:rPr lang="zh-CN" altLang="en-US" sz="2800">
                <a:ea typeface="宋体" panose="02010600030101010101" pitchFamily="2" charset="-122"/>
              </a:rPr>
              <a:t>分别应用</a:t>
            </a:r>
            <a:r>
              <a:rPr lang="en-US" altLang="zh-CN" sz="2800">
                <a:ea typeface="宋体" panose="02010600030101010101" pitchFamily="2" charset="-122"/>
              </a:rPr>
              <a:t>DAG</a:t>
            </a:r>
            <a:r>
              <a:rPr lang="zh-CN" altLang="en-US" sz="2800">
                <a:ea typeface="宋体" panose="02010600030101010101" pitchFamily="2" charset="-122"/>
              </a:rPr>
              <a:t>对它们进行优化，并就以下两种情况分别写出优化后的四元式序列：</a:t>
            </a:r>
            <a:br>
              <a:rPr lang="zh-CN" altLang="en-US" sz="2800">
                <a:ea typeface="宋体" panose="02010600030101010101" pitchFamily="2" charset="-122"/>
              </a:rPr>
            </a:br>
            <a:r>
              <a:rPr lang="zh-CN" altLang="en-US" sz="2800">
                <a:ea typeface="宋体" panose="02010600030101010101" pitchFamily="2" charset="-122"/>
              </a:rPr>
              <a:t>（</a:t>
            </a:r>
            <a:r>
              <a:rPr lang="en-US" altLang="zh-CN" sz="2800">
                <a:ea typeface="宋体" panose="02010600030101010101" pitchFamily="2" charset="-122"/>
              </a:rPr>
              <a:t>1</a:t>
            </a:r>
            <a:r>
              <a:rPr lang="zh-CN" altLang="en-US" sz="2800">
                <a:ea typeface="宋体" panose="02010600030101010101" pitchFamily="2" charset="-122"/>
              </a:rPr>
              <a:t>）假设只有</a:t>
            </a:r>
            <a:r>
              <a:rPr lang="en-US" altLang="zh-CN" sz="2800">
                <a:ea typeface="宋体" panose="02010600030101010101" pitchFamily="2" charset="-122"/>
              </a:rPr>
              <a:t>G</a:t>
            </a:r>
            <a:r>
              <a:rPr lang="zh-CN" altLang="en-US" sz="2800">
                <a:ea typeface="宋体" panose="02010600030101010101" pitchFamily="2" charset="-122"/>
              </a:rPr>
              <a:t>、</a:t>
            </a:r>
            <a:r>
              <a:rPr lang="en-US" altLang="zh-CN" sz="2800">
                <a:ea typeface="宋体" panose="02010600030101010101" pitchFamily="2" charset="-122"/>
              </a:rPr>
              <a:t>L</a:t>
            </a:r>
            <a:r>
              <a:rPr lang="zh-CN" altLang="en-US" sz="2800">
                <a:ea typeface="宋体" panose="02010600030101010101" pitchFamily="2" charset="-122"/>
              </a:rPr>
              <a:t>、</a:t>
            </a:r>
            <a:r>
              <a:rPr lang="en-US" altLang="zh-CN" sz="2800">
                <a:ea typeface="宋体" panose="02010600030101010101" pitchFamily="2" charset="-122"/>
              </a:rPr>
              <a:t>M</a:t>
            </a:r>
            <a:r>
              <a:rPr lang="zh-CN" altLang="en-US" sz="2800">
                <a:ea typeface="宋体" panose="02010600030101010101" pitchFamily="2" charset="-122"/>
              </a:rPr>
              <a:t>在基本块后面还要被引用；</a:t>
            </a:r>
            <a:br>
              <a:rPr lang="zh-CN" altLang="en-US" sz="2800">
                <a:ea typeface="宋体" panose="02010600030101010101" pitchFamily="2" charset="-122"/>
              </a:rPr>
            </a:br>
            <a:r>
              <a:rPr lang="zh-CN" altLang="en-US" sz="2800">
                <a:ea typeface="宋体" panose="02010600030101010101" pitchFamily="2" charset="-122"/>
              </a:rPr>
              <a:t>（</a:t>
            </a:r>
            <a:r>
              <a:rPr lang="en-US" altLang="zh-CN" sz="2800">
                <a:ea typeface="宋体" panose="02010600030101010101" pitchFamily="2" charset="-122"/>
              </a:rPr>
              <a:t>2</a:t>
            </a:r>
            <a:r>
              <a:rPr lang="zh-CN" altLang="en-US" sz="2800">
                <a:ea typeface="宋体" panose="02010600030101010101" pitchFamily="2" charset="-122"/>
              </a:rPr>
              <a:t>）假设只有</a:t>
            </a:r>
            <a:r>
              <a:rPr lang="en-US" altLang="zh-CN" sz="2800">
                <a:ea typeface="宋体" panose="02010600030101010101" pitchFamily="2" charset="-122"/>
              </a:rPr>
              <a:t>L</a:t>
            </a:r>
            <a:r>
              <a:rPr lang="zh-CN" altLang="en-US" sz="2800">
                <a:ea typeface="宋体" panose="02010600030101010101" pitchFamily="2" charset="-122"/>
              </a:rPr>
              <a:t>在基本块后面还要被引用。</a:t>
            </a:r>
            <a:endParaRPr lang="en-GB" altLang="zh-CN" sz="280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1378" name="Rectangle 8"/>
          <p:cNvSpPr>
            <a:spLocks noGrp="1"/>
          </p:cNvSpPr>
          <p:nvPr>
            <p:ph type="body" idx="4294967295"/>
          </p:nvPr>
        </p:nvSpPr>
        <p:spPr>
          <a:xfrm>
            <a:off x="395288" y="404813"/>
            <a:ext cx="2736850" cy="3529012"/>
          </a:xfrm>
          <a:ln/>
        </p:spPr>
        <p:txBody>
          <a:bodyPr vert="horz" wrap="square" lIns="91440" tIns="45720" rIns="91440" bIns="45720" anchor="t" anchorCtr="0"/>
          <a:p>
            <a:pPr eaLnBrk="1" hangingPunct="1">
              <a:buNone/>
            </a:pPr>
            <a:r>
              <a:rPr lang="en-US" altLang="zh-CN" sz="2400">
                <a:ea typeface="宋体" panose="02010600030101010101" pitchFamily="2" charset="-122"/>
              </a:rPr>
              <a:t>B1:	A:=B*C	D:=B/C	E:=A+D	F:=2*E	G:=B*C	H:=G*G	F:=H*G	L:=F</a:t>
            </a:r>
            <a:endParaRPr lang="en-US" altLang="zh-CN" sz="2400">
              <a:ea typeface="宋体" panose="02010600030101010101" pitchFamily="2" charset="-122"/>
            </a:endParaRPr>
          </a:p>
          <a:p>
            <a:pPr eaLnBrk="1" hangingPunct="1">
              <a:buNone/>
            </a:pPr>
            <a:r>
              <a:rPr lang="en-US" altLang="zh-CN" sz="2400">
                <a:ea typeface="宋体" panose="02010600030101010101" pitchFamily="2" charset="-122"/>
              </a:rPr>
              <a:t>		M:=L</a:t>
            </a:r>
            <a:br>
              <a:rPr lang="en-US" altLang="zh-CN" sz="2400">
                <a:ea typeface="宋体" panose="02010600030101010101" pitchFamily="2" charset="-122"/>
              </a:rPr>
            </a:br>
            <a:endParaRPr lang="en-GB" altLang="zh-CN" sz="2400">
              <a:ea typeface="宋体" panose="02010600030101010101" pitchFamily="2" charset="-122"/>
            </a:endParaRPr>
          </a:p>
        </p:txBody>
      </p:sp>
      <p:grpSp>
        <p:nvGrpSpPr>
          <p:cNvPr id="475209" name="Group 73"/>
          <p:cNvGrpSpPr/>
          <p:nvPr/>
        </p:nvGrpSpPr>
        <p:grpSpPr>
          <a:xfrm>
            <a:off x="4284663" y="404813"/>
            <a:ext cx="4703762" cy="4883150"/>
            <a:chOff x="2699" y="1071"/>
            <a:chExt cx="2963" cy="3076"/>
          </a:xfrm>
        </p:grpSpPr>
        <p:sp>
          <p:nvSpPr>
            <p:cNvPr id="101380" name="Oval 33"/>
            <p:cNvSpPr/>
            <p:nvPr/>
          </p:nvSpPr>
          <p:spPr>
            <a:xfrm>
              <a:off x="3606" y="353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n1</a:t>
              </a:r>
              <a:endParaRPr lang="en-GB" altLang="zh-CN" sz="2400">
                <a:latin typeface="Arial" panose="020B0604020202020204" pitchFamily="34" charset="0"/>
                <a:ea typeface="宋体" panose="02010600030101010101" pitchFamily="2" charset="-122"/>
              </a:endParaRPr>
            </a:p>
          </p:txBody>
        </p:sp>
        <p:sp>
          <p:nvSpPr>
            <p:cNvPr id="101381" name="Oval 34"/>
            <p:cNvSpPr/>
            <p:nvPr/>
          </p:nvSpPr>
          <p:spPr>
            <a:xfrm>
              <a:off x="5133" y="353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n2</a:t>
              </a:r>
              <a:endParaRPr lang="en-GB" altLang="zh-CN" sz="2400">
                <a:latin typeface="Arial" panose="020B0604020202020204" pitchFamily="34" charset="0"/>
                <a:ea typeface="宋体" panose="02010600030101010101" pitchFamily="2" charset="-122"/>
              </a:endParaRPr>
            </a:p>
          </p:txBody>
        </p:sp>
        <p:sp>
          <p:nvSpPr>
            <p:cNvPr id="101382" name="Oval 35"/>
            <p:cNvSpPr/>
            <p:nvPr/>
          </p:nvSpPr>
          <p:spPr>
            <a:xfrm>
              <a:off x="3984" y="2668"/>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n3</a:t>
              </a:r>
              <a:endParaRPr lang="en-GB" altLang="zh-CN" sz="2400">
                <a:latin typeface="Arial" panose="020B0604020202020204" pitchFamily="34" charset="0"/>
                <a:ea typeface="宋体" panose="02010600030101010101" pitchFamily="2" charset="-122"/>
              </a:endParaRPr>
            </a:p>
          </p:txBody>
        </p:sp>
        <p:sp>
          <p:nvSpPr>
            <p:cNvPr id="101383" name="Line 36"/>
            <p:cNvSpPr/>
            <p:nvPr/>
          </p:nvSpPr>
          <p:spPr>
            <a:xfrm flipH="1">
              <a:off x="3757" y="3022"/>
              <a:ext cx="348" cy="511"/>
            </a:xfrm>
            <a:prstGeom prst="line">
              <a:avLst/>
            </a:prstGeom>
            <a:ln w="19050" cap="flat" cmpd="sng">
              <a:solidFill>
                <a:srgbClr val="000000"/>
              </a:solidFill>
              <a:prstDash val="solid"/>
              <a:round/>
              <a:headEnd type="none" w="med" len="med"/>
              <a:tailEnd type="none" w="med" len="med"/>
            </a:ln>
          </p:spPr>
        </p:sp>
        <p:sp>
          <p:nvSpPr>
            <p:cNvPr id="101384" name="Line 37"/>
            <p:cNvSpPr/>
            <p:nvPr/>
          </p:nvSpPr>
          <p:spPr>
            <a:xfrm>
              <a:off x="4241" y="3022"/>
              <a:ext cx="952" cy="544"/>
            </a:xfrm>
            <a:prstGeom prst="line">
              <a:avLst/>
            </a:prstGeom>
            <a:ln w="19050" cap="flat" cmpd="sng">
              <a:solidFill>
                <a:srgbClr val="000000"/>
              </a:solidFill>
              <a:prstDash val="solid"/>
              <a:round/>
              <a:headEnd type="none" w="med" len="med"/>
              <a:tailEnd type="none" w="med" len="med"/>
            </a:ln>
          </p:spPr>
        </p:sp>
        <p:sp>
          <p:nvSpPr>
            <p:cNvPr id="101385" name="Oval 38"/>
            <p:cNvSpPr/>
            <p:nvPr/>
          </p:nvSpPr>
          <p:spPr>
            <a:xfrm>
              <a:off x="5042" y="265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n4</a:t>
              </a:r>
              <a:endParaRPr lang="en-GB" altLang="zh-CN" sz="2400">
                <a:latin typeface="Arial" panose="020B0604020202020204" pitchFamily="34" charset="0"/>
                <a:ea typeface="宋体" panose="02010600030101010101" pitchFamily="2" charset="-122"/>
              </a:endParaRPr>
            </a:p>
          </p:txBody>
        </p:sp>
        <p:sp>
          <p:nvSpPr>
            <p:cNvPr id="101386" name="Line 39"/>
            <p:cNvSpPr/>
            <p:nvPr/>
          </p:nvSpPr>
          <p:spPr>
            <a:xfrm flipV="1">
              <a:off x="3757" y="3022"/>
              <a:ext cx="1482" cy="511"/>
            </a:xfrm>
            <a:prstGeom prst="line">
              <a:avLst/>
            </a:prstGeom>
            <a:ln w="19050" cap="flat" cmpd="sng">
              <a:solidFill>
                <a:srgbClr val="000000"/>
              </a:solidFill>
              <a:prstDash val="solid"/>
              <a:round/>
              <a:headEnd type="none" w="med" len="med"/>
              <a:tailEnd type="none" w="med" len="med"/>
            </a:ln>
          </p:spPr>
        </p:sp>
        <p:sp>
          <p:nvSpPr>
            <p:cNvPr id="101387" name="Line 40"/>
            <p:cNvSpPr/>
            <p:nvPr/>
          </p:nvSpPr>
          <p:spPr>
            <a:xfrm flipH="1" flipV="1">
              <a:off x="5236" y="3022"/>
              <a:ext cx="93" cy="499"/>
            </a:xfrm>
            <a:prstGeom prst="line">
              <a:avLst/>
            </a:prstGeom>
            <a:ln w="19050" cap="flat" cmpd="sng">
              <a:solidFill>
                <a:srgbClr val="000000"/>
              </a:solidFill>
              <a:prstDash val="solid"/>
              <a:round/>
              <a:headEnd type="none" w="med" len="med"/>
              <a:tailEnd type="none" w="med" len="med"/>
            </a:ln>
          </p:spPr>
        </p:sp>
        <p:sp>
          <p:nvSpPr>
            <p:cNvPr id="101388" name="Oval 41"/>
            <p:cNvSpPr/>
            <p:nvPr/>
          </p:nvSpPr>
          <p:spPr>
            <a:xfrm>
              <a:off x="4513" y="2151"/>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n5</a:t>
              </a:r>
              <a:endParaRPr lang="en-GB" altLang="zh-CN" sz="2400">
                <a:latin typeface="Arial" panose="020B0604020202020204" pitchFamily="34" charset="0"/>
                <a:ea typeface="宋体" panose="02010600030101010101" pitchFamily="2" charset="-122"/>
              </a:endParaRPr>
            </a:p>
          </p:txBody>
        </p:sp>
        <p:sp>
          <p:nvSpPr>
            <p:cNvPr id="101389" name="Line 42"/>
            <p:cNvSpPr/>
            <p:nvPr/>
          </p:nvSpPr>
          <p:spPr>
            <a:xfrm flipH="1">
              <a:off x="4211" y="2496"/>
              <a:ext cx="378" cy="174"/>
            </a:xfrm>
            <a:prstGeom prst="line">
              <a:avLst/>
            </a:prstGeom>
            <a:ln w="19050" cap="flat" cmpd="sng">
              <a:solidFill>
                <a:srgbClr val="000000"/>
              </a:solidFill>
              <a:prstDash val="solid"/>
              <a:round/>
              <a:headEnd type="none" w="med" len="med"/>
              <a:tailEnd type="none" w="med" len="med"/>
            </a:ln>
          </p:spPr>
        </p:sp>
        <p:sp>
          <p:nvSpPr>
            <p:cNvPr id="101390" name="Line 43"/>
            <p:cNvSpPr/>
            <p:nvPr/>
          </p:nvSpPr>
          <p:spPr>
            <a:xfrm>
              <a:off x="4815" y="2496"/>
              <a:ext cx="303" cy="174"/>
            </a:xfrm>
            <a:prstGeom prst="line">
              <a:avLst/>
            </a:prstGeom>
            <a:ln w="19050" cap="flat" cmpd="sng">
              <a:solidFill>
                <a:srgbClr val="000000"/>
              </a:solidFill>
              <a:prstDash val="solid"/>
              <a:round/>
              <a:headEnd type="none" w="med" len="med"/>
              <a:tailEnd type="none" w="med" len="med"/>
            </a:ln>
          </p:spPr>
        </p:sp>
        <p:sp>
          <p:nvSpPr>
            <p:cNvPr id="101391" name="Oval 44"/>
            <p:cNvSpPr/>
            <p:nvPr/>
          </p:nvSpPr>
          <p:spPr>
            <a:xfrm>
              <a:off x="2935" y="3539"/>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n6</a:t>
              </a:r>
              <a:endParaRPr lang="en-GB" altLang="zh-CN" sz="2400">
                <a:latin typeface="Arial" panose="020B0604020202020204" pitchFamily="34" charset="0"/>
                <a:ea typeface="宋体" panose="02010600030101010101" pitchFamily="2" charset="-122"/>
              </a:endParaRPr>
            </a:p>
          </p:txBody>
        </p:sp>
        <p:sp>
          <p:nvSpPr>
            <p:cNvPr id="101392" name="Oval 45"/>
            <p:cNvSpPr/>
            <p:nvPr/>
          </p:nvSpPr>
          <p:spPr>
            <a:xfrm>
              <a:off x="3491" y="1618"/>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n7</a:t>
              </a:r>
              <a:endParaRPr lang="en-GB" altLang="zh-CN" sz="2400">
                <a:latin typeface="Arial" panose="020B0604020202020204" pitchFamily="34" charset="0"/>
                <a:ea typeface="宋体" panose="02010600030101010101" pitchFamily="2" charset="-122"/>
              </a:endParaRPr>
            </a:p>
          </p:txBody>
        </p:sp>
        <p:sp>
          <p:nvSpPr>
            <p:cNvPr id="101393" name="Line 46"/>
            <p:cNvSpPr/>
            <p:nvPr/>
          </p:nvSpPr>
          <p:spPr>
            <a:xfrm flipH="1">
              <a:off x="3153" y="1980"/>
              <a:ext cx="453" cy="1565"/>
            </a:xfrm>
            <a:prstGeom prst="line">
              <a:avLst/>
            </a:prstGeom>
            <a:ln w="19050" cap="flat" cmpd="sng">
              <a:solidFill>
                <a:srgbClr val="000000"/>
              </a:solidFill>
              <a:prstDash val="solid"/>
              <a:round/>
              <a:headEnd type="none" w="med" len="med"/>
              <a:tailEnd type="none" w="med" len="med"/>
            </a:ln>
          </p:spPr>
        </p:sp>
        <p:sp>
          <p:nvSpPr>
            <p:cNvPr id="101394" name="Line 47"/>
            <p:cNvSpPr/>
            <p:nvPr/>
          </p:nvSpPr>
          <p:spPr>
            <a:xfrm>
              <a:off x="3757" y="1980"/>
              <a:ext cx="756" cy="348"/>
            </a:xfrm>
            <a:prstGeom prst="line">
              <a:avLst/>
            </a:prstGeom>
            <a:ln w="19050" cap="flat" cmpd="sng">
              <a:solidFill>
                <a:srgbClr val="000000"/>
              </a:solidFill>
              <a:prstDash val="solid"/>
              <a:round/>
              <a:headEnd type="none" w="med" len="med"/>
              <a:tailEnd type="none" w="med" len="med"/>
            </a:ln>
          </p:spPr>
        </p:sp>
        <p:sp>
          <p:nvSpPr>
            <p:cNvPr id="101395" name="Oval 48"/>
            <p:cNvSpPr/>
            <p:nvPr/>
          </p:nvSpPr>
          <p:spPr>
            <a:xfrm>
              <a:off x="2699" y="1962"/>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n8</a:t>
              </a:r>
              <a:endParaRPr lang="en-GB" altLang="zh-CN" sz="2400">
                <a:latin typeface="Arial" panose="020B0604020202020204" pitchFamily="34" charset="0"/>
                <a:ea typeface="宋体" panose="02010600030101010101" pitchFamily="2" charset="-122"/>
              </a:endParaRPr>
            </a:p>
          </p:txBody>
        </p:sp>
        <p:sp>
          <p:nvSpPr>
            <p:cNvPr id="101396" name="Freeform 49"/>
            <p:cNvSpPr/>
            <p:nvPr/>
          </p:nvSpPr>
          <p:spPr>
            <a:xfrm>
              <a:off x="3016" y="2296"/>
              <a:ext cx="1044" cy="377"/>
            </a:xfrm>
            <a:custGeom>
              <a:avLst/>
              <a:gdLst/>
              <a:ahLst/>
              <a:cxnLst>
                <a:cxn ang="0">
                  <a:pos x="0" y="0"/>
                </a:cxn>
                <a:cxn ang="0">
                  <a:pos x="111" y="0"/>
                </a:cxn>
                <a:cxn ang="0">
                  <a:pos x="160" y="1"/>
                </a:cxn>
              </a:cxnLst>
              <a:pathLst>
                <a:path w="1365" h="855">
                  <a:moveTo>
                    <a:pt x="0" y="0"/>
                  </a:moveTo>
                  <a:cubicBezTo>
                    <a:pt x="358" y="71"/>
                    <a:pt x="717" y="142"/>
                    <a:pt x="945" y="285"/>
                  </a:cubicBezTo>
                  <a:cubicBezTo>
                    <a:pt x="1173" y="428"/>
                    <a:pt x="1269" y="641"/>
                    <a:pt x="1365" y="855"/>
                  </a:cubicBez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101397" name="Freeform 50"/>
            <p:cNvSpPr/>
            <p:nvPr/>
          </p:nvSpPr>
          <p:spPr>
            <a:xfrm>
              <a:off x="2850" y="2324"/>
              <a:ext cx="1134" cy="521"/>
            </a:xfrm>
            <a:custGeom>
              <a:avLst/>
              <a:gdLst/>
              <a:ahLst/>
              <a:cxnLst>
                <a:cxn ang="0">
                  <a:pos x="0" y="0"/>
                </a:cxn>
                <a:cxn ang="0">
                  <a:pos x="22" y="11"/>
                </a:cxn>
                <a:cxn ang="0">
                  <a:pos x="114" y="16"/>
                </a:cxn>
              </a:cxnLst>
              <a:pathLst>
                <a:path w="1575" h="855">
                  <a:moveTo>
                    <a:pt x="0" y="0"/>
                  </a:moveTo>
                  <a:cubicBezTo>
                    <a:pt x="26" y="213"/>
                    <a:pt x="53" y="427"/>
                    <a:pt x="315" y="570"/>
                  </a:cubicBezTo>
                  <a:cubicBezTo>
                    <a:pt x="577" y="713"/>
                    <a:pt x="1076" y="784"/>
                    <a:pt x="1575" y="855"/>
                  </a:cubicBez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101398" name="Oval 51"/>
            <p:cNvSpPr/>
            <p:nvPr/>
          </p:nvSpPr>
          <p:spPr>
            <a:xfrm>
              <a:off x="3833" y="1071"/>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n9</a:t>
              </a:r>
              <a:endParaRPr lang="en-GB" altLang="zh-CN" sz="2400">
                <a:latin typeface="Arial" panose="020B0604020202020204" pitchFamily="34" charset="0"/>
                <a:ea typeface="宋体" panose="02010600030101010101" pitchFamily="2" charset="-122"/>
              </a:endParaRPr>
            </a:p>
          </p:txBody>
        </p:sp>
        <p:sp>
          <p:nvSpPr>
            <p:cNvPr id="101399" name="Line 53"/>
            <p:cNvSpPr/>
            <p:nvPr/>
          </p:nvSpPr>
          <p:spPr>
            <a:xfrm>
              <a:off x="4105" y="1434"/>
              <a:ext cx="106" cy="1247"/>
            </a:xfrm>
            <a:prstGeom prst="line">
              <a:avLst/>
            </a:prstGeom>
            <a:ln w="19050" cap="flat" cmpd="sng">
              <a:solidFill>
                <a:srgbClr val="000000"/>
              </a:solidFill>
              <a:prstDash val="solid"/>
              <a:round/>
              <a:headEnd type="none" w="med" len="med"/>
              <a:tailEnd type="none" w="med" len="med"/>
            </a:ln>
          </p:spPr>
        </p:sp>
        <p:sp>
          <p:nvSpPr>
            <p:cNvPr id="101400" name="Text Box 55"/>
            <p:cNvSpPr txBox="1"/>
            <p:nvPr/>
          </p:nvSpPr>
          <p:spPr>
            <a:xfrm>
              <a:off x="2971" y="3851"/>
              <a:ext cx="223"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2</a:t>
              </a:r>
              <a:endParaRPr lang="en-GB" altLang="zh-CN" sz="2400">
                <a:latin typeface="Arial" panose="020B0604020202020204" pitchFamily="34" charset="0"/>
                <a:ea typeface="宋体" panose="02010600030101010101" pitchFamily="2" charset="-122"/>
              </a:endParaRPr>
            </a:p>
          </p:txBody>
        </p:sp>
        <p:sp>
          <p:nvSpPr>
            <p:cNvPr id="101401" name="Text Box 56"/>
            <p:cNvSpPr txBox="1"/>
            <p:nvPr/>
          </p:nvSpPr>
          <p:spPr>
            <a:xfrm>
              <a:off x="3669" y="3856"/>
              <a:ext cx="244"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a:t>
              </a:r>
              <a:endParaRPr lang="en-GB" altLang="zh-CN" sz="2400">
                <a:latin typeface="Arial" panose="020B0604020202020204" pitchFamily="34" charset="0"/>
                <a:ea typeface="宋体" panose="02010600030101010101" pitchFamily="2" charset="-122"/>
              </a:endParaRPr>
            </a:p>
          </p:txBody>
        </p:sp>
        <p:sp>
          <p:nvSpPr>
            <p:cNvPr id="101402" name="Text Box 57"/>
            <p:cNvSpPr txBox="1"/>
            <p:nvPr/>
          </p:nvSpPr>
          <p:spPr>
            <a:xfrm>
              <a:off x="5236" y="3859"/>
              <a:ext cx="255"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C</a:t>
              </a:r>
              <a:endParaRPr lang="en-GB" altLang="zh-CN" sz="2400">
                <a:latin typeface="Arial" panose="020B0604020202020204" pitchFamily="34" charset="0"/>
                <a:ea typeface="宋体" panose="02010600030101010101" pitchFamily="2" charset="-122"/>
              </a:endParaRPr>
            </a:p>
          </p:txBody>
        </p:sp>
        <p:sp>
          <p:nvSpPr>
            <p:cNvPr id="101403" name="Text Box 58"/>
            <p:cNvSpPr txBox="1"/>
            <p:nvPr/>
          </p:nvSpPr>
          <p:spPr>
            <a:xfrm>
              <a:off x="4050" y="3097"/>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04" name="Text Box 59"/>
            <p:cNvSpPr txBox="1"/>
            <p:nvPr/>
          </p:nvSpPr>
          <p:spPr>
            <a:xfrm>
              <a:off x="5070" y="3022"/>
              <a:ext cx="169"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05" name="Text Box 60"/>
            <p:cNvSpPr txBox="1"/>
            <p:nvPr/>
          </p:nvSpPr>
          <p:spPr>
            <a:xfrm>
              <a:off x="4319" y="2672"/>
              <a:ext cx="446"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A,G</a:t>
              </a:r>
              <a:endParaRPr lang="en-GB" altLang="zh-CN" sz="2400">
                <a:latin typeface="Arial" panose="020B0604020202020204" pitchFamily="34" charset="0"/>
                <a:ea typeface="宋体" panose="02010600030101010101" pitchFamily="2" charset="-122"/>
              </a:endParaRPr>
            </a:p>
          </p:txBody>
        </p:sp>
        <p:sp>
          <p:nvSpPr>
            <p:cNvPr id="101406" name="Text Box 61"/>
            <p:cNvSpPr txBox="1"/>
            <p:nvPr/>
          </p:nvSpPr>
          <p:spPr>
            <a:xfrm>
              <a:off x="5407" y="2672"/>
              <a:ext cx="255"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D</a:t>
              </a:r>
              <a:endParaRPr lang="en-GB" altLang="zh-CN" sz="2400">
                <a:latin typeface="Arial" panose="020B0604020202020204" pitchFamily="34" charset="0"/>
                <a:ea typeface="宋体" panose="02010600030101010101" pitchFamily="2" charset="-122"/>
              </a:endParaRPr>
            </a:p>
          </p:txBody>
        </p:sp>
        <p:sp>
          <p:nvSpPr>
            <p:cNvPr id="101407" name="Text Box 62"/>
            <p:cNvSpPr txBox="1"/>
            <p:nvPr/>
          </p:nvSpPr>
          <p:spPr>
            <a:xfrm>
              <a:off x="4602" y="2432"/>
              <a:ext cx="228"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08" name="Text Box 63"/>
            <p:cNvSpPr txBox="1"/>
            <p:nvPr/>
          </p:nvSpPr>
          <p:spPr>
            <a:xfrm>
              <a:off x="4909" y="2173"/>
              <a:ext cx="244"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E</a:t>
              </a:r>
              <a:endParaRPr lang="en-GB" altLang="zh-CN" sz="2400">
                <a:latin typeface="Arial" panose="020B0604020202020204" pitchFamily="34" charset="0"/>
                <a:ea typeface="宋体" panose="02010600030101010101" pitchFamily="2" charset="-122"/>
              </a:endParaRPr>
            </a:p>
          </p:txBody>
        </p:sp>
        <p:sp>
          <p:nvSpPr>
            <p:cNvPr id="101409" name="Text Box 64"/>
            <p:cNvSpPr txBox="1"/>
            <p:nvPr/>
          </p:nvSpPr>
          <p:spPr>
            <a:xfrm>
              <a:off x="3611" y="1982"/>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10" name="Text Box 65"/>
            <p:cNvSpPr txBox="1"/>
            <p:nvPr/>
          </p:nvSpPr>
          <p:spPr>
            <a:xfrm>
              <a:off x="2925" y="2296"/>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11" name="Text Box 66"/>
            <p:cNvSpPr txBox="1"/>
            <p:nvPr/>
          </p:nvSpPr>
          <p:spPr>
            <a:xfrm>
              <a:off x="3049" y="1979"/>
              <a:ext cx="255"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H</a:t>
              </a:r>
              <a:endParaRPr lang="en-GB" altLang="zh-CN" sz="2400">
                <a:latin typeface="Arial" panose="020B0604020202020204" pitchFamily="34" charset="0"/>
                <a:ea typeface="宋体" panose="02010600030101010101" pitchFamily="2" charset="-122"/>
              </a:endParaRPr>
            </a:p>
          </p:txBody>
        </p:sp>
        <p:sp>
          <p:nvSpPr>
            <p:cNvPr id="101412" name="Text Box 67"/>
            <p:cNvSpPr txBox="1"/>
            <p:nvPr/>
          </p:nvSpPr>
          <p:spPr>
            <a:xfrm>
              <a:off x="3878" y="1434"/>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1413" name="Freeform 68"/>
            <p:cNvSpPr/>
            <p:nvPr/>
          </p:nvSpPr>
          <p:spPr>
            <a:xfrm>
              <a:off x="2889" y="1371"/>
              <a:ext cx="998" cy="590"/>
            </a:xfrm>
            <a:custGeom>
              <a:avLst/>
              <a:gdLst/>
              <a:ahLst/>
              <a:cxnLst>
                <a:cxn ang="0">
                  <a:pos x="0" y="590"/>
                </a:cxn>
                <a:cxn ang="0">
                  <a:pos x="273" y="181"/>
                </a:cxn>
                <a:cxn ang="0">
                  <a:pos x="998" y="0"/>
                </a:cxn>
              </a:cxnLst>
              <a:pathLst>
                <a:path w="998" h="590">
                  <a:moveTo>
                    <a:pt x="0" y="590"/>
                  </a:moveTo>
                  <a:cubicBezTo>
                    <a:pt x="53" y="434"/>
                    <a:pt x="107" y="279"/>
                    <a:pt x="273" y="181"/>
                  </a:cubicBezTo>
                  <a:cubicBezTo>
                    <a:pt x="439" y="83"/>
                    <a:pt x="718" y="41"/>
                    <a:pt x="998" y="0"/>
                  </a:cubicBezTo>
                </a:path>
              </a:pathLst>
            </a:custGeom>
            <a:noFill/>
            <a:ln w="19050" cap="flat" cmpd="sng">
              <a:solidFill>
                <a:schemeClr val="tx1"/>
              </a:solidFill>
              <a:prstDash val="solid"/>
              <a:round/>
              <a:headEnd type="none" w="med" len="med"/>
              <a:tailEnd type="none" w="lg" len="lg"/>
            </a:ln>
          </p:spPr>
          <p:txBody>
            <a:bodyPr/>
            <a:p>
              <a:endParaRPr lang="zh-CN" altLang="en-US"/>
            </a:p>
          </p:txBody>
        </p:sp>
        <p:sp>
          <p:nvSpPr>
            <p:cNvPr id="101414" name="Text Box 70"/>
            <p:cNvSpPr txBox="1"/>
            <p:nvPr/>
          </p:nvSpPr>
          <p:spPr>
            <a:xfrm>
              <a:off x="4183" y="1101"/>
              <a:ext cx="606"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F,L,M</a:t>
              </a:r>
              <a:endParaRPr lang="en-GB" altLang="zh-CN" sz="2400">
                <a:latin typeface="Arial" panose="020B0604020202020204" pitchFamily="34" charset="0"/>
                <a:ea typeface="宋体" panose="02010600030101010101" pitchFamily="2" charset="-122"/>
              </a:endParaRPr>
            </a:p>
          </p:txBody>
        </p:sp>
        <p:sp>
          <p:nvSpPr>
            <p:cNvPr id="101415" name="Text Box 71"/>
            <p:cNvSpPr txBox="1"/>
            <p:nvPr/>
          </p:nvSpPr>
          <p:spPr>
            <a:xfrm>
              <a:off x="3820" y="1661"/>
              <a:ext cx="233"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F</a:t>
              </a:r>
              <a:endParaRPr lang="en-GB" altLang="zh-CN" sz="2400">
                <a:latin typeface="Arial" panose="020B0604020202020204" pitchFamily="34" charset="0"/>
                <a:ea typeface="宋体" panose="02010600030101010101" pitchFamily="2" charset="-122"/>
              </a:endParaRPr>
            </a:p>
          </p:txBody>
        </p:sp>
        <p:sp>
          <p:nvSpPr>
            <p:cNvPr id="101416" name="Line 72"/>
            <p:cNvSpPr/>
            <p:nvPr/>
          </p:nvSpPr>
          <p:spPr>
            <a:xfrm flipH="1">
              <a:off x="3753" y="1429"/>
              <a:ext cx="226" cy="227"/>
            </a:xfrm>
            <a:prstGeom prst="line">
              <a:avLst/>
            </a:prstGeom>
            <a:ln w="19050" cap="flat" cmpd="sng">
              <a:solidFill>
                <a:schemeClr val="tx1"/>
              </a:solidFill>
              <a:prstDash val="solid"/>
              <a:round/>
              <a:headEnd type="none" w="med" len="med"/>
              <a:tailEnd type="none" w="lg" len="lg"/>
            </a:ln>
          </p:spPr>
        </p:sp>
      </p:grpSp>
      <p:sp>
        <p:nvSpPr>
          <p:cNvPr id="475210" name="Rectangle 74"/>
          <p:cNvSpPr/>
          <p:nvPr/>
        </p:nvSpPr>
        <p:spPr>
          <a:xfrm>
            <a:off x="2484438" y="3933825"/>
            <a:ext cx="2087562" cy="2663825"/>
          </a:xfrm>
          <a:prstGeom prst="rect">
            <a:avLst/>
          </a:prstGeom>
          <a:solidFill>
            <a:srgbClr val="FFFFFF"/>
          </a:solid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zh-CN" altLang="en-GB" sz="2400">
                <a:latin typeface="微软雅黑" panose="020B0503020204020204" charset="-122"/>
                <a:ea typeface="宋体" panose="02010600030101010101" pitchFamily="2" charset="-122"/>
              </a:rPr>
              <a:t>只有</a:t>
            </a:r>
            <a:r>
              <a:rPr lang="en-GB" altLang="zh-CN" sz="2400">
                <a:latin typeface="微软雅黑" panose="020B0503020204020204" charset="-122"/>
                <a:ea typeface="宋体" panose="02010600030101010101" pitchFamily="2" charset="-122"/>
              </a:rPr>
              <a:t>L</a:t>
            </a:r>
            <a:r>
              <a:rPr lang="zh-CN" altLang="en-GB" sz="2400">
                <a:latin typeface="微软雅黑" panose="020B0503020204020204" charset="-122"/>
                <a:ea typeface="宋体" panose="02010600030101010101" pitchFamily="2" charset="-122"/>
              </a:rPr>
              <a:t>在基本块后面还要被引用：</a:t>
            </a:r>
            <a:endParaRPr lang="zh-CN" altLang="en-GB"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G:=B*C</a:t>
            </a:r>
            <a:endParaRPr lang="en-GB"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H:= G*G</a:t>
            </a:r>
            <a:endParaRPr lang="en-GB"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L:=H*G</a:t>
            </a:r>
            <a:endParaRPr lang="en-GB" altLang="zh-CN" sz="2400">
              <a:latin typeface="微软雅黑" panose="020B0503020204020204" charset="-122"/>
              <a:ea typeface="宋体" panose="02010600030101010101" pitchFamily="2" charset="-122"/>
            </a:endParaRPr>
          </a:p>
        </p:txBody>
      </p:sp>
      <p:sp>
        <p:nvSpPr>
          <p:cNvPr id="475211" name="Rectangle 75"/>
          <p:cNvSpPr/>
          <p:nvPr/>
        </p:nvSpPr>
        <p:spPr>
          <a:xfrm>
            <a:off x="250825" y="3933825"/>
            <a:ext cx="2087563" cy="2663825"/>
          </a:xfrm>
          <a:prstGeom prst="rect">
            <a:avLst/>
          </a:prstGeom>
          <a:solidFill>
            <a:srgbClr val="FFFFFF"/>
          </a:solid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zh-CN" altLang="en-GB" sz="2400">
                <a:latin typeface="微软雅黑" panose="020B0503020204020204" charset="-122"/>
                <a:ea typeface="宋体" panose="02010600030101010101" pitchFamily="2" charset="-122"/>
              </a:rPr>
              <a:t>只有</a:t>
            </a:r>
            <a:r>
              <a:rPr lang="en-GB" altLang="zh-CN" sz="2400">
                <a:latin typeface="微软雅黑" panose="020B0503020204020204" charset="-122"/>
                <a:ea typeface="宋体" panose="02010600030101010101" pitchFamily="2" charset="-122"/>
              </a:rPr>
              <a:t>G,L,M</a:t>
            </a:r>
            <a:r>
              <a:rPr lang="zh-CN" altLang="en-GB" sz="2400">
                <a:latin typeface="微软雅黑" panose="020B0503020204020204" charset="-122"/>
                <a:ea typeface="宋体" panose="02010600030101010101" pitchFamily="2" charset="-122"/>
              </a:rPr>
              <a:t>在基本块后面还要被引用：</a:t>
            </a:r>
            <a:endParaRPr lang="zh-CN" altLang="en-GB"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G:=B*C</a:t>
            </a:r>
            <a:endParaRPr lang="en-GB"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H:=G*G</a:t>
            </a:r>
            <a:endParaRPr lang="en-GB"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L:=H*G</a:t>
            </a:r>
            <a:endParaRPr lang="en-GB"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en-GB" altLang="zh-CN" sz="2400">
                <a:latin typeface="微软雅黑" panose="020B0503020204020204" charset="-122"/>
                <a:ea typeface="宋体" panose="02010600030101010101" pitchFamily="2" charset="-122"/>
              </a:rPr>
              <a:t>M:=L</a:t>
            </a:r>
            <a:endParaRPr lang="en-GB" altLang="zh-CN" sz="2400">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52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5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210" grpId="0" animBg="1"/>
      <p:bldP spid="4752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2402" name="Rectangle 5"/>
          <p:cNvSpPr>
            <a:spLocks noGrp="1"/>
          </p:cNvSpPr>
          <p:nvPr>
            <p:ph type="body" idx="4294967295"/>
          </p:nvPr>
        </p:nvSpPr>
        <p:spPr>
          <a:xfrm>
            <a:off x="468313" y="404813"/>
            <a:ext cx="3106737" cy="3816350"/>
          </a:xfrm>
          <a:ln/>
        </p:spPr>
        <p:txBody>
          <a:bodyPr vert="horz" wrap="square" lIns="91440" tIns="45720" rIns="91440" bIns="45720" anchor="t" anchorCtr="0"/>
          <a:p>
            <a:pPr eaLnBrk="1" hangingPunct="1">
              <a:spcBef>
                <a:spcPct val="0"/>
              </a:spcBef>
              <a:buNone/>
            </a:pPr>
            <a:r>
              <a:rPr lang="en-US" altLang="zh-CN" sz="2400">
                <a:ea typeface="宋体" panose="02010600030101010101" pitchFamily="2" charset="-122"/>
              </a:rPr>
              <a:t>B2:	B:=3</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D:=A+C</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E:=A*C</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G:=B*F</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H:=A+C</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I:=A*C</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J:=H+I</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K:=B*5</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L:=K+J</a:t>
            </a:r>
            <a:endParaRPr lang="en-US" altLang="zh-CN" sz="2400">
              <a:ea typeface="宋体" panose="02010600030101010101" pitchFamily="2" charset="-122"/>
            </a:endParaRPr>
          </a:p>
          <a:p>
            <a:pPr eaLnBrk="1" hangingPunct="1">
              <a:spcBef>
                <a:spcPct val="0"/>
              </a:spcBef>
              <a:buNone/>
            </a:pPr>
            <a:r>
              <a:rPr lang="en-US" altLang="zh-CN" sz="2400">
                <a:ea typeface="宋体" panose="02010600030101010101" pitchFamily="2" charset="-122"/>
              </a:rPr>
              <a:t>		M:=L</a:t>
            </a:r>
            <a:endParaRPr lang="en-GB" altLang="zh-CN" sz="2400">
              <a:ea typeface="宋体" panose="02010600030101010101" pitchFamily="2" charset="-122"/>
            </a:endParaRPr>
          </a:p>
        </p:txBody>
      </p:sp>
      <p:grpSp>
        <p:nvGrpSpPr>
          <p:cNvPr id="102403" name="Group 84"/>
          <p:cNvGrpSpPr/>
          <p:nvPr/>
        </p:nvGrpSpPr>
        <p:grpSpPr>
          <a:xfrm>
            <a:off x="3132138" y="404813"/>
            <a:ext cx="5832475" cy="4032250"/>
            <a:chOff x="1882" y="391"/>
            <a:chExt cx="3674" cy="2540"/>
          </a:xfrm>
        </p:grpSpPr>
        <p:sp>
          <p:nvSpPr>
            <p:cNvPr id="102404" name="Oval 7"/>
            <p:cNvSpPr/>
            <p:nvPr/>
          </p:nvSpPr>
          <p:spPr>
            <a:xfrm>
              <a:off x="1882" y="228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n1</a:t>
              </a:r>
              <a:endParaRPr lang="en-GB" altLang="zh-CN" sz="2400">
                <a:latin typeface="Arial" panose="020B0604020202020204" pitchFamily="34" charset="0"/>
                <a:ea typeface="宋体" panose="02010600030101010101" pitchFamily="2" charset="-122"/>
              </a:endParaRPr>
            </a:p>
          </p:txBody>
        </p:sp>
        <p:sp>
          <p:nvSpPr>
            <p:cNvPr id="102405" name="Text Box 28"/>
            <p:cNvSpPr txBox="1"/>
            <p:nvPr/>
          </p:nvSpPr>
          <p:spPr>
            <a:xfrm>
              <a:off x="1959" y="2624"/>
              <a:ext cx="223"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3</a:t>
              </a:r>
              <a:endParaRPr lang="en-GB" altLang="zh-CN" sz="2400">
                <a:latin typeface="Arial" panose="020B0604020202020204" pitchFamily="34" charset="0"/>
                <a:ea typeface="宋体" panose="02010600030101010101" pitchFamily="2" charset="-122"/>
              </a:endParaRPr>
            </a:p>
          </p:txBody>
        </p:sp>
        <p:sp>
          <p:nvSpPr>
            <p:cNvPr id="102406" name="Text Box 44"/>
            <p:cNvSpPr txBox="1"/>
            <p:nvPr/>
          </p:nvSpPr>
          <p:spPr>
            <a:xfrm>
              <a:off x="2200" y="2325"/>
              <a:ext cx="244"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B</a:t>
              </a:r>
              <a:endParaRPr lang="en-GB" altLang="zh-CN" sz="2400">
                <a:latin typeface="Arial" panose="020B0604020202020204" pitchFamily="34" charset="0"/>
                <a:ea typeface="宋体" panose="02010600030101010101" pitchFamily="2" charset="-122"/>
              </a:endParaRPr>
            </a:p>
          </p:txBody>
        </p:sp>
        <p:sp>
          <p:nvSpPr>
            <p:cNvPr id="102407" name="Oval 45"/>
            <p:cNvSpPr/>
            <p:nvPr/>
          </p:nvSpPr>
          <p:spPr>
            <a:xfrm>
              <a:off x="3950" y="228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n2</a:t>
              </a:r>
              <a:endParaRPr lang="en-GB" altLang="zh-CN" sz="2400">
                <a:latin typeface="Arial" panose="020B0604020202020204" pitchFamily="34" charset="0"/>
                <a:ea typeface="宋体" panose="02010600030101010101" pitchFamily="2" charset="-122"/>
              </a:endParaRPr>
            </a:p>
          </p:txBody>
        </p:sp>
        <p:sp>
          <p:nvSpPr>
            <p:cNvPr id="102408" name="Text Box 46"/>
            <p:cNvSpPr txBox="1"/>
            <p:nvPr/>
          </p:nvSpPr>
          <p:spPr>
            <a:xfrm>
              <a:off x="4027" y="2624"/>
              <a:ext cx="244"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a:t>
              </a:r>
              <a:endParaRPr lang="en-GB" altLang="zh-CN" sz="2400">
                <a:latin typeface="Arial" panose="020B0604020202020204" pitchFamily="34" charset="0"/>
                <a:ea typeface="宋体" panose="02010600030101010101" pitchFamily="2" charset="-122"/>
              </a:endParaRPr>
            </a:p>
          </p:txBody>
        </p:sp>
        <p:sp>
          <p:nvSpPr>
            <p:cNvPr id="102409" name="Oval 48"/>
            <p:cNvSpPr/>
            <p:nvPr/>
          </p:nvSpPr>
          <p:spPr>
            <a:xfrm>
              <a:off x="5065" y="228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n3</a:t>
              </a:r>
              <a:endParaRPr lang="en-GB" altLang="zh-CN" sz="2400">
                <a:latin typeface="Arial" panose="020B0604020202020204" pitchFamily="34" charset="0"/>
                <a:ea typeface="宋体" panose="02010600030101010101" pitchFamily="2" charset="-122"/>
              </a:endParaRPr>
            </a:p>
          </p:txBody>
        </p:sp>
        <p:sp>
          <p:nvSpPr>
            <p:cNvPr id="102410" name="Text Box 49"/>
            <p:cNvSpPr txBox="1"/>
            <p:nvPr/>
          </p:nvSpPr>
          <p:spPr>
            <a:xfrm>
              <a:off x="5142" y="2624"/>
              <a:ext cx="255"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C</a:t>
              </a:r>
              <a:endParaRPr lang="en-GB" altLang="zh-CN" sz="2400">
                <a:latin typeface="Arial" panose="020B0604020202020204" pitchFamily="34" charset="0"/>
                <a:ea typeface="宋体" panose="02010600030101010101" pitchFamily="2" charset="-122"/>
              </a:endParaRPr>
            </a:p>
          </p:txBody>
        </p:sp>
        <p:sp>
          <p:nvSpPr>
            <p:cNvPr id="102411" name="Oval 50"/>
            <p:cNvSpPr/>
            <p:nvPr/>
          </p:nvSpPr>
          <p:spPr>
            <a:xfrm>
              <a:off x="4022" y="1619"/>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n4</a:t>
              </a:r>
              <a:endParaRPr lang="en-GB" altLang="zh-CN" sz="2400">
                <a:latin typeface="Arial" panose="020B0604020202020204" pitchFamily="34" charset="0"/>
                <a:ea typeface="宋体" panose="02010600030101010101" pitchFamily="2" charset="-122"/>
              </a:endParaRPr>
            </a:p>
          </p:txBody>
        </p:sp>
        <p:sp>
          <p:nvSpPr>
            <p:cNvPr id="102412" name="Text Box 51"/>
            <p:cNvSpPr txBox="1"/>
            <p:nvPr/>
          </p:nvSpPr>
          <p:spPr>
            <a:xfrm>
              <a:off x="4099" y="1963"/>
              <a:ext cx="228"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2413" name="Line 52"/>
            <p:cNvSpPr/>
            <p:nvPr/>
          </p:nvSpPr>
          <p:spPr>
            <a:xfrm flipH="1">
              <a:off x="4059" y="1979"/>
              <a:ext cx="99" cy="317"/>
            </a:xfrm>
            <a:prstGeom prst="line">
              <a:avLst/>
            </a:prstGeom>
            <a:ln w="19050" cap="flat" cmpd="sng">
              <a:solidFill>
                <a:schemeClr val="tx1"/>
              </a:solidFill>
              <a:prstDash val="solid"/>
              <a:round/>
              <a:headEnd type="none" w="med" len="med"/>
              <a:tailEnd type="none" w="lg" len="lg"/>
            </a:ln>
          </p:spPr>
        </p:sp>
        <p:sp>
          <p:nvSpPr>
            <p:cNvPr id="102414" name="Line 53"/>
            <p:cNvSpPr/>
            <p:nvPr/>
          </p:nvSpPr>
          <p:spPr>
            <a:xfrm>
              <a:off x="4294" y="1979"/>
              <a:ext cx="809" cy="362"/>
            </a:xfrm>
            <a:prstGeom prst="line">
              <a:avLst/>
            </a:prstGeom>
            <a:ln w="19050" cap="flat" cmpd="sng">
              <a:solidFill>
                <a:schemeClr val="tx1"/>
              </a:solidFill>
              <a:prstDash val="solid"/>
              <a:round/>
              <a:headEnd type="none" w="med" len="med"/>
              <a:tailEnd type="none" w="lg" len="lg"/>
            </a:ln>
          </p:spPr>
        </p:sp>
        <p:sp>
          <p:nvSpPr>
            <p:cNvPr id="102415" name="Text Box 54"/>
            <p:cNvSpPr txBox="1"/>
            <p:nvPr/>
          </p:nvSpPr>
          <p:spPr>
            <a:xfrm>
              <a:off x="4344" y="1661"/>
              <a:ext cx="447" cy="288"/>
            </a:xfrm>
            <a:prstGeom prst="rect">
              <a:avLst/>
            </a:prstGeom>
            <a:noFill/>
            <a:ln w="19050">
              <a:noFill/>
            </a:ln>
          </p:spPr>
          <p:txBody>
            <a:bodyPr wrap="none" anchor="t" anchorCtr="0">
              <a:spAutoFit/>
            </a:bodyPr>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D,H</a:t>
              </a:r>
              <a:endParaRPr lang="en-GB" altLang="zh-CN" sz="2400">
                <a:latin typeface="Arial" panose="020B0604020202020204" pitchFamily="34" charset="0"/>
                <a:ea typeface="宋体" panose="02010600030101010101" pitchFamily="2" charset="-122"/>
              </a:endParaRPr>
            </a:p>
          </p:txBody>
        </p:sp>
        <p:sp>
          <p:nvSpPr>
            <p:cNvPr id="102416" name="Oval 55"/>
            <p:cNvSpPr/>
            <p:nvPr/>
          </p:nvSpPr>
          <p:spPr>
            <a:xfrm>
              <a:off x="4866" y="1619"/>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n5</a:t>
              </a:r>
              <a:endParaRPr lang="en-GB" altLang="zh-CN" sz="2400">
                <a:latin typeface="Arial" panose="020B0604020202020204" pitchFamily="34" charset="0"/>
                <a:ea typeface="宋体" panose="02010600030101010101" pitchFamily="2" charset="-122"/>
              </a:endParaRPr>
            </a:p>
          </p:txBody>
        </p:sp>
        <p:sp>
          <p:nvSpPr>
            <p:cNvPr id="102417" name="Text Box 56"/>
            <p:cNvSpPr txBox="1"/>
            <p:nvPr/>
          </p:nvSpPr>
          <p:spPr>
            <a:xfrm>
              <a:off x="4943" y="1963"/>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2418" name="Line 57"/>
            <p:cNvSpPr/>
            <p:nvPr/>
          </p:nvSpPr>
          <p:spPr>
            <a:xfrm flipH="1">
              <a:off x="4241" y="1979"/>
              <a:ext cx="761" cy="317"/>
            </a:xfrm>
            <a:prstGeom prst="line">
              <a:avLst/>
            </a:prstGeom>
            <a:ln w="19050" cap="flat" cmpd="sng">
              <a:solidFill>
                <a:schemeClr val="tx1"/>
              </a:solidFill>
              <a:prstDash val="solid"/>
              <a:round/>
              <a:headEnd type="none" w="med" len="med"/>
              <a:tailEnd type="none" w="lg" len="lg"/>
            </a:ln>
          </p:spPr>
        </p:sp>
        <p:sp>
          <p:nvSpPr>
            <p:cNvPr id="102419" name="Line 58"/>
            <p:cNvSpPr/>
            <p:nvPr/>
          </p:nvSpPr>
          <p:spPr>
            <a:xfrm>
              <a:off x="5138" y="1979"/>
              <a:ext cx="101" cy="317"/>
            </a:xfrm>
            <a:prstGeom prst="line">
              <a:avLst/>
            </a:prstGeom>
            <a:ln w="19050" cap="flat" cmpd="sng">
              <a:solidFill>
                <a:schemeClr val="tx1"/>
              </a:solidFill>
              <a:prstDash val="solid"/>
              <a:round/>
              <a:headEnd type="none" w="med" len="med"/>
              <a:tailEnd type="none" w="lg" len="lg"/>
            </a:ln>
          </p:spPr>
        </p:sp>
        <p:sp>
          <p:nvSpPr>
            <p:cNvPr id="102420" name="Text Box 59"/>
            <p:cNvSpPr txBox="1"/>
            <p:nvPr/>
          </p:nvSpPr>
          <p:spPr>
            <a:xfrm>
              <a:off x="5206" y="1661"/>
              <a:ext cx="350" cy="288"/>
            </a:xfrm>
            <a:prstGeom prst="rect">
              <a:avLst/>
            </a:prstGeom>
            <a:noFill/>
            <a:ln w="19050">
              <a:noFill/>
            </a:ln>
          </p:spPr>
          <p:txBody>
            <a:bodyPr wrap="none" anchor="t" anchorCtr="0">
              <a:spAutoFit/>
            </a:bodyPr>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E,I</a:t>
              </a:r>
              <a:endParaRPr lang="en-GB" altLang="zh-CN" sz="2400">
                <a:latin typeface="Arial" panose="020B0604020202020204" pitchFamily="34" charset="0"/>
                <a:ea typeface="宋体" panose="02010600030101010101" pitchFamily="2" charset="-122"/>
              </a:endParaRPr>
            </a:p>
          </p:txBody>
        </p:sp>
        <p:sp>
          <p:nvSpPr>
            <p:cNvPr id="102421" name="Oval 60"/>
            <p:cNvSpPr/>
            <p:nvPr/>
          </p:nvSpPr>
          <p:spPr>
            <a:xfrm>
              <a:off x="2536" y="2280"/>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n6</a:t>
              </a:r>
              <a:endParaRPr lang="en-GB" altLang="zh-CN" sz="2400">
                <a:latin typeface="Arial" panose="020B0604020202020204" pitchFamily="34" charset="0"/>
                <a:ea typeface="宋体" panose="02010600030101010101" pitchFamily="2" charset="-122"/>
              </a:endParaRPr>
            </a:p>
          </p:txBody>
        </p:sp>
        <p:sp>
          <p:nvSpPr>
            <p:cNvPr id="102422" name="Text Box 61"/>
            <p:cNvSpPr txBox="1"/>
            <p:nvPr/>
          </p:nvSpPr>
          <p:spPr>
            <a:xfrm>
              <a:off x="2613" y="2624"/>
              <a:ext cx="233"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F</a:t>
              </a:r>
              <a:endParaRPr lang="en-GB" altLang="zh-CN" sz="2400">
                <a:latin typeface="Arial" panose="020B0604020202020204" pitchFamily="34" charset="0"/>
                <a:ea typeface="宋体" panose="02010600030101010101" pitchFamily="2" charset="-122"/>
              </a:endParaRPr>
            </a:p>
          </p:txBody>
        </p:sp>
        <p:sp>
          <p:nvSpPr>
            <p:cNvPr id="102423" name="Oval 63"/>
            <p:cNvSpPr/>
            <p:nvPr/>
          </p:nvSpPr>
          <p:spPr>
            <a:xfrm>
              <a:off x="2154" y="1616"/>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n7</a:t>
              </a:r>
              <a:endParaRPr lang="en-GB" altLang="zh-CN" sz="2400">
                <a:latin typeface="Arial" panose="020B0604020202020204" pitchFamily="34" charset="0"/>
                <a:ea typeface="宋体" panose="02010600030101010101" pitchFamily="2" charset="-122"/>
              </a:endParaRPr>
            </a:p>
          </p:txBody>
        </p:sp>
        <p:sp>
          <p:nvSpPr>
            <p:cNvPr id="102424" name="Text Box 64"/>
            <p:cNvSpPr txBox="1"/>
            <p:nvPr/>
          </p:nvSpPr>
          <p:spPr>
            <a:xfrm>
              <a:off x="2231" y="1960"/>
              <a:ext cx="191"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2425" name="Text Box 65"/>
            <p:cNvSpPr txBox="1"/>
            <p:nvPr/>
          </p:nvSpPr>
          <p:spPr>
            <a:xfrm>
              <a:off x="2484" y="1658"/>
              <a:ext cx="265" cy="288"/>
            </a:xfrm>
            <a:prstGeom prst="rect">
              <a:avLst/>
            </a:prstGeom>
            <a:noFill/>
            <a:ln w="19050">
              <a:noFill/>
            </a:ln>
          </p:spPr>
          <p:txBody>
            <a:bodyPr wrap="none" anchor="t" anchorCtr="0">
              <a:spAutoFit/>
            </a:bodyPr>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G</a:t>
              </a:r>
              <a:endParaRPr lang="en-GB" altLang="zh-CN" sz="2400">
                <a:latin typeface="Arial" panose="020B0604020202020204" pitchFamily="34" charset="0"/>
                <a:ea typeface="宋体" panose="02010600030101010101" pitchFamily="2" charset="-122"/>
              </a:endParaRPr>
            </a:p>
          </p:txBody>
        </p:sp>
        <p:sp>
          <p:nvSpPr>
            <p:cNvPr id="102426" name="Line 66"/>
            <p:cNvSpPr/>
            <p:nvPr/>
          </p:nvSpPr>
          <p:spPr>
            <a:xfrm flipH="1">
              <a:off x="2064" y="1988"/>
              <a:ext cx="226" cy="272"/>
            </a:xfrm>
            <a:prstGeom prst="line">
              <a:avLst/>
            </a:prstGeom>
            <a:ln w="19050" cap="flat" cmpd="sng">
              <a:solidFill>
                <a:schemeClr val="tx1"/>
              </a:solidFill>
              <a:prstDash val="solid"/>
              <a:round/>
              <a:headEnd type="none" w="med" len="med"/>
              <a:tailEnd type="none" w="lg" len="lg"/>
            </a:ln>
          </p:spPr>
        </p:sp>
        <p:sp>
          <p:nvSpPr>
            <p:cNvPr id="102427" name="Line 67"/>
            <p:cNvSpPr/>
            <p:nvPr/>
          </p:nvSpPr>
          <p:spPr>
            <a:xfrm>
              <a:off x="2426" y="1979"/>
              <a:ext cx="227" cy="272"/>
            </a:xfrm>
            <a:prstGeom prst="line">
              <a:avLst/>
            </a:prstGeom>
            <a:ln w="19050" cap="flat" cmpd="sng">
              <a:solidFill>
                <a:schemeClr val="tx1"/>
              </a:solidFill>
              <a:prstDash val="solid"/>
              <a:round/>
              <a:headEnd type="none" w="med" len="med"/>
              <a:tailEnd type="none" w="lg" len="lg"/>
            </a:ln>
          </p:spPr>
        </p:sp>
        <p:sp>
          <p:nvSpPr>
            <p:cNvPr id="102428" name="Oval 68"/>
            <p:cNvSpPr/>
            <p:nvPr/>
          </p:nvSpPr>
          <p:spPr>
            <a:xfrm>
              <a:off x="4435" y="938"/>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n8</a:t>
              </a:r>
              <a:endParaRPr lang="en-GB" altLang="zh-CN" sz="2400">
                <a:latin typeface="Arial" panose="020B0604020202020204" pitchFamily="34" charset="0"/>
                <a:ea typeface="宋体" panose="02010600030101010101" pitchFamily="2" charset="-122"/>
              </a:endParaRPr>
            </a:p>
          </p:txBody>
        </p:sp>
        <p:sp>
          <p:nvSpPr>
            <p:cNvPr id="102429" name="Text Box 69"/>
            <p:cNvSpPr txBox="1"/>
            <p:nvPr/>
          </p:nvSpPr>
          <p:spPr>
            <a:xfrm>
              <a:off x="4512" y="1282"/>
              <a:ext cx="228"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2430" name="Line 70"/>
            <p:cNvSpPr/>
            <p:nvPr/>
          </p:nvSpPr>
          <p:spPr>
            <a:xfrm flipH="1">
              <a:off x="4208" y="1298"/>
              <a:ext cx="350" cy="318"/>
            </a:xfrm>
            <a:prstGeom prst="line">
              <a:avLst/>
            </a:prstGeom>
            <a:ln w="19050" cap="flat" cmpd="sng">
              <a:solidFill>
                <a:schemeClr val="tx1"/>
              </a:solidFill>
              <a:prstDash val="solid"/>
              <a:round/>
              <a:headEnd type="none" w="med" len="med"/>
              <a:tailEnd type="none" w="lg" len="lg"/>
            </a:ln>
          </p:spPr>
        </p:sp>
        <p:sp>
          <p:nvSpPr>
            <p:cNvPr id="102431" name="Line 71"/>
            <p:cNvSpPr/>
            <p:nvPr/>
          </p:nvSpPr>
          <p:spPr>
            <a:xfrm>
              <a:off x="4694" y="1298"/>
              <a:ext cx="330" cy="318"/>
            </a:xfrm>
            <a:prstGeom prst="line">
              <a:avLst/>
            </a:prstGeom>
            <a:ln w="19050" cap="flat" cmpd="sng">
              <a:solidFill>
                <a:schemeClr val="tx1"/>
              </a:solidFill>
              <a:prstDash val="solid"/>
              <a:round/>
              <a:headEnd type="none" w="med" len="med"/>
              <a:tailEnd type="none" w="lg" len="lg"/>
            </a:ln>
          </p:spPr>
        </p:sp>
        <p:sp>
          <p:nvSpPr>
            <p:cNvPr id="102432" name="Text Box 72"/>
            <p:cNvSpPr txBox="1"/>
            <p:nvPr/>
          </p:nvSpPr>
          <p:spPr>
            <a:xfrm>
              <a:off x="4797" y="967"/>
              <a:ext cx="212" cy="288"/>
            </a:xfrm>
            <a:prstGeom prst="rect">
              <a:avLst/>
            </a:prstGeom>
            <a:noFill/>
            <a:ln w="19050">
              <a:noFill/>
            </a:ln>
          </p:spPr>
          <p:txBody>
            <a:bodyPr wrap="none" anchor="t" anchorCtr="0">
              <a:spAutoFit/>
            </a:bodyPr>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J</a:t>
              </a:r>
              <a:endParaRPr lang="en-GB" altLang="zh-CN" sz="2400">
                <a:latin typeface="Arial" panose="020B0604020202020204" pitchFamily="34" charset="0"/>
                <a:ea typeface="宋体" panose="02010600030101010101" pitchFamily="2" charset="-122"/>
              </a:endParaRPr>
            </a:p>
          </p:txBody>
        </p:sp>
        <p:sp>
          <p:nvSpPr>
            <p:cNvPr id="102433" name="Oval 73"/>
            <p:cNvSpPr/>
            <p:nvPr/>
          </p:nvSpPr>
          <p:spPr>
            <a:xfrm>
              <a:off x="3152" y="2299"/>
              <a:ext cx="363" cy="363"/>
            </a:xfrm>
            <a:prstGeom prst="ellipse">
              <a:avLst/>
            </a:prstGeom>
            <a:noFill/>
            <a:ln w="19050" cap="flat" cmpd="sng">
              <a:solidFill>
                <a:srgbClr val="000000"/>
              </a:solidFill>
              <a:prstDash val="solid"/>
              <a:round/>
              <a:headEnd type="none" w="med" len="med"/>
              <a:tailEnd type="none" w="med" len="med"/>
            </a:ln>
          </p:spPr>
          <p:txBody>
            <a:bodyPr lIns="0" tIns="36000" rIns="0" bIns="36000" anchor="ctr" anchorCtr="1"/>
            <a:p>
              <a:pPr>
                <a:buClrTx/>
                <a:buFont typeface="Wingdings" panose="05000000000000000000" pitchFamily="2" charset="2"/>
              </a:pPr>
              <a:r>
                <a:rPr lang="en-GB" altLang="zh-CN" sz="2400">
                  <a:latin typeface="Arial" panose="020B0604020202020204" pitchFamily="34" charset="0"/>
                  <a:ea typeface="宋体" panose="02010600030101010101" pitchFamily="2" charset="-122"/>
                </a:rPr>
                <a:t>n9</a:t>
              </a:r>
              <a:endParaRPr lang="en-GB" altLang="zh-CN" sz="2400">
                <a:latin typeface="Arial" panose="020B0604020202020204" pitchFamily="34" charset="0"/>
                <a:ea typeface="宋体" panose="02010600030101010101" pitchFamily="2" charset="-122"/>
              </a:endParaRPr>
            </a:p>
          </p:txBody>
        </p:sp>
        <p:sp>
          <p:nvSpPr>
            <p:cNvPr id="102434" name="Text Box 74"/>
            <p:cNvSpPr txBox="1"/>
            <p:nvPr/>
          </p:nvSpPr>
          <p:spPr>
            <a:xfrm>
              <a:off x="3152" y="2643"/>
              <a:ext cx="330"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15</a:t>
              </a:r>
              <a:endParaRPr lang="en-GB" altLang="zh-CN" sz="2400">
                <a:latin typeface="Arial" panose="020B0604020202020204" pitchFamily="34" charset="0"/>
                <a:ea typeface="宋体" panose="02010600030101010101" pitchFamily="2" charset="-122"/>
              </a:endParaRPr>
            </a:p>
          </p:txBody>
        </p:sp>
        <p:sp>
          <p:nvSpPr>
            <p:cNvPr id="102435" name="Oval 75"/>
            <p:cNvSpPr/>
            <p:nvPr/>
          </p:nvSpPr>
          <p:spPr>
            <a:xfrm>
              <a:off x="3787" y="391"/>
              <a:ext cx="363" cy="363"/>
            </a:xfrm>
            <a:prstGeom prst="ellipse">
              <a:avLst/>
            </a:prstGeom>
            <a:noFill/>
            <a:ln w="19050" cap="flat" cmpd="sng">
              <a:solidFill>
                <a:srgbClr val="000000"/>
              </a:solidFill>
              <a:prstDash val="solid"/>
              <a:round/>
              <a:headEnd type="none" w="med" len="med"/>
              <a:tailEnd type="none" w="med" len="med"/>
            </a:ln>
          </p:spPr>
          <p:txBody>
            <a:bodyPr wrap="none" lIns="0" tIns="36000" rIns="0" bIns="36000" anchor="ctr" anchorCtr="1"/>
            <a:p>
              <a:pPr>
                <a:buClrTx/>
                <a:buFont typeface="Wingdings" panose="05000000000000000000" pitchFamily="2" charset="2"/>
              </a:pPr>
              <a:r>
                <a:rPr lang="en-GB" altLang="zh-CN" sz="2000">
                  <a:latin typeface="Arial" panose="020B0604020202020204" pitchFamily="34" charset="0"/>
                  <a:ea typeface="宋体" panose="02010600030101010101" pitchFamily="2" charset="-122"/>
                </a:rPr>
                <a:t>n10</a:t>
              </a:r>
              <a:endParaRPr lang="en-GB" altLang="zh-CN" sz="2000">
                <a:latin typeface="Arial" panose="020B0604020202020204" pitchFamily="34" charset="0"/>
                <a:ea typeface="宋体" panose="02010600030101010101" pitchFamily="2" charset="-122"/>
              </a:endParaRPr>
            </a:p>
          </p:txBody>
        </p:sp>
        <p:sp>
          <p:nvSpPr>
            <p:cNvPr id="102436" name="Text Box 76"/>
            <p:cNvSpPr txBox="1"/>
            <p:nvPr/>
          </p:nvSpPr>
          <p:spPr>
            <a:xfrm>
              <a:off x="3878" y="745"/>
              <a:ext cx="228" cy="288"/>
            </a:xfrm>
            <a:prstGeom prst="rect">
              <a:avLst/>
            </a:prstGeom>
            <a:noFill/>
            <a:ln w="19050">
              <a:noFill/>
            </a:ln>
          </p:spPr>
          <p:txBody>
            <a:bodyPr wrap="none" anchor="t" anchorCtr="0">
              <a:spAutoFit/>
            </a:bodyPr>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a:t>
              </a:r>
              <a:endParaRPr lang="en-GB" altLang="zh-CN" sz="2400">
                <a:latin typeface="Arial" panose="020B0604020202020204" pitchFamily="34" charset="0"/>
                <a:ea typeface="宋体" panose="02010600030101010101" pitchFamily="2" charset="-122"/>
              </a:endParaRPr>
            </a:p>
          </p:txBody>
        </p:sp>
        <p:sp>
          <p:nvSpPr>
            <p:cNvPr id="102437" name="Line 77"/>
            <p:cNvSpPr/>
            <p:nvPr/>
          </p:nvSpPr>
          <p:spPr>
            <a:xfrm flipH="1">
              <a:off x="3334" y="754"/>
              <a:ext cx="544" cy="1542"/>
            </a:xfrm>
            <a:prstGeom prst="line">
              <a:avLst/>
            </a:prstGeom>
            <a:ln w="19050" cap="flat" cmpd="sng">
              <a:solidFill>
                <a:schemeClr val="tx1"/>
              </a:solidFill>
              <a:prstDash val="solid"/>
              <a:round/>
              <a:headEnd type="none" w="med" len="med"/>
              <a:tailEnd type="none" w="lg" len="lg"/>
            </a:ln>
          </p:spPr>
        </p:sp>
        <p:sp>
          <p:nvSpPr>
            <p:cNvPr id="102438" name="Line 78"/>
            <p:cNvSpPr/>
            <p:nvPr/>
          </p:nvSpPr>
          <p:spPr>
            <a:xfrm>
              <a:off x="4068" y="718"/>
              <a:ext cx="400" cy="292"/>
            </a:xfrm>
            <a:prstGeom prst="line">
              <a:avLst/>
            </a:prstGeom>
            <a:ln w="19050" cap="flat" cmpd="sng">
              <a:solidFill>
                <a:schemeClr val="tx1"/>
              </a:solidFill>
              <a:prstDash val="solid"/>
              <a:round/>
              <a:headEnd type="none" w="med" len="med"/>
              <a:tailEnd type="none" w="lg" len="lg"/>
            </a:ln>
          </p:spPr>
        </p:sp>
        <p:sp>
          <p:nvSpPr>
            <p:cNvPr id="102439" name="Text Box 79"/>
            <p:cNvSpPr txBox="1"/>
            <p:nvPr/>
          </p:nvSpPr>
          <p:spPr>
            <a:xfrm>
              <a:off x="4160" y="421"/>
              <a:ext cx="489" cy="288"/>
            </a:xfrm>
            <a:prstGeom prst="rect">
              <a:avLst/>
            </a:prstGeom>
            <a:noFill/>
            <a:ln w="19050">
              <a:noFill/>
            </a:ln>
          </p:spPr>
          <p:txBody>
            <a:bodyPr wrap="none" anchor="t" anchorCtr="0">
              <a:spAutoFit/>
            </a:bodyPr>
            <a:p>
              <a:pPr algn="ctr">
                <a:buClrTx/>
                <a:buFont typeface="Wingdings" panose="05000000000000000000" pitchFamily="2" charset="2"/>
              </a:pPr>
              <a:r>
                <a:rPr lang="en-US" altLang="zh-CN" sz="2400">
                  <a:latin typeface="Arial" panose="020B0604020202020204" pitchFamily="34" charset="0"/>
                  <a:ea typeface="宋体" panose="02010600030101010101" pitchFamily="2" charset="-122"/>
                </a:rPr>
                <a:t>L, M</a:t>
              </a:r>
              <a:endParaRPr lang="en-GB" altLang="zh-CN" sz="2400">
                <a:latin typeface="Arial" panose="020B0604020202020204" pitchFamily="34" charset="0"/>
                <a:ea typeface="宋体" panose="02010600030101010101" pitchFamily="2" charset="-122"/>
              </a:endParaRPr>
            </a:p>
          </p:txBody>
        </p:sp>
      </p:grpSp>
      <p:sp>
        <p:nvSpPr>
          <p:cNvPr id="477266" name="Rectangle 82"/>
          <p:cNvSpPr/>
          <p:nvPr/>
        </p:nvSpPr>
        <p:spPr>
          <a:xfrm>
            <a:off x="6011863" y="4483100"/>
            <a:ext cx="2913062" cy="2259013"/>
          </a:xfrm>
          <a:prstGeom prst="rect">
            <a:avLst/>
          </a:prstGeom>
          <a:solidFill>
            <a:srgbClr val="FFFFFF"/>
          </a:solid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zh-CN" altLang="en-GB" sz="2400">
                <a:latin typeface="微软雅黑" panose="020B0503020204020204" charset="-122"/>
                <a:ea typeface="宋体" panose="02010600030101010101" pitchFamily="2" charset="-122"/>
              </a:rPr>
              <a:t>只有</a:t>
            </a:r>
            <a:r>
              <a:rPr lang="en-GB" altLang="zh-CN" sz="2400">
                <a:latin typeface="微软雅黑" panose="020B0503020204020204" charset="-122"/>
                <a:ea typeface="宋体" panose="02010600030101010101" pitchFamily="2" charset="-122"/>
              </a:rPr>
              <a:t>L</a:t>
            </a:r>
            <a:r>
              <a:rPr lang="zh-CN" altLang="en-GB" sz="2400">
                <a:latin typeface="微软雅黑" panose="020B0503020204020204" charset="-122"/>
                <a:ea typeface="宋体" panose="02010600030101010101" pitchFamily="2" charset="-122"/>
              </a:rPr>
              <a:t>在基本块后面还要被引用：</a:t>
            </a:r>
            <a:endParaRPr lang="zh-CN" altLang="en-GB" sz="2400">
              <a:latin typeface="微软雅黑" panose="020B0503020204020204" charset="-122"/>
              <a:ea typeface="宋体" panose="02010600030101010101" pitchFamily="2" charset="-122"/>
            </a:endParaRPr>
          </a:p>
          <a:p>
            <a:pPr>
              <a:buClrTx/>
              <a:buFont typeface="Wingdings" panose="05000000000000000000" pitchFamily="2" charset="2"/>
            </a:pPr>
            <a:r>
              <a:rPr lang="pt-BR" altLang="zh-CN" sz="2400">
                <a:latin typeface="微软雅黑" panose="020B0503020204020204" charset="-122"/>
                <a:ea typeface="宋体" panose="02010600030101010101" pitchFamily="2" charset="-122"/>
              </a:rPr>
              <a:t>D:=A+C</a:t>
            </a:r>
            <a:endParaRPr lang="pt-BR"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pt-BR" altLang="zh-CN" sz="2400">
                <a:latin typeface="微软雅黑" panose="020B0503020204020204" charset="-122"/>
                <a:ea typeface="宋体" panose="02010600030101010101" pitchFamily="2" charset="-122"/>
              </a:rPr>
              <a:t>E:=A*C</a:t>
            </a:r>
            <a:endParaRPr lang="pt-BR"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pt-BR" altLang="zh-CN" sz="2400">
                <a:latin typeface="微软雅黑" panose="020B0503020204020204" charset="-122"/>
                <a:ea typeface="宋体" panose="02010600030101010101" pitchFamily="2" charset="-122"/>
              </a:rPr>
              <a:t>J:=D+E</a:t>
            </a:r>
            <a:endParaRPr lang="pt-BR" altLang="zh-CN" sz="2400">
              <a:latin typeface="微软雅黑" panose="020B0503020204020204" charset="-122"/>
              <a:ea typeface="宋体" panose="02010600030101010101" pitchFamily="2" charset="-122"/>
            </a:endParaRPr>
          </a:p>
          <a:p>
            <a:pPr>
              <a:buClrTx/>
              <a:buFont typeface="Wingdings" panose="05000000000000000000" pitchFamily="2" charset="2"/>
            </a:pPr>
            <a:r>
              <a:rPr lang="pt-BR" altLang="zh-CN" sz="2400">
                <a:latin typeface="微软雅黑" panose="020B0503020204020204" charset="-122"/>
                <a:ea typeface="宋体" panose="02010600030101010101" pitchFamily="2" charset="-122"/>
              </a:rPr>
              <a:t>L:=15+J</a:t>
            </a:r>
            <a:endParaRPr lang="pt-BR" altLang="zh-CN" sz="2400">
              <a:latin typeface="微软雅黑" panose="020B0503020204020204" charset="-122"/>
              <a:ea typeface="宋体" panose="02010600030101010101" pitchFamily="2" charset="-122"/>
            </a:endParaRPr>
          </a:p>
        </p:txBody>
      </p:sp>
      <p:sp>
        <p:nvSpPr>
          <p:cNvPr id="477267" name="Rectangle 83"/>
          <p:cNvSpPr/>
          <p:nvPr/>
        </p:nvSpPr>
        <p:spPr>
          <a:xfrm>
            <a:off x="539750" y="4498975"/>
            <a:ext cx="5327650" cy="2359025"/>
          </a:xfrm>
          <a:prstGeom prst="rect">
            <a:avLst/>
          </a:prstGeom>
          <a:solidFill>
            <a:srgbClr val="FFFFFF"/>
          </a:solidFill>
          <a:ln w="19050" cap="flat" cmpd="sng">
            <a:solidFill>
              <a:srgbClr val="000000"/>
            </a:solidFill>
            <a:prstDash val="solid"/>
            <a:miter/>
            <a:headEnd type="none" w="med" len="med"/>
            <a:tailEnd type="none" w="med" len="med"/>
          </a:ln>
        </p:spPr>
        <p:txBody>
          <a:bodyPr anchor="t" anchorCtr="0"/>
          <a:p>
            <a:pPr>
              <a:lnSpc>
                <a:spcPct val="80000"/>
              </a:lnSpc>
              <a:buClrTx/>
              <a:buFont typeface="Wingdings" panose="05000000000000000000" pitchFamily="2" charset="2"/>
            </a:pPr>
            <a:r>
              <a:rPr lang="zh-CN" altLang="en-GB" sz="2400">
                <a:latin typeface="微软雅黑" panose="020B0503020204020204" charset="-122"/>
                <a:ea typeface="宋体" panose="02010600030101010101" pitchFamily="2" charset="-122"/>
              </a:rPr>
              <a:t>只有</a:t>
            </a:r>
            <a:r>
              <a:rPr lang="en-GB" altLang="zh-CN" sz="2400">
                <a:latin typeface="微软雅黑" panose="020B0503020204020204" charset="-122"/>
                <a:ea typeface="宋体" panose="02010600030101010101" pitchFamily="2" charset="-122"/>
              </a:rPr>
              <a:t>G,L,M</a:t>
            </a:r>
            <a:r>
              <a:rPr lang="zh-CN" altLang="en-GB" sz="2400">
                <a:latin typeface="微软雅黑" panose="020B0503020204020204" charset="-122"/>
                <a:ea typeface="宋体" panose="02010600030101010101" pitchFamily="2" charset="-122"/>
              </a:rPr>
              <a:t>在基本块后面还要被引用：</a:t>
            </a:r>
            <a:endParaRPr lang="zh-CN" altLang="en-GB" sz="2400">
              <a:latin typeface="微软雅黑" panose="020B0503020204020204" charset="-122"/>
              <a:ea typeface="宋体" panose="02010600030101010101" pitchFamily="2" charset="-122"/>
            </a:endParaRPr>
          </a:p>
          <a:p>
            <a:pPr>
              <a:lnSpc>
                <a:spcPct val="90000"/>
              </a:lnSpc>
              <a:buClrTx/>
              <a:buFont typeface="Wingdings" panose="05000000000000000000" pitchFamily="2" charset="2"/>
            </a:pPr>
            <a:r>
              <a:rPr lang="en-GB" altLang="zh-CN" sz="2400">
                <a:latin typeface="微软雅黑" panose="020B0503020204020204" charset="-122"/>
                <a:ea typeface="宋体" panose="02010600030101010101" pitchFamily="2" charset="-122"/>
              </a:rPr>
              <a:t>G:=3*F</a:t>
            </a:r>
            <a:endParaRPr lang="en-GB" altLang="zh-CN" sz="2400">
              <a:latin typeface="微软雅黑" panose="020B0503020204020204" charset="-122"/>
              <a:ea typeface="宋体" panose="02010600030101010101" pitchFamily="2" charset="-122"/>
            </a:endParaRPr>
          </a:p>
          <a:p>
            <a:pPr>
              <a:lnSpc>
                <a:spcPct val="90000"/>
              </a:lnSpc>
              <a:buClrTx/>
              <a:buFont typeface="Wingdings" panose="05000000000000000000" pitchFamily="2" charset="2"/>
            </a:pPr>
            <a:r>
              <a:rPr lang="en-GB" altLang="zh-CN" sz="2400">
                <a:latin typeface="Arial" panose="020B0604020202020204" pitchFamily="34" charset="0"/>
                <a:ea typeface="宋体" panose="02010600030101010101" pitchFamily="2" charset="-122"/>
              </a:rPr>
              <a:t>D:=A+C</a:t>
            </a:r>
            <a:endParaRPr lang="en-GB" altLang="zh-CN" sz="2400">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US" altLang="zh-CN" sz="2400">
                <a:latin typeface="Arial" panose="020B0604020202020204" pitchFamily="34" charset="0"/>
                <a:ea typeface="宋体" panose="02010600030101010101" pitchFamily="2" charset="-122"/>
              </a:rPr>
              <a:t>E:=A*C</a:t>
            </a:r>
            <a:endParaRPr lang="en-US" altLang="zh-CN" sz="2400">
              <a:latin typeface="Arial" panose="020B0604020202020204" pitchFamily="34" charset="0"/>
              <a:ea typeface="宋体" panose="02010600030101010101" pitchFamily="2" charset="-122"/>
            </a:endParaRPr>
          </a:p>
          <a:p>
            <a:pPr>
              <a:lnSpc>
                <a:spcPct val="90000"/>
              </a:lnSpc>
              <a:buClrTx/>
              <a:buFont typeface="Wingdings" panose="05000000000000000000" pitchFamily="2" charset="2"/>
            </a:pPr>
            <a:r>
              <a:rPr lang="en-US" altLang="zh-CN" sz="2400">
                <a:latin typeface="Arial" panose="020B0604020202020204" pitchFamily="34" charset="0"/>
                <a:ea typeface="宋体" panose="02010600030101010101" pitchFamily="2" charset="-122"/>
              </a:rPr>
              <a:t>J:=D+E</a:t>
            </a:r>
            <a:endParaRPr lang="en-GB" altLang="zh-CN" sz="2400">
              <a:latin typeface="微软雅黑" panose="020B0503020204020204" charset="-122"/>
              <a:ea typeface="宋体" panose="02010600030101010101" pitchFamily="2" charset="-122"/>
            </a:endParaRPr>
          </a:p>
          <a:p>
            <a:pPr>
              <a:lnSpc>
                <a:spcPct val="90000"/>
              </a:lnSpc>
              <a:buClrTx/>
              <a:buFont typeface="Wingdings" panose="05000000000000000000" pitchFamily="2" charset="2"/>
            </a:pPr>
            <a:r>
              <a:rPr lang="en-GB" altLang="zh-CN" sz="2400">
                <a:latin typeface="微软雅黑" panose="020B0503020204020204" charset="-122"/>
                <a:ea typeface="宋体" panose="02010600030101010101" pitchFamily="2" charset="-122"/>
              </a:rPr>
              <a:t>L:=15+J</a:t>
            </a:r>
            <a:endParaRPr lang="en-GB" altLang="zh-CN" sz="2400">
              <a:latin typeface="微软雅黑" panose="020B0503020204020204" charset="-122"/>
              <a:ea typeface="宋体" panose="02010600030101010101" pitchFamily="2" charset="-122"/>
            </a:endParaRPr>
          </a:p>
          <a:p>
            <a:pPr>
              <a:lnSpc>
                <a:spcPct val="90000"/>
              </a:lnSpc>
              <a:buClrTx/>
              <a:buFont typeface="Wingdings" panose="05000000000000000000" pitchFamily="2" charset="2"/>
            </a:pPr>
            <a:r>
              <a:rPr lang="en-GB" altLang="zh-CN" sz="2400">
                <a:latin typeface="微软雅黑" panose="020B0503020204020204" charset="-122"/>
                <a:ea typeface="宋体" panose="02010600030101010101" pitchFamily="2" charset="-122"/>
              </a:rPr>
              <a:t>M:=L</a:t>
            </a:r>
            <a:endParaRPr lang="en-GB" altLang="zh-CN" sz="2400">
              <a:latin typeface="微软雅黑" panose="020B0503020204020204"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66" grpId="0" animBg="1"/>
      <p:bldP spid="47726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3426" name="Rectangle 2"/>
          <p:cNvSpPr>
            <a:spLocks noGrp="1"/>
          </p:cNvSpPr>
          <p:nvPr>
            <p:ph type="title"/>
          </p:nvPr>
        </p:nvSpPr>
        <p:spPr>
          <a:xfrm>
            <a:off x="457200" y="457200"/>
            <a:ext cx="8229600" cy="5708650"/>
          </a:xfrm>
          <a:ln/>
        </p:spPr>
        <p:txBody>
          <a:bodyPr vert="horz" wrap="square" lIns="91440" tIns="45720" rIns="91440" bIns="45720" anchor="ctr" anchorCtr="0"/>
          <a:p>
            <a:pPr eaLnBrk="1" hangingPunct="1"/>
            <a:r>
              <a:rPr lang="zh-CN" altLang="en-US" sz="2800">
                <a:ea typeface="宋体" panose="02010600030101010101" pitchFamily="2" charset="-122"/>
              </a:rPr>
              <a:t>对以下四元式程序，对其中循环进行循环优化。</a:t>
            </a:r>
            <a:br>
              <a:rPr lang="zh-CN" altLang="en-US" sz="2800">
                <a:ea typeface="宋体" panose="02010600030101010101" pitchFamily="2" charset="-122"/>
              </a:rPr>
            </a:br>
            <a:r>
              <a:rPr lang="zh-CN" altLang="en-US" sz="2800">
                <a:ea typeface="宋体" panose="02010600030101010101" pitchFamily="2" charset="-122"/>
              </a:rPr>
              <a:t>	</a:t>
            </a:r>
            <a:r>
              <a:rPr lang="en-US" altLang="zh-CN" sz="2800">
                <a:ea typeface="宋体" panose="02010600030101010101" pitchFamily="2" charset="-122"/>
              </a:rPr>
              <a:t>I: =1</a:t>
            </a:r>
            <a:br>
              <a:rPr lang="en-US" altLang="zh-CN" sz="2800">
                <a:ea typeface="宋体" panose="02010600030101010101" pitchFamily="2" charset="-122"/>
              </a:rPr>
            </a:br>
            <a:r>
              <a:rPr lang="en-US" altLang="zh-CN" sz="2800">
                <a:ea typeface="宋体" panose="02010600030101010101" pitchFamily="2" charset="-122"/>
              </a:rPr>
              <a:t>	read J, K</a:t>
            </a:r>
            <a:br>
              <a:rPr lang="en-US" altLang="zh-CN" sz="2800">
                <a:ea typeface="宋体" panose="02010600030101010101" pitchFamily="2" charset="-122"/>
              </a:rPr>
            </a:br>
            <a:r>
              <a:rPr lang="en-US" altLang="zh-CN" sz="2800">
                <a:ea typeface="宋体" panose="02010600030101010101" pitchFamily="2" charset="-122"/>
              </a:rPr>
              <a:t>L:	A:=K*I</a:t>
            </a:r>
            <a:br>
              <a:rPr lang="en-US" altLang="zh-CN" sz="2800">
                <a:ea typeface="宋体" panose="02010600030101010101" pitchFamily="2" charset="-122"/>
              </a:rPr>
            </a:br>
            <a:r>
              <a:rPr lang="en-US" altLang="zh-CN" sz="2800">
                <a:ea typeface="宋体" panose="02010600030101010101" pitchFamily="2" charset="-122"/>
              </a:rPr>
              <a:t>	B:=J*I</a:t>
            </a:r>
            <a:br>
              <a:rPr lang="en-US" altLang="zh-CN" sz="2800">
                <a:ea typeface="宋体" panose="02010600030101010101" pitchFamily="2" charset="-122"/>
              </a:rPr>
            </a:br>
            <a:r>
              <a:rPr lang="en-US" altLang="zh-CN" sz="2800">
                <a:ea typeface="宋体" panose="02010600030101010101" pitchFamily="2" charset="-122"/>
              </a:rPr>
              <a:t>	C:=A*B</a:t>
            </a:r>
            <a:br>
              <a:rPr lang="en-US" altLang="zh-CN" sz="2800">
                <a:ea typeface="宋体" panose="02010600030101010101" pitchFamily="2" charset="-122"/>
              </a:rPr>
            </a:br>
            <a:r>
              <a:rPr lang="en-US" altLang="zh-CN" sz="2800">
                <a:ea typeface="宋体" panose="02010600030101010101" pitchFamily="2" charset="-122"/>
              </a:rPr>
              <a:t>	write  C</a:t>
            </a:r>
            <a:br>
              <a:rPr lang="en-US" altLang="zh-CN" sz="2800">
                <a:ea typeface="宋体" panose="02010600030101010101" pitchFamily="2" charset="-122"/>
              </a:rPr>
            </a:br>
            <a:r>
              <a:rPr lang="en-US" altLang="zh-CN" sz="2800">
                <a:ea typeface="宋体" panose="02010600030101010101" pitchFamily="2" charset="-122"/>
              </a:rPr>
              <a:t>	I:=I+1</a:t>
            </a:r>
            <a:br>
              <a:rPr lang="en-US" altLang="zh-CN" sz="2800">
                <a:ea typeface="宋体" panose="02010600030101010101" pitchFamily="2" charset="-122"/>
              </a:rPr>
            </a:br>
            <a:r>
              <a:rPr lang="en-US" altLang="zh-CN" sz="2800">
                <a:ea typeface="宋体" panose="02010600030101010101" pitchFamily="2" charset="-122"/>
              </a:rPr>
              <a:t>	if   I&lt;100  goto   L</a:t>
            </a:r>
            <a:br>
              <a:rPr lang="en-US" altLang="zh-CN" sz="2800">
                <a:ea typeface="宋体" panose="02010600030101010101" pitchFamily="2" charset="-122"/>
              </a:rPr>
            </a:br>
            <a:r>
              <a:rPr lang="en-US" altLang="zh-CN" sz="2800">
                <a:ea typeface="宋体" panose="02010600030101010101" pitchFamily="2" charset="-122"/>
              </a:rPr>
              <a:t>	halt</a:t>
            </a:r>
            <a:endParaRPr lang="en-GB" altLang="zh-CN" sz="2800">
              <a:ea typeface="宋体" panose="02010600030101010101" pitchFamily="2" charset="-122"/>
            </a:endParaRPr>
          </a:p>
        </p:txBody>
      </p:sp>
      <p:grpSp>
        <p:nvGrpSpPr>
          <p:cNvPr id="480260" name="Group 4"/>
          <p:cNvGrpSpPr/>
          <p:nvPr/>
        </p:nvGrpSpPr>
        <p:grpSpPr>
          <a:xfrm>
            <a:off x="4859338" y="1557338"/>
            <a:ext cx="3749675" cy="4938712"/>
            <a:chOff x="0" y="682"/>
            <a:chExt cx="2362" cy="3111"/>
          </a:xfrm>
        </p:grpSpPr>
        <p:sp>
          <p:nvSpPr>
            <p:cNvPr id="103428" name="Rectangle 4"/>
            <p:cNvSpPr/>
            <p:nvPr/>
          </p:nvSpPr>
          <p:spPr>
            <a:xfrm>
              <a:off x="0" y="949"/>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3429" name="Rectangle 5"/>
            <p:cNvSpPr/>
            <p:nvPr/>
          </p:nvSpPr>
          <p:spPr>
            <a:xfrm>
              <a:off x="0" y="1727"/>
              <a:ext cx="1734" cy="1431"/>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A:=K*I</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B:=J*I</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I:=I+1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if I&lt;100 goto L</a:t>
              </a:r>
              <a:endParaRPr lang="zh-CN" altLang="zh-CN" sz="2400">
                <a:latin typeface="Arial" panose="020B0604020202020204" pitchFamily="34" charset="0"/>
                <a:ea typeface="宋体" panose="02010600030101010101" pitchFamily="2" charset="-122"/>
              </a:endParaRPr>
            </a:p>
          </p:txBody>
        </p:sp>
        <p:sp>
          <p:nvSpPr>
            <p:cNvPr id="103430" name="Rectangle 6"/>
            <p:cNvSpPr/>
            <p:nvPr/>
          </p:nvSpPr>
          <p:spPr>
            <a:xfrm>
              <a:off x="4" y="3453"/>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3431" name="未知"/>
            <p:cNvSpPr/>
            <p:nvPr/>
          </p:nvSpPr>
          <p:spPr>
            <a:xfrm>
              <a:off x="1218" y="1550"/>
              <a:ext cx="634" cy="1799"/>
            </a:xfrm>
            <a:custGeom>
              <a:avLst/>
              <a:gdLst/>
              <a:ahLst/>
              <a:cxnLst>
                <a:cxn ang="0">
                  <a:pos x="5" y="64"/>
                </a:cxn>
                <a:cxn ang="0">
                  <a:pos x="5" y="72"/>
                </a:cxn>
                <a:cxn ang="0">
                  <a:pos x="19" y="72"/>
                </a:cxn>
                <a:cxn ang="0">
                  <a:pos x="19" y="0"/>
                </a:cxn>
                <a:cxn ang="0">
                  <a:pos x="0" y="0"/>
                </a:cxn>
                <a:cxn ang="0">
                  <a:pos x="0" y="7"/>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3432" name="Line 8"/>
            <p:cNvSpPr/>
            <p:nvPr/>
          </p:nvSpPr>
          <p:spPr>
            <a:xfrm>
              <a:off x="839" y="1445"/>
              <a:ext cx="0" cy="282"/>
            </a:xfrm>
            <a:prstGeom prst="line">
              <a:avLst/>
            </a:prstGeom>
            <a:ln w="19050" cap="flat" cmpd="sng">
              <a:solidFill>
                <a:srgbClr val="000000"/>
              </a:solidFill>
              <a:prstDash val="solid"/>
              <a:round/>
              <a:headEnd type="none" w="med" len="med"/>
              <a:tailEnd type="stealth" w="lg" len="lg"/>
            </a:ln>
          </p:spPr>
        </p:sp>
        <p:sp>
          <p:nvSpPr>
            <p:cNvPr id="103433" name="Line 9"/>
            <p:cNvSpPr/>
            <p:nvPr/>
          </p:nvSpPr>
          <p:spPr>
            <a:xfrm>
              <a:off x="839" y="3159"/>
              <a:ext cx="0" cy="283"/>
            </a:xfrm>
            <a:prstGeom prst="line">
              <a:avLst/>
            </a:prstGeom>
            <a:ln w="19050" cap="flat" cmpd="sng">
              <a:solidFill>
                <a:srgbClr val="000000"/>
              </a:solidFill>
              <a:prstDash val="solid"/>
              <a:round/>
              <a:headEnd type="none" w="med" len="med"/>
              <a:tailEnd type="stealth" w="lg" len="lg"/>
            </a:ln>
          </p:spPr>
        </p:sp>
        <p:sp>
          <p:nvSpPr>
            <p:cNvPr id="103434" name="Line 10"/>
            <p:cNvSpPr/>
            <p:nvPr/>
          </p:nvSpPr>
          <p:spPr>
            <a:xfrm>
              <a:off x="839" y="682"/>
              <a:ext cx="0" cy="282"/>
            </a:xfrm>
            <a:prstGeom prst="line">
              <a:avLst/>
            </a:prstGeom>
            <a:ln w="19050" cap="flat" cmpd="sng">
              <a:solidFill>
                <a:srgbClr val="000000"/>
              </a:solidFill>
              <a:prstDash val="solid"/>
              <a:round/>
              <a:headEnd type="none" w="med" len="med"/>
              <a:tailEnd type="stealth" w="lg" len="lg"/>
            </a:ln>
          </p:spPr>
        </p:sp>
        <p:sp>
          <p:nvSpPr>
            <p:cNvPr id="103435" name="Text Box 11"/>
            <p:cNvSpPr txBox="1"/>
            <p:nvPr/>
          </p:nvSpPr>
          <p:spPr>
            <a:xfrm>
              <a:off x="1791" y="102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sp>
          <p:nvSpPr>
            <p:cNvPr id="103436" name="Text Box 12"/>
            <p:cNvSpPr txBox="1"/>
            <p:nvPr/>
          </p:nvSpPr>
          <p:spPr>
            <a:xfrm>
              <a:off x="1882" y="2190"/>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3437" name="Text Box 13"/>
            <p:cNvSpPr txBox="1"/>
            <p:nvPr/>
          </p:nvSpPr>
          <p:spPr>
            <a:xfrm>
              <a:off x="1837" y="350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grpSp>
        <p:nvGrpSpPr>
          <p:cNvPr id="105474" name="Group 15"/>
          <p:cNvGrpSpPr/>
          <p:nvPr/>
        </p:nvGrpSpPr>
        <p:grpSpPr>
          <a:xfrm>
            <a:off x="323850" y="981075"/>
            <a:ext cx="3749675" cy="4938713"/>
            <a:chOff x="0" y="682"/>
            <a:chExt cx="2362" cy="3111"/>
          </a:xfrm>
        </p:grpSpPr>
        <p:sp>
          <p:nvSpPr>
            <p:cNvPr id="105475" name="Rectangle 4"/>
            <p:cNvSpPr/>
            <p:nvPr/>
          </p:nvSpPr>
          <p:spPr>
            <a:xfrm>
              <a:off x="0" y="949"/>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5476" name="Rectangle 5"/>
            <p:cNvSpPr/>
            <p:nvPr/>
          </p:nvSpPr>
          <p:spPr>
            <a:xfrm>
              <a:off x="0" y="1727"/>
              <a:ext cx="1734" cy="1431"/>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solidFill>
                    <a:srgbClr val="CC0000"/>
                  </a:solidFill>
                  <a:latin typeface="Arial" panose="020B0604020202020204" pitchFamily="34" charset="0"/>
                  <a:ea typeface="宋体" panose="02010600030101010101" pitchFamily="2" charset="-122"/>
                </a:rPr>
                <a:t>A:=K*I</a:t>
              </a:r>
              <a:endParaRPr lang="zh-CN" altLang="zh-CN" sz="2400">
                <a:solidFill>
                  <a:srgbClr val="CC0000"/>
                </a:solidFill>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solidFill>
                    <a:srgbClr val="CC0000"/>
                  </a:solidFill>
                  <a:latin typeface="Arial" panose="020B0604020202020204" pitchFamily="34" charset="0"/>
                  <a:ea typeface="宋体" panose="02010600030101010101" pitchFamily="2" charset="-122"/>
                </a:rPr>
                <a:t>     B:=J*I</a:t>
              </a:r>
              <a:endParaRPr lang="zh-CN" altLang="zh-CN" sz="2400">
                <a:solidFill>
                  <a:srgbClr val="CC0000"/>
                </a:solidFill>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I:=I+1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if I&lt;100 goto L</a:t>
              </a:r>
              <a:endParaRPr lang="zh-CN" altLang="zh-CN" sz="2400">
                <a:latin typeface="Arial" panose="020B0604020202020204" pitchFamily="34" charset="0"/>
                <a:ea typeface="宋体" panose="02010600030101010101" pitchFamily="2" charset="-122"/>
              </a:endParaRPr>
            </a:p>
          </p:txBody>
        </p:sp>
        <p:sp>
          <p:nvSpPr>
            <p:cNvPr id="105477" name="Rectangle 6"/>
            <p:cNvSpPr/>
            <p:nvPr/>
          </p:nvSpPr>
          <p:spPr>
            <a:xfrm>
              <a:off x="4" y="3453"/>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5478" name="未知"/>
            <p:cNvSpPr/>
            <p:nvPr/>
          </p:nvSpPr>
          <p:spPr>
            <a:xfrm>
              <a:off x="1218" y="1550"/>
              <a:ext cx="634" cy="1799"/>
            </a:xfrm>
            <a:custGeom>
              <a:avLst/>
              <a:gdLst/>
              <a:ahLst/>
              <a:cxnLst>
                <a:cxn ang="0">
                  <a:pos x="5" y="64"/>
                </a:cxn>
                <a:cxn ang="0">
                  <a:pos x="5" y="72"/>
                </a:cxn>
                <a:cxn ang="0">
                  <a:pos x="19" y="72"/>
                </a:cxn>
                <a:cxn ang="0">
                  <a:pos x="19" y="0"/>
                </a:cxn>
                <a:cxn ang="0">
                  <a:pos x="0" y="0"/>
                </a:cxn>
                <a:cxn ang="0">
                  <a:pos x="0" y="7"/>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5479" name="Line 8"/>
            <p:cNvSpPr/>
            <p:nvPr/>
          </p:nvSpPr>
          <p:spPr>
            <a:xfrm>
              <a:off x="839" y="1445"/>
              <a:ext cx="0" cy="282"/>
            </a:xfrm>
            <a:prstGeom prst="line">
              <a:avLst/>
            </a:prstGeom>
            <a:ln w="19050" cap="flat" cmpd="sng">
              <a:solidFill>
                <a:srgbClr val="000000"/>
              </a:solidFill>
              <a:prstDash val="solid"/>
              <a:round/>
              <a:headEnd type="none" w="med" len="med"/>
              <a:tailEnd type="stealth" w="lg" len="lg"/>
            </a:ln>
          </p:spPr>
        </p:sp>
        <p:sp>
          <p:nvSpPr>
            <p:cNvPr id="105480" name="Line 9"/>
            <p:cNvSpPr/>
            <p:nvPr/>
          </p:nvSpPr>
          <p:spPr>
            <a:xfrm>
              <a:off x="839" y="3159"/>
              <a:ext cx="0" cy="283"/>
            </a:xfrm>
            <a:prstGeom prst="line">
              <a:avLst/>
            </a:prstGeom>
            <a:ln w="19050" cap="flat" cmpd="sng">
              <a:solidFill>
                <a:srgbClr val="000000"/>
              </a:solidFill>
              <a:prstDash val="solid"/>
              <a:round/>
              <a:headEnd type="none" w="med" len="med"/>
              <a:tailEnd type="stealth" w="lg" len="lg"/>
            </a:ln>
          </p:spPr>
        </p:sp>
        <p:sp>
          <p:nvSpPr>
            <p:cNvPr id="105481" name="Line 10"/>
            <p:cNvSpPr/>
            <p:nvPr/>
          </p:nvSpPr>
          <p:spPr>
            <a:xfrm>
              <a:off x="839" y="682"/>
              <a:ext cx="0" cy="282"/>
            </a:xfrm>
            <a:prstGeom prst="line">
              <a:avLst/>
            </a:prstGeom>
            <a:ln w="19050" cap="flat" cmpd="sng">
              <a:solidFill>
                <a:srgbClr val="000000"/>
              </a:solidFill>
              <a:prstDash val="solid"/>
              <a:round/>
              <a:headEnd type="none" w="med" len="med"/>
              <a:tailEnd type="stealth" w="lg" len="lg"/>
            </a:ln>
          </p:spPr>
        </p:sp>
        <p:sp>
          <p:nvSpPr>
            <p:cNvPr id="105482" name="Text Box 11"/>
            <p:cNvSpPr txBox="1"/>
            <p:nvPr/>
          </p:nvSpPr>
          <p:spPr>
            <a:xfrm>
              <a:off x="1791" y="102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sp>
          <p:nvSpPr>
            <p:cNvPr id="105483" name="Text Box 12"/>
            <p:cNvSpPr txBox="1"/>
            <p:nvPr/>
          </p:nvSpPr>
          <p:spPr>
            <a:xfrm>
              <a:off x="1882" y="2190"/>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5484" name="Text Box 13"/>
            <p:cNvSpPr txBox="1"/>
            <p:nvPr/>
          </p:nvSpPr>
          <p:spPr>
            <a:xfrm>
              <a:off x="1837" y="350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grpSp>
      <p:grpSp>
        <p:nvGrpSpPr>
          <p:cNvPr id="482334" name="Group 30"/>
          <p:cNvGrpSpPr/>
          <p:nvPr/>
        </p:nvGrpSpPr>
        <p:grpSpPr>
          <a:xfrm>
            <a:off x="5003800" y="404813"/>
            <a:ext cx="3749675" cy="6124575"/>
            <a:chOff x="3149" y="-129"/>
            <a:chExt cx="2362" cy="3858"/>
          </a:xfrm>
        </p:grpSpPr>
        <p:sp>
          <p:nvSpPr>
            <p:cNvPr id="105486" name="Rectangle 4"/>
            <p:cNvSpPr/>
            <p:nvPr/>
          </p:nvSpPr>
          <p:spPr>
            <a:xfrm>
              <a:off x="3149" y="885"/>
              <a:ext cx="1734" cy="480"/>
            </a:xfrm>
            <a:prstGeom prst="rect">
              <a:avLst/>
            </a:prstGeom>
            <a:no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en-US" altLang="zh-CN" sz="2400">
                  <a:solidFill>
                    <a:srgbClr val="CC0000"/>
                  </a:solidFill>
                  <a:latin typeface="Arial" panose="020B0604020202020204" pitchFamily="34" charset="0"/>
                  <a:ea typeface="宋体" panose="02010600030101010101" pitchFamily="2" charset="-122"/>
                </a:rPr>
                <a:t>    </a:t>
              </a:r>
              <a:r>
                <a:rPr lang="zh-CN" altLang="zh-CN" sz="2400">
                  <a:solidFill>
                    <a:srgbClr val="CC0000"/>
                  </a:solidFill>
                  <a:latin typeface="Arial" panose="020B0604020202020204" pitchFamily="34" charset="0"/>
                  <a:ea typeface="宋体" panose="02010600030101010101" pitchFamily="2" charset="-122"/>
                </a:rPr>
                <a:t>A:=K*I</a:t>
              </a:r>
              <a:endParaRPr lang="zh-CN" altLang="zh-CN" sz="2400">
                <a:solidFill>
                  <a:srgbClr val="CC0000"/>
                </a:solidFill>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solidFill>
                    <a:srgbClr val="CC0000"/>
                  </a:solidFill>
                  <a:latin typeface="Arial" panose="020B0604020202020204" pitchFamily="34" charset="0"/>
                  <a:ea typeface="宋体" panose="02010600030101010101" pitchFamily="2" charset="-122"/>
                </a:rPr>
                <a:t>    </a:t>
              </a:r>
              <a:r>
                <a:rPr lang="zh-CN" altLang="zh-CN" sz="2400">
                  <a:solidFill>
                    <a:srgbClr val="CC0000"/>
                  </a:solidFill>
                  <a:latin typeface="Arial" panose="020B0604020202020204" pitchFamily="34" charset="0"/>
                  <a:ea typeface="宋体" panose="02010600030101010101" pitchFamily="2" charset="-122"/>
                </a:rPr>
                <a:t>B:=J*I</a:t>
              </a:r>
              <a:endParaRPr lang="zh-CN" altLang="zh-CN" sz="2400">
                <a:solidFill>
                  <a:srgbClr val="CC0000"/>
                </a:solidFill>
                <a:latin typeface="Arial" panose="020B0604020202020204" pitchFamily="34" charset="0"/>
                <a:ea typeface="宋体" panose="02010600030101010101" pitchFamily="2" charset="-122"/>
              </a:endParaRPr>
            </a:p>
          </p:txBody>
        </p:sp>
        <p:sp>
          <p:nvSpPr>
            <p:cNvPr id="105487" name="Rectangle 5"/>
            <p:cNvSpPr/>
            <p:nvPr/>
          </p:nvSpPr>
          <p:spPr>
            <a:xfrm>
              <a:off x="3149" y="1663"/>
              <a:ext cx="1734" cy="1431"/>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I:=I+1</a:t>
              </a:r>
              <a:endParaRPr lang="en-US"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solidFill>
                    <a:srgbClr val="CC0000"/>
                  </a:solidFill>
                  <a:latin typeface="Arial" panose="020B0604020202020204" pitchFamily="34" charset="0"/>
                  <a:ea typeface="宋体" panose="02010600030101010101" pitchFamily="2" charset="-122"/>
                </a:rPr>
                <a:t>     A:=A+K</a:t>
              </a:r>
              <a:endParaRPr lang="en-US" altLang="zh-CN" sz="2400">
                <a:solidFill>
                  <a:srgbClr val="CC0000"/>
                </a:solidFill>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solidFill>
                    <a:srgbClr val="CC0000"/>
                  </a:solidFill>
                  <a:latin typeface="Arial" panose="020B0604020202020204" pitchFamily="34" charset="0"/>
                  <a:ea typeface="宋体" panose="02010600030101010101" pitchFamily="2" charset="-122"/>
                </a:rPr>
                <a:t>     B:=B+J</a:t>
              </a:r>
              <a:endParaRPr lang="zh-CN" altLang="zh-CN" sz="2400">
                <a:solidFill>
                  <a:srgbClr val="CC0000"/>
                </a:solidFill>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if I&lt;100 goto L</a:t>
              </a:r>
              <a:endParaRPr lang="zh-CN" altLang="zh-CN" sz="2400">
                <a:latin typeface="Arial" panose="020B0604020202020204" pitchFamily="34" charset="0"/>
                <a:ea typeface="宋体" panose="02010600030101010101" pitchFamily="2" charset="-122"/>
              </a:endParaRPr>
            </a:p>
          </p:txBody>
        </p:sp>
        <p:sp>
          <p:nvSpPr>
            <p:cNvPr id="105488" name="Rectangle 6"/>
            <p:cNvSpPr/>
            <p:nvPr/>
          </p:nvSpPr>
          <p:spPr>
            <a:xfrm>
              <a:off x="3153" y="3389"/>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5489" name="未知"/>
            <p:cNvSpPr/>
            <p:nvPr/>
          </p:nvSpPr>
          <p:spPr>
            <a:xfrm>
              <a:off x="4367" y="1486"/>
              <a:ext cx="634" cy="1799"/>
            </a:xfrm>
            <a:custGeom>
              <a:avLst/>
              <a:gdLst/>
              <a:ahLst/>
              <a:cxnLst>
                <a:cxn ang="0">
                  <a:pos x="5" y="64"/>
                </a:cxn>
                <a:cxn ang="0">
                  <a:pos x="5" y="72"/>
                </a:cxn>
                <a:cxn ang="0">
                  <a:pos x="19" y="72"/>
                </a:cxn>
                <a:cxn ang="0">
                  <a:pos x="19" y="0"/>
                </a:cxn>
                <a:cxn ang="0">
                  <a:pos x="0" y="0"/>
                </a:cxn>
                <a:cxn ang="0">
                  <a:pos x="0" y="7"/>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5490" name="Line 8"/>
            <p:cNvSpPr/>
            <p:nvPr/>
          </p:nvSpPr>
          <p:spPr>
            <a:xfrm>
              <a:off x="3988" y="1381"/>
              <a:ext cx="0" cy="282"/>
            </a:xfrm>
            <a:prstGeom prst="line">
              <a:avLst/>
            </a:prstGeom>
            <a:ln w="19050" cap="flat" cmpd="sng">
              <a:solidFill>
                <a:srgbClr val="000000"/>
              </a:solidFill>
              <a:prstDash val="solid"/>
              <a:round/>
              <a:headEnd type="none" w="med" len="med"/>
              <a:tailEnd type="stealth" w="lg" len="lg"/>
            </a:ln>
          </p:spPr>
        </p:sp>
        <p:sp>
          <p:nvSpPr>
            <p:cNvPr id="105491" name="Line 9"/>
            <p:cNvSpPr/>
            <p:nvPr/>
          </p:nvSpPr>
          <p:spPr>
            <a:xfrm>
              <a:off x="3988" y="3095"/>
              <a:ext cx="0" cy="283"/>
            </a:xfrm>
            <a:prstGeom prst="line">
              <a:avLst/>
            </a:prstGeom>
            <a:ln w="19050" cap="flat" cmpd="sng">
              <a:solidFill>
                <a:srgbClr val="000000"/>
              </a:solidFill>
              <a:prstDash val="solid"/>
              <a:round/>
              <a:headEnd type="none" w="med" len="med"/>
              <a:tailEnd type="stealth" w="lg" len="lg"/>
            </a:ln>
          </p:spPr>
        </p:sp>
        <p:sp>
          <p:nvSpPr>
            <p:cNvPr id="105492" name="Line 10"/>
            <p:cNvSpPr/>
            <p:nvPr/>
          </p:nvSpPr>
          <p:spPr>
            <a:xfrm>
              <a:off x="3988" y="618"/>
              <a:ext cx="0" cy="282"/>
            </a:xfrm>
            <a:prstGeom prst="line">
              <a:avLst/>
            </a:prstGeom>
            <a:ln w="19050" cap="flat" cmpd="sng">
              <a:solidFill>
                <a:srgbClr val="000000"/>
              </a:solidFill>
              <a:prstDash val="solid"/>
              <a:round/>
              <a:headEnd type="none" w="med" len="med"/>
              <a:tailEnd type="stealth" w="lg" len="lg"/>
            </a:ln>
          </p:spPr>
        </p:sp>
        <p:sp>
          <p:nvSpPr>
            <p:cNvPr id="105493" name="Text Box 11"/>
            <p:cNvSpPr txBox="1"/>
            <p:nvPr/>
          </p:nvSpPr>
          <p:spPr>
            <a:xfrm>
              <a:off x="4940" y="962"/>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a:t>
              </a:r>
              <a:r>
                <a:rPr lang="en-US" altLang="zh-CN" sz="2400">
                  <a:latin typeface="Arial" panose="020B0604020202020204" pitchFamily="34" charset="0"/>
                  <a:ea typeface="宋体" panose="02010600030101010101" pitchFamily="2" charset="-122"/>
                </a:rPr>
                <a:t>2’</a:t>
              </a:r>
              <a:endParaRPr lang="zh-CN" altLang="zh-CN" sz="2400">
                <a:latin typeface="Arial" panose="020B0604020202020204" pitchFamily="34" charset="0"/>
                <a:ea typeface="宋体" panose="02010600030101010101" pitchFamily="2" charset="-122"/>
              </a:endParaRPr>
            </a:p>
          </p:txBody>
        </p:sp>
        <p:sp>
          <p:nvSpPr>
            <p:cNvPr id="105494" name="Text Box 12"/>
            <p:cNvSpPr txBox="1"/>
            <p:nvPr/>
          </p:nvSpPr>
          <p:spPr>
            <a:xfrm>
              <a:off x="5031" y="212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5495" name="Text Box 13"/>
            <p:cNvSpPr txBox="1"/>
            <p:nvPr/>
          </p:nvSpPr>
          <p:spPr>
            <a:xfrm>
              <a:off x="4986" y="3441"/>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sp>
          <p:nvSpPr>
            <p:cNvPr id="105496" name="Rectangle 4"/>
            <p:cNvSpPr/>
            <p:nvPr/>
          </p:nvSpPr>
          <p:spPr>
            <a:xfrm>
              <a:off x="3149" y="138"/>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5497" name="Line 10"/>
            <p:cNvSpPr/>
            <p:nvPr/>
          </p:nvSpPr>
          <p:spPr>
            <a:xfrm>
              <a:off x="3988" y="-129"/>
              <a:ext cx="0" cy="282"/>
            </a:xfrm>
            <a:prstGeom prst="line">
              <a:avLst/>
            </a:prstGeom>
            <a:ln w="19050" cap="flat" cmpd="sng">
              <a:solidFill>
                <a:srgbClr val="000000"/>
              </a:solidFill>
              <a:prstDash val="solid"/>
              <a:round/>
              <a:headEnd type="none" w="med" len="med"/>
              <a:tailEnd type="stealth" w="lg" len="lg"/>
            </a:ln>
          </p:spPr>
        </p:sp>
        <p:sp>
          <p:nvSpPr>
            <p:cNvPr id="105498" name="Text Box 11"/>
            <p:cNvSpPr txBox="1"/>
            <p:nvPr/>
          </p:nvSpPr>
          <p:spPr>
            <a:xfrm>
              <a:off x="4940" y="21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grpSp>
        <p:nvGrpSpPr>
          <p:cNvPr id="106498" name="Group 4"/>
          <p:cNvGrpSpPr/>
          <p:nvPr/>
        </p:nvGrpSpPr>
        <p:grpSpPr>
          <a:xfrm>
            <a:off x="468313" y="404813"/>
            <a:ext cx="3749675" cy="6124575"/>
            <a:chOff x="3149" y="-129"/>
            <a:chExt cx="2362" cy="3858"/>
          </a:xfrm>
        </p:grpSpPr>
        <p:sp>
          <p:nvSpPr>
            <p:cNvPr id="106499" name="Rectangle 4"/>
            <p:cNvSpPr/>
            <p:nvPr/>
          </p:nvSpPr>
          <p:spPr>
            <a:xfrm>
              <a:off x="3149" y="885"/>
              <a:ext cx="1734" cy="480"/>
            </a:xfrm>
            <a:prstGeom prst="rect">
              <a:avLst/>
            </a:prstGeom>
            <a:no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A:=K*I</a:t>
              </a:r>
              <a:endParaRPr lang="zh-CN" altLang="zh-CN" sz="2400">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B:=J*I</a:t>
              </a:r>
              <a:endParaRPr lang="zh-CN" altLang="zh-CN" sz="2400">
                <a:latin typeface="Arial" panose="020B0604020202020204" pitchFamily="34" charset="0"/>
                <a:ea typeface="宋体" panose="02010600030101010101" pitchFamily="2" charset="-122"/>
              </a:endParaRPr>
            </a:p>
          </p:txBody>
        </p:sp>
        <p:sp>
          <p:nvSpPr>
            <p:cNvPr id="106500" name="Rectangle 5"/>
            <p:cNvSpPr/>
            <p:nvPr/>
          </p:nvSpPr>
          <p:spPr>
            <a:xfrm>
              <a:off x="3149" y="1663"/>
              <a:ext cx="1734" cy="1431"/>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solidFill>
                    <a:srgbClr val="CC0000"/>
                  </a:solidFill>
                  <a:latin typeface="Arial" panose="020B0604020202020204" pitchFamily="34" charset="0"/>
                  <a:ea typeface="宋体" panose="02010600030101010101" pitchFamily="2" charset="-122"/>
                </a:rPr>
                <a:t>     I:=I+1</a:t>
              </a:r>
              <a:endParaRPr lang="en-US" altLang="zh-CN" sz="2400">
                <a:solidFill>
                  <a:srgbClr val="CC0000"/>
                </a:solidFill>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A:=A+K</a:t>
              </a:r>
              <a:endParaRPr lang="en-US"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B:=B+J</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solidFill>
                    <a:srgbClr val="CC0000"/>
                  </a:solidFill>
                  <a:latin typeface="Arial" panose="020B0604020202020204" pitchFamily="34" charset="0"/>
                  <a:ea typeface="宋体" panose="02010600030101010101" pitchFamily="2" charset="-122"/>
                </a:rPr>
                <a:t>    </a:t>
              </a:r>
              <a:r>
                <a:rPr lang="en-US" altLang="zh-CN" sz="2400">
                  <a:solidFill>
                    <a:srgbClr val="CC0000"/>
                  </a:solidFill>
                  <a:latin typeface="Arial" panose="020B0604020202020204" pitchFamily="34" charset="0"/>
                  <a:ea typeface="宋体" panose="02010600030101010101" pitchFamily="2" charset="-122"/>
                </a:rPr>
                <a:t> </a:t>
              </a:r>
              <a:r>
                <a:rPr lang="zh-CN" altLang="zh-CN" sz="2400">
                  <a:solidFill>
                    <a:srgbClr val="CC0000"/>
                  </a:solidFill>
                  <a:latin typeface="Arial" panose="020B0604020202020204" pitchFamily="34" charset="0"/>
                  <a:ea typeface="宋体" panose="02010600030101010101" pitchFamily="2" charset="-122"/>
                </a:rPr>
                <a:t>if I&lt;100 goto L</a:t>
              </a:r>
              <a:endParaRPr lang="zh-CN" altLang="zh-CN" sz="2400">
                <a:solidFill>
                  <a:srgbClr val="CC0000"/>
                </a:solidFill>
                <a:latin typeface="Arial" panose="020B0604020202020204" pitchFamily="34" charset="0"/>
                <a:ea typeface="宋体" panose="02010600030101010101" pitchFamily="2" charset="-122"/>
              </a:endParaRPr>
            </a:p>
          </p:txBody>
        </p:sp>
        <p:sp>
          <p:nvSpPr>
            <p:cNvPr id="106501" name="Rectangle 6"/>
            <p:cNvSpPr/>
            <p:nvPr/>
          </p:nvSpPr>
          <p:spPr>
            <a:xfrm>
              <a:off x="3153" y="3389"/>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6502" name="未知"/>
            <p:cNvSpPr/>
            <p:nvPr/>
          </p:nvSpPr>
          <p:spPr>
            <a:xfrm>
              <a:off x="4367" y="1486"/>
              <a:ext cx="634" cy="1799"/>
            </a:xfrm>
            <a:custGeom>
              <a:avLst/>
              <a:gdLst/>
              <a:ahLst/>
              <a:cxnLst>
                <a:cxn ang="0">
                  <a:pos x="5" y="64"/>
                </a:cxn>
                <a:cxn ang="0">
                  <a:pos x="5" y="72"/>
                </a:cxn>
                <a:cxn ang="0">
                  <a:pos x="19" y="72"/>
                </a:cxn>
                <a:cxn ang="0">
                  <a:pos x="19" y="0"/>
                </a:cxn>
                <a:cxn ang="0">
                  <a:pos x="0" y="0"/>
                </a:cxn>
                <a:cxn ang="0">
                  <a:pos x="0" y="7"/>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6503" name="Line 8"/>
            <p:cNvSpPr/>
            <p:nvPr/>
          </p:nvSpPr>
          <p:spPr>
            <a:xfrm>
              <a:off x="3988" y="1381"/>
              <a:ext cx="0" cy="282"/>
            </a:xfrm>
            <a:prstGeom prst="line">
              <a:avLst/>
            </a:prstGeom>
            <a:ln w="19050" cap="flat" cmpd="sng">
              <a:solidFill>
                <a:srgbClr val="000000"/>
              </a:solidFill>
              <a:prstDash val="solid"/>
              <a:round/>
              <a:headEnd type="none" w="med" len="med"/>
              <a:tailEnd type="stealth" w="lg" len="lg"/>
            </a:ln>
          </p:spPr>
        </p:sp>
        <p:sp>
          <p:nvSpPr>
            <p:cNvPr id="106504" name="Line 9"/>
            <p:cNvSpPr/>
            <p:nvPr/>
          </p:nvSpPr>
          <p:spPr>
            <a:xfrm>
              <a:off x="3988" y="3095"/>
              <a:ext cx="0" cy="283"/>
            </a:xfrm>
            <a:prstGeom prst="line">
              <a:avLst/>
            </a:prstGeom>
            <a:ln w="19050" cap="flat" cmpd="sng">
              <a:solidFill>
                <a:srgbClr val="000000"/>
              </a:solidFill>
              <a:prstDash val="solid"/>
              <a:round/>
              <a:headEnd type="none" w="med" len="med"/>
              <a:tailEnd type="stealth" w="lg" len="lg"/>
            </a:ln>
          </p:spPr>
        </p:sp>
        <p:sp>
          <p:nvSpPr>
            <p:cNvPr id="106505" name="Line 10"/>
            <p:cNvSpPr/>
            <p:nvPr/>
          </p:nvSpPr>
          <p:spPr>
            <a:xfrm>
              <a:off x="3988" y="618"/>
              <a:ext cx="0" cy="282"/>
            </a:xfrm>
            <a:prstGeom prst="line">
              <a:avLst/>
            </a:prstGeom>
            <a:ln w="19050" cap="flat" cmpd="sng">
              <a:solidFill>
                <a:srgbClr val="000000"/>
              </a:solidFill>
              <a:prstDash val="solid"/>
              <a:round/>
              <a:headEnd type="none" w="med" len="med"/>
              <a:tailEnd type="stealth" w="lg" len="lg"/>
            </a:ln>
          </p:spPr>
        </p:sp>
        <p:sp>
          <p:nvSpPr>
            <p:cNvPr id="106506" name="Text Box 11"/>
            <p:cNvSpPr txBox="1"/>
            <p:nvPr/>
          </p:nvSpPr>
          <p:spPr>
            <a:xfrm>
              <a:off x="4940" y="962"/>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a:t>
              </a:r>
              <a:r>
                <a:rPr lang="en-US" altLang="zh-CN" sz="2400">
                  <a:latin typeface="Arial" panose="020B0604020202020204" pitchFamily="34" charset="0"/>
                  <a:ea typeface="宋体" panose="02010600030101010101" pitchFamily="2" charset="-122"/>
                </a:rPr>
                <a:t>2’</a:t>
              </a:r>
              <a:endParaRPr lang="zh-CN" altLang="zh-CN" sz="2400">
                <a:latin typeface="Arial" panose="020B0604020202020204" pitchFamily="34" charset="0"/>
                <a:ea typeface="宋体" panose="02010600030101010101" pitchFamily="2" charset="-122"/>
              </a:endParaRPr>
            </a:p>
          </p:txBody>
        </p:sp>
        <p:sp>
          <p:nvSpPr>
            <p:cNvPr id="106507" name="Text Box 12"/>
            <p:cNvSpPr txBox="1"/>
            <p:nvPr/>
          </p:nvSpPr>
          <p:spPr>
            <a:xfrm>
              <a:off x="5031" y="212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6508" name="Text Box 13"/>
            <p:cNvSpPr txBox="1"/>
            <p:nvPr/>
          </p:nvSpPr>
          <p:spPr>
            <a:xfrm>
              <a:off x="4986" y="3441"/>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sp>
          <p:nvSpPr>
            <p:cNvPr id="106509" name="Rectangle 4"/>
            <p:cNvSpPr/>
            <p:nvPr/>
          </p:nvSpPr>
          <p:spPr>
            <a:xfrm>
              <a:off x="3149" y="138"/>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6510" name="Line 10"/>
            <p:cNvSpPr/>
            <p:nvPr/>
          </p:nvSpPr>
          <p:spPr>
            <a:xfrm>
              <a:off x="3988" y="-129"/>
              <a:ext cx="0" cy="282"/>
            </a:xfrm>
            <a:prstGeom prst="line">
              <a:avLst/>
            </a:prstGeom>
            <a:ln w="19050" cap="flat" cmpd="sng">
              <a:solidFill>
                <a:srgbClr val="000000"/>
              </a:solidFill>
              <a:prstDash val="solid"/>
              <a:round/>
              <a:headEnd type="none" w="med" len="med"/>
              <a:tailEnd type="stealth" w="lg" len="lg"/>
            </a:ln>
          </p:spPr>
        </p:sp>
        <p:sp>
          <p:nvSpPr>
            <p:cNvPr id="106511" name="Text Box 11"/>
            <p:cNvSpPr txBox="1"/>
            <p:nvPr/>
          </p:nvSpPr>
          <p:spPr>
            <a:xfrm>
              <a:off x="4940" y="21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grpSp>
      <p:grpSp>
        <p:nvGrpSpPr>
          <p:cNvPr id="483360" name="Group 32"/>
          <p:cNvGrpSpPr/>
          <p:nvPr/>
        </p:nvGrpSpPr>
        <p:grpSpPr>
          <a:xfrm>
            <a:off x="5003800" y="404813"/>
            <a:ext cx="3749675" cy="6124575"/>
            <a:chOff x="3152" y="255"/>
            <a:chExt cx="2362" cy="3858"/>
          </a:xfrm>
        </p:grpSpPr>
        <p:sp>
          <p:nvSpPr>
            <p:cNvPr id="106513" name="Rectangle 4"/>
            <p:cNvSpPr/>
            <p:nvPr/>
          </p:nvSpPr>
          <p:spPr>
            <a:xfrm>
              <a:off x="3152" y="1269"/>
              <a:ext cx="1734" cy="710"/>
            </a:xfrm>
            <a:prstGeom prst="rect">
              <a:avLst/>
            </a:prstGeom>
            <a:no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A:=K*I</a:t>
              </a:r>
              <a:endParaRPr lang="zh-CN" altLang="zh-CN" sz="2400">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B:=J*I</a:t>
              </a:r>
              <a:endParaRPr lang="en-US" altLang="zh-CN" sz="2400">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solidFill>
                    <a:srgbClr val="CC0000"/>
                  </a:solidFill>
                  <a:latin typeface="Arial" panose="020B0604020202020204" pitchFamily="34" charset="0"/>
                  <a:ea typeface="宋体" panose="02010600030101010101" pitchFamily="2" charset="-122"/>
                </a:rPr>
                <a:t>    T:=</a:t>
              </a:r>
              <a:r>
                <a:rPr lang="zh-CN" altLang="zh-CN" sz="2400">
                  <a:solidFill>
                    <a:srgbClr val="CC0000"/>
                  </a:solidFill>
                  <a:latin typeface="Arial" panose="020B0604020202020204" pitchFamily="34" charset="0"/>
                  <a:ea typeface="宋体" panose="02010600030101010101" pitchFamily="2" charset="-122"/>
                </a:rPr>
                <a:t>K*100</a:t>
              </a:r>
              <a:endParaRPr lang="zh-CN" altLang="zh-CN" sz="2400">
                <a:solidFill>
                  <a:srgbClr val="CC0000"/>
                </a:solidFill>
                <a:latin typeface="Arial" panose="020B0604020202020204" pitchFamily="34" charset="0"/>
                <a:ea typeface="宋体" panose="02010600030101010101" pitchFamily="2" charset="-122"/>
              </a:endParaRPr>
            </a:p>
          </p:txBody>
        </p:sp>
        <p:sp>
          <p:nvSpPr>
            <p:cNvPr id="106514" name="Rectangle 5"/>
            <p:cNvSpPr/>
            <p:nvPr/>
          </p:nvSpPr>
          <p:spPr>
            <a:xfrm>
              <a:off x="3152" y="2251"/>
              <a:ext cx="1734" cy="1227"/>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A:=A+K</a:t>
              </a:r>
              <a:endParaRPr lang="en-US"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B:=B+J</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solidFill>
                    <a:srgbClr val="CC0000"/>
                  </a:solidFill>
                  <a:latin typeface="Arial" panose="020B0604020202020204" pitchFamily="34" charset="0"/>
                  <a:ea typeface="宋体" panose="02010600030101010101" pitchFamily="2" charset="-122"/>
                </a:rPr>
                <a:t>    </a:t>
              </a:r>
              <a:r>
                <a:rPr lang="en-US" altLang="zh-CN" sz="2400">
                  <a:solidFill>
                    <a:srgbClr val="CC0000"/>
                  </a:solidFill>
                  <a:latin typeface="Arial" panose="020B0604020202020204" pitchFamily="34" charset="0"/>
                  <a:ea typeface="宋体" panose="02010600030101010101" pitchFamily="2" charset="-122"/>
                </a:rPr>
                <a:t> </a:t>
              </a:r>
              <a:r>
                <a:rPr lang="zh-CN" altLang="zh-CN" sz="2400">
                  <a:solidFill>
                    <a:srgbClr val="CC0000"/>
                  </a:solidFill>
                  <a:latin typeface="Arial" panose="020B0604020202020204" pitchFamily="34" charset="0"/>
                  <a:ea typeface="宋体" panose="02010600030101010101" pitchFamily="2" charset="-122"/>
                </a:rPr>
                <a:t>if </a:t>
              </a:r>
              <a:r>
                <a:rPr lang="en-US" altLang="zh-CN" sz="2400">
                  <a:solidFill>
                    <a:srgbClr val="CC0000"/>
                  </a:solidFill>
                  <a:latin typeface="Arial" panose="020B0604020202020204" pitchFamily="34" charset="0"/>
                  <a:ea typeface="宋体" panose="02010600030101010101" pitchFamily="2" charset="-122"/>
                </a:rPr>
                <a:t>A</a:t>
              </a:r>
              <a:r>
                <a:rPr lang="zh-CN" altLang="zh-CN" sz="2400">
                  <a:solidFill>
                    <a:srgbClr val="CC0000"/>
                  </a:solidFill>
                  <a:latin typeface="Arial" panose="020B0604020202020204" pitchFamily="34" charset="0"/>
                  <a:ea typeface="宋体" panose="02010600030101010101" pitchFamily="2" charset="-122"/>
                </a:rPr>
                <a:t>&lt;</a:t>
              </a:r>
              <a:r>
                <a:rPr lang="en-US" altLang="zh-CN" sz="2400">
                  <a:solidFill>
                    <a:srgbClr val="CC0000"/>
                  </a:solidFill>
                  <a:latin typeface="Arial" panose="020B0604020202020204" pitchFamily="34" charset="0"/>
                  <a:ea typeface="宋体" panose="02010600030101010101" pitchFamily="2" charset="-122"/>
                </a:rPr>
                <a:t>T</a:t>
              </a:r>
              <a:r>
                <a:rPr lang="zh-CN" altLang="zh-CN" sz="2400">
                  <a:solidFill>
                    <a:srgbClr val="CC0000"/>
                  </a:solidFill>
                  <a:latin typeface="Arial" panose="020B0604020202020204" pitchFamily="34" charset="0"/>
                  <a:ea typeface="宋体" panose="02010600030101010101" pitchFamily="2" charset="-122"/>
                </a:rPr>
                <a:t> goto L</a:t>
              </a:r>
              <a:endParaRPr lang="zh-CN" altLang="zh-CN" sz="2400">
                <a:solidFill>
                  <a:srgbClr val="CC0000"/>
                </a:solidFill>
                <a:latin typeface="Arial" panose="020B0604020202020204" pitchFamily="34" charset="0"/>
                <a:ea typeface="宋体" panose="02010600030101010101" pitchFamily="2" charset="-122"/>
              </a:endParaRPr>
            </a:p>
          </p:txBody>
        </p:sp>
        <p:sp>
          <p:nvSpPr>
            <p:cNvPr id="106515" name="Rectangle 6"/>
            <p:cNvSpPr/>
            <p:nvPr/>
          </p:nvSpPr>
          <p:spPr>
            <a:xfrm>
              <a:off x="3156" y="3773"/>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6516" name="未知"/>
            <p:cNvSpPr/>
            <p:nvPr/>
          </p:nvSpPr>
          <p:spPr>
            <a:xfrm>
              <a:off x="4370" y="2069"/>
              <a:ext cx="634" cy="1600"/>
            </a:xfrm>
            <a:custGeom>
              <a:avLst/>
              <a:gdLst/>
              <a:ahLst/>
              <a:cxnLst>
                <a:cxn ang="0">
                  <a:pos x="5" y="25"/>
                </a:cxn>
                <a:cxn ang="0">
                  <a:pos x="5" y="28"/>
                </a:cxn>
                <a:cxn ang="0">
                  <a:pos x="19" y="28"/>
                </a:cxn>
                <a:cxn ang="0">
                  <a:pos x="19" y="0"/>
                </a:cxn>
                <a:cxn ang="0">
                  <a:pos x="0" y="0"/>
                </a:cxn>
                <a:cxn ang="0">
                  <a:pos x="0" y="3"/>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6517" name="Line 8"/>
            <p:cNvSpPr/>
            <p:nvPr/>
          </p:nvSpPr>
          <p:spPr>
            <a:xfrm>
              <a:off x="3991" y="1979"/>
              <a:ext cx="0" cy="282"/>
            </a:xfrm>
            <a:prstGeom prst="line">
              <a:avLst/>
            </a:prstGeom>
            <a:ln w="19050" cap="flat" cmpd="sng">
              <a:solidFill>
                <a:srgbClr val="000000"/>
              </a:solidFill>
              <a:prstDash val="solid"/>
              <a:round/>
              <a:headEnd type="none" w="med" len="med"/>
              <a:tailEnd type="stealth" w="lg" len="lg"/>
            </a:ln>
          </p:spPr>
        </p:sp>
        <p:sp>
          <p:nvSpPr>
            <p:cNvPr id="106518" name="Line 9"/>
            <p:cNvSpPr/>
            <p:nvPr/>
          </p:nvSpPr>
          <p:spPr>
            <a:xfrm>
              <a:off x="3991" y="3479"/>
              <a:ext cx="0" cy="283"/>
            </a:xfrm>
            <a:prstGeom prst="line">
              <a:avLst/>
            </a:prstGeom>
            <a:ln w="19050" cap="flat" cmpd="sng">
              <a:solidFill>
                <a:srgbClr val="000000"/>
              </a:solidFill>
              <a:prstDash val="solid"/>
              <a:round/>
              <a:headEnd type="none" w="med" len="med"/>
              <a:tailEnd type="stealth" w="lg" len="lg"/>
            </a:ln>
          </p:spPr>
        </p:sp>
        <p:sp>
          <p:nvSpPr>
            <p:cNvPr id="106519" name="Line 10"/>
            <p:cNvSpPr/>
            <p:nvPr/>
          </p:nvSpPr>
          <p:spPr>
            <a:xfrm>
              <a:off x="3991" y="1002"/>
              <a:ext cx="0" cy="282"/>
            </a:xfrm>
            <a:prstGeom prst="line">
              <a:avLst/>
            </a:prstGeom>
            <a:ln w="19050" cap="flat" cmpd="sng">
              <a:solidFill>
                <a:srgbClr val="000000"/>
              </a:solidFill>
              <a:prstDash val="solid"/>
              <a:round/>
              <a:headEnd type="none" w="med" len="med"/>
              <a:tailEnd type="stealth" w="lg" len="lg"/>
            </a:ln>
          </p:spPr>
        </p:sp>
        <p:sp>
          <p:nvSpPr>
            <p:cNvPr id="106520" name="Text Box 11"/>
            <p:cNvSpPr txBox="1"/>
            <p:nvPr/>
          </p:nvSpPr>
          <p:spPr>
            <a:xfrm>
              <a:off x="4943" y="134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a:t>
              </a:r>
              <a:r>
                <a:rPr lang="en-US" altLang="zh-CN" sz="2400">
                  <a:latin typeface="Arial" panose="020B0604020202020204" pitchFamily="34" charset="0"/>
                  <a:ea typeface="宋体" panose="02010600030101010101" pitchFamily="2" charset="-122"/>
                </a:rPr>
                <a:t>2’</a:t>
              </a:r>
              <a:endParaRPr lang="zh-CN" altLang="zh-CN" sz="2400">
                <a:latin typeface="Arial" panose="020B0604020202020204" pitchFamily="34" charset="0"/>
                <a:ea typeface="宋体" panose="02010600030101010101" pitchFamily="2" charset="-122"/>
              </a:endParaRPr>
            </a:p>
          </p:txBody>
        </p:sp>
        <p:sp>
          <p:nvSpPr>
            <p:cNvPr id="106521" name="Text Box 12"/>
            <p:cNvSpPr txBox="1"/>
            <p:nvPr/>
          </p:nvSpPr>
          <p:spPr>
            <a:xfrm>
              <a:off x="5034" y="2510"/>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6522" name="Text Box 13"/>
            <p:cNvSpPr txBox="1"/>
            <p:nvPr/>
          </p:nvSpPr>
          <p:spPr>
            <a:xfrm>
              <a:off x="4989" y="382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sp>
          <p:nvSpPr>
            <p:cNvPr id="106523" name="Rectangle 4"/>
            <p:cNvSpPr/>
            <p:nvPr/>
          </p:nvSpPr>
          <p:spPr>
            <a:xfrm>
              <a:off x="3152" y="522"/>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6524" name="Line 10"/>
            <p:cNvSpPr/>
            <p:nvPr/>
          </p:nvSpPr>
          <p:spPr>
            <a:xfrm>
              <a:off x="3991" y="255"/>
              <a:ext cx="0" cy="282"/>
            </a:xfrm>
            <a:prstGeom prst="line">
              <a:avLst/>
            </a:prstGeom>
            <a:ln w="19050" cap="flat" cmpd="sng">
              <a:solidFill>
                <a:srgbClr val="000000"/>
              </a:solidFill>
              <a:prstDash val="solid"/>
              <a:round/>
              <a:headEnd type="none" w="med" len="med"/>
              <a:tailEnd type="stealth" w="lg" len="lg"/>
            </a:ln>
          </p:spPr>
        </p:sp>
        <p:sp>
          <p:nvSpPr>
            <p:cNvPr id="106525" name="Text Box 11"/>
            <p:cNvSpPr txBox="1"/>
            <p:nvPr/>
          </p:nvSpPr>
          <p:spPr>
            <a:xfrm>
              <a:off x="4943" y="599"/>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grpSp>
        <p:nvGrpSpPr>
          <p:cNvPr id="484356" name="Group 4"/>
          <p:cNvGrpSpPr/>
          <p:nvPr/>
        </p:nvGrpSpPr>
        <p:grpSpPr>
          <a:xfrm>
            <a:off x="5003800" y="404813"/>
            <a:ext cx="3749675" cy="6124575"/>
            <a:chOff x="3152" y="255"/>
            <a:chExt cx="2362" cy="3858"/>
          </a:xfrm>
        </p:grpSpPr>
        <p:sp>
          <p:nvSpPr>
            <p:cNvPr id="107523" name="Rectangle 4"/>
            <p:cNvSpPr/>
            <p:nvPr/>
          </p:nvSpPr>
          <p:spPr>
            <a:xfrm>
              <a:off x="3152" y="1269"/>
              <a:ext cx="1734" cy="710"/>
            </a:xfrm>
            <a:prstGeom prst="rect">
              <a:avLst/>
            </a:prstGeom>
            <a:noFill/>
            <a:ln w="19050" cap="flat" cmpd="sng">
              <a:solidFill>
                <a:srgbClr val="000000"/>
              </a:solidFill>
              <a:prstDash val="solid"/>
              <a:miter/>
              <a:headEnd type="none" w="med" len="med"/>
              <a:tailEnd type="none" w="med" len="med"/>
            </a:ln>
          </p:spPr>
          <p:txBody>
            <a:bodyPr anchor="t" anchorCtr="0"/>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A:=K*I</a:t>
              </a:r>
              <a:endParaRPr lang="zh-CN" altLang="zh-CN" sz="2400">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B:=J*I</a:t>
              </a:r>
              <a:endParaRPr lang="en-US" altLang="zh-CN" sz="2400">
                <a:latin typeface="Arial" panose="020B0604020202020204" pitchFamily="34" charset="0"/>
                <a:ea typeface="宋体" panose="02010600030101010101" pitchFamily="2" charset="-122"/>
              </a:endParaRPr>
            </a:p>
            <a:p>
              <a:pPr>
                <a:buClrTx/>
                <a:buFont typeface="Wingdings" panose="05000000000000000000" pitchFamily="2" charset="2"/>
              </a:pPr>
              <a:r>
                <a:rPr lang="en-US" altLang="zh-CN" sz="2400">
                  <a:latin typeface="Arial" panose="020B0604020202020204" pitchFamily="34" charset="0"/>
                  <a:ea typeface="宋体" panose="02010600030101010101" pitchFamily="2" charset="-122"/>
                </a:rPr>
                <a:t>    T:=</a:t>
              </a:r>
              <a:r>
                <a:rPr lang="zh-CN" altLang="zh-CN" sz="2400">
                  <a:latin typeface="Arial" panose="020B0604020202020204" pitchFamily="34" charset="0"/>
                  <a:ea typeface="宋体" panose="02010600030101010101" pitchFamily="2" charset="-122"/>
                </a:rPr>
                <a:t>K*100</a:t>
              </a:r>
              <a:endParaRPr lang="zh-CN" altLang="zh-CN" sz="2400">
                <a:latin typeface="Arial" panose="020B0604020202020204" pitchFamily="34" charset="0"/>
                <a:ea typeface="宋体" panose="02010600030101010101" pitchFamily="2" charset="-122"/>
              </a:endParaRPr>
            </a:p>
          </p:txBody>
        </p:sp>
        <p:sp>
          <p:nvSpPr>
            <p:cNvPr id="107524" name="Rectangle 5"/>
            <p:cNvSpPr/>
            <p:nvPr/>
          </p:nvSpPr>
          <p:spPr>
            <a:xfrm>
              <a:off x="3152" y="2251"/>
              <a:ext cx="1734" cy="1227"/>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A:=A+K</a:t>
              </a:r>
              <a:endParaRPr lang="en-US"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B:=B+J</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if </a:t>
              </a:r>
              <a:r>
                <a:rPr lang="en-US" altLang="zh-CN" sz="2400">
                  <a:latin typeface="Arial" panose="020B0604020202020204" pitchFamily="34" charset="0"/>
                  <a:ea typeface="宋体" panose="02010600030101010101" pitchFamily="2" charset="-122"/>
                </a:rPr>
                <a:t>A</a:t>
              </a:r>
              <a:r>
                <a:rPr lang="zh-CN" altLang="zh-CN" sz="2400">
                  <a:latin typeface="Arial" panose="020B0604020202020204" pitchFamily="34" charset="0"/>
                  <a:ea typeface="宋体" panose="02010600030101010101" pitchFamily="2" charset="-122"/>
                </a:rPr>
                <a:t>&lt;</a:t>
              </a:r>
              <a:r>
                <a:rPr lang="en-US" altLang="zh-CN" sz="2400">
                  <a:latin typeface="Arial" panose="020B0604020202020204" pitchFamily="34" charset="0"/>
                  <a:ea typeface="宋体" panose="02010600030101010101" pitchFamily="2" charset="-122"/>
                </a:rPr>
                <a:t>T</a:t>
              </a:r>
              <a:r>
                <a:rPr lang="zh-CN" altLang="zh-CN" sz="2400">
                  <a:latin typeface="Arial" panose="020B0604020202020204" pitchFamily="34" charset="0"/>
                  <a:ea typeface="宋体" panose="02010600030101010101" pitchFamily="2" charset="-122"/>
                </a:rPr>
                <a:t> goto L</a:t>
              </a:r>
              <a:endParaRPr lang="zh-CN" altLang="zh-CN" sz="2400">
                <a:latin typeface="Arial" panose="020B0604020202020204" pitchFamily="34" charset="0"/>
                <a:ea typeface="宋体" panose="02010600030101010101" pitchFamily="2" charset="-122"/>
              </a:endParaRPr>
            </a:p>
          </p:txBody>
        </p:sp>
        <p:sp>
          <p:nvSpPr>
            <p:cNvPr id="107525" name="Rectangle 6"/>
            <p:cNvSpPr/>
            <p:nvPr/>
          </p:nvSpPr>
          <p:spPr>
            <a:xfrm>
              <a:off x="3156" y="3773"/>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7526" name="未知"/>
            <p:cNvSpPr/>
            <p:nvPr/>
          </p:nvSpPr>
          <p:spPr>
            <a:xfrm>
              <a:off x="4370" y="2069"/>
              <a:ext cx="634" cy="1600"/>
            </a:xfrm>
            <a:custGeom>
              <a:avLst/>
              <a:gdLst/>
              <a:ahLst/>
              <a:cxnLst>
                <a:cxn ang="0">
                  <a:pos x="5" y="25"/>
                </a:cxn>
                <a:cxn ang="0">
                  <a:pos x="5" y="28"/>
                </a:cxn>
                <a:cxn ang="0">
                  <a:pos x="19" y="28"/>
                </a:cxn>
                <a:cxn ang="0">
                  <a:pos x="19" y="0"/>
                </a:cxn>
                <a:cxn ang="0">
                  <a:pos x="0" y="0"/>
                </a:cxn>
                <a:cxn ang="0">
                  <a:pos x="0" y="3"/>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7527" name="Line 8"/>
            <p:cNvSpPr/>
            <p:nvPr/>
          </p:nvSpPr>
          <p:spPr>
            <a:xfrm>
              <a:off x="3991" y="1979"/>
              <a:ext cx="0" cy="282"/>
            </a:xfrm>
            <a:prstGeom prst="line">
              <a:avLst/>
            </a:prstGeom>
            <a:ln w="19050" cap="flat" cmpd="sng">
              <a:solidFill>
                <a:srgbClr val="000000"/>
              </a:solidFill>
              <a:prstDash val="solid"/>
              <a:round/>
              <a:headEnd type="none" w="med" len="med"/>
              <a:tailEnd type="stealth" w="lg" len="lg"/>
            </a:ln>
          </p:spPr>
        </p:sp>
        <p:sp>
          <p:nvSpPr>
            <p:cNvPr id="107528" name="Line 9"/>
            <p:cNvSpPr/>
            <p:nvPr/>
          </p:nvSpPr>
          <p:spPr>
            <a:xfrm>
              <a:off x="3991" y="3479"/>
              <a:ext cx="0" cy="283"/>
            </a:xfrm>
            <a:prstGeom prst="line">
              <a:avLst/>
            </a:prstGeom>
            <a:ln w="19050" cap="flat" cmpd="sng">
              <a:solidFill>
                <a:srgbClr val="000000"/>
              </a:solidFill>
              <a:prstDash val="solid"/>
              <a:round/>
              <a:headEnd type="none" w="med" len="med"/>
              <a:tailEnd type="stealth" w="lg" len="lg"/>
            </a:ln>
          </p:spPr>
        </p:sp>
        <p:sp>
          <p:nvSpPr>
            <p:cNvPr id="107529" name="Line 10"/>
            <p:cNvSpPr/>
            <p:nvPr/>
          </p:nvSpPr>
          <p:spPr>
            <a:xfrm>
              <a:off x="3991" y="1002"/>
              <a:ext cx="0" cy="282"/>
            </a:xfrm>
            <a:prstGeom prst="line">
              <a:avLst/>
            </a:prstGeom>
            <a:ln w="19050" cap="flat" cmpd="sng">
              <a:solidFill>
                <a:srgbClr val="000000"/>
              </a:solidFill>
              <a:prstDash val="solid"/>
              <a:round/>
              <a:headEnd type="none" w="med" len="med"/>
              <a:tailEnd type="stealth" w="lg" len="lg"/>
            </a:ln>
          </p:spPr>
        </p:sp>
        <p:sp>
          <p:nvSpPr>
            <p:cNvPr id="107530" name="Text Box 11"/>
            <p:cNvSpPr txBox="1"/>
            <p:nvPr/>
          </p:nvSpPr>
          <p:spPr>
            <a:xfrm>
              <a:off x="4943" y="134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a:t>
              </a:r>
              <a:r>
                <a:rPr lang="en-US" altLang="zh-CN" sz="2400">
                  <a:latin typeface="Arial" panose="020B0604020202020204" pitchFamily="34" charset="0"/>
                  <a:ea typeface="宋体" panose="02010600030101010101" pitchFamily="2" charset="-122"/>
                </a:rPr>
                <a:t>2’</a:t>
              </a:r>
              <a:endParaRPr lang="zh-CN" altLang="zh-CN" sz="2400">
                <a:latin typeface="Arial" panose="020B0604020202020204" pitchFamily="34" charset="0"/>
                <a:ea typeface="宋体" panose="02010600030101010101" pitchFamily="2" charset="-122"/>
              </a:endParaRPr>
            </a:p>
          </p:txBody>
        </p:sp>
        <p:sp>
          <p:nvSpPr>
            <p:cNvPr id="107531" name="Text Box 12"/>
            <p:cNvSpPr txBox="1"/>
            <p:nvPr/>
          </p:nvSpPr>
          <p:spPr>
            <a:xfrm>
              <a:off x="5034" y="2510"/>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7532" name="Text Box 13"/>
            <p:cNvSpPr txBox="1"/>
            <p:nvPr/>
          </p:nvSpPr>
          <p:spPr>
            <a:xfrm>
              <a:off x="4989" y="382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sp>
          <p:nvSpPr>
            <p:cNvPr id="107533" name="Rectangle 4"/>
            <p:cNvSpPr/>
            <p:nvPr/>
          </p:nvSpPr>
          <p:spPr>
            <a:xfrm>
              <a:off x="3152" y="522"/>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7534" name="Line 10"/>
            <p:cNvSpPr/>
            <p:nvPr/>
          </p:nvSpPr>
          <p:spPr>
            <a:xfrm>
              <a:off x="3991" y="255"/>
              <a:ext cx="0" cy="282"/>
            </a:xfrm>
            <a:prstGeom prst="line">
              <a:avLst/>
            </a:prstGeom>
            <a:ln w="19050" cap="flat" cmpd="sng">
              <a:solidFill>
                <a:srgbClr val="000000"/>
              </a:solidFill>
              <a:prstDash val="solid"/>
              <a:round/>
              <a:headEnd type="none" w="med" len="med"/>
              <a:tailEnd type="stealth" w="lg" len="lg"/>
            </a:ln>
          </p:spPr>
        </p:sp>
        <p:sp>
          <p:nvSpPr>
            <p:cNvPr id="107535" name="Text Box 11"/>
            <p:cNvSpPr txBox="1"/>
            <p:nvPr/>
          </p:nvSpPr>
          <p:spPr>
            <a:xfrm>
              <a:off x="4943" y="599"/>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grpSp>
      <p:grpSp>
        <p:nvGrpSpPr>
          <p:cNvPr id="107536" name="Group 18"/>
          <p:cNvGrpSpPr/>
          <p:nvPr/>
        </p:nvGrpSpPr>
        <p:grpSpPr>
          <a:xfrm>
            <a:off x="395288" y="981075"/>
            <a:ext cx="3749675" cy="4938713"/>
            <a:chOff x="0" y="682"/>
            <a:chExt cx="2362" cy="3111"/>
          </a:xfrm>
        </p:grpSpPr>
        <p:sp>
          <p:nvSpPr>
            <p:cNvPr id="107537" name="Rectangle 4"/>
            <p:cNvSpPr/>
            <p:nvPr/>
          </p:nvSpPr>
          <p:spPr>
            <a:xfrm>
              <a:off x="0" y="949"/>
              <a:ext cx="1734" cy="480"/>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read J,K</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endParaRPr lang="zh-CN" altLang="zh-CN" sz="2400">
                <a:latin typeface="Arial" panose="020B0604020202020204" pitchFamily="34" charset="0"/>
                <a:ea typeface="宋体" panose="02010600030101010101" pitchFamily="2" charset="-122"/>
              </a:endParaRPr>
            </a:p>
          </p:txBody>
        </p:sp>
        <p:sp>
          <p:nvSpPr>
            <p:cNvPr id="107538" name="Rectangle 5"/>
            <p:cNvSpPr/>
            <p:nvPr/>
          </p:nvSpPr>
          <p:spPr>
            <a:xfrm>
              <a:off x="0" y="1727"/>
              <a:ext cx="1734" cy="1431"/>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L: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A:=K*I</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B:=J*I</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C:=A*B</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write C</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I:=I+1</a:t>
              </a:r>
              <a:endParaRPr lang="zh-CN" altLang="zh-CN" sz="2400">
                <a:latin typeface="Arial" panose="020B0604020202020204" pitchFamily="34" charset="0"/>
                <a:ea typeface="宋体" panose="02010600030101010101" pitchFamily="2" charset="-122"/>
              </a:endParaRPr>
            </a:p>
            <a:p>
              <a:pPr algn="just" eaLnBrk="0" hangingPunct="0">
                <a:buClrTx/>
                <a:buFont typeface="Wingdings" panose="05000000000000000000" pitchFamily="2" charset="2"/>
              </a:pPr>
              <a:r>
                <a:rPr lang="zh-CN" altLang="zh-CN"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if I&lt;100 goto L</a:t>
              </a:r>
              <a:endParaRPr lang="zh-CN" altLang="zh-CN" sz="2400">
                <a:latin typeface="Arial" panose="020B0604020202020204" pitchFamily="34" charset="0"/>
                <a:ea typeface="宋体" panose="02010600030101010101" pitchFamily="2" charset="-122"/>
              </a:endParaRPr>
            </a:p>
          </p:txBody>
        </p:sp>
        <p:sp>
          <p:nvSpPr>
            <p:cNvPr id="107539" name="Rectangle 6"/>
            <p:cNvSpPr/>
            <p:nvPr/>
          </p:nvSpPr>
          <p:spPr>
            <a:xfrm>
              <a:off x="4" y="3453"/>
              <a:ext cx="1712" cy="304"/>
            </a:xfrm>
            <a:prstGeom prst="rect">
              <a:avLst/>
            </a:prstGeom>
            <a:noFill/>
            <a:ln w="19050" cap="flat" cmpd="sng">
              <a:solidFill>
                <a:srgbClr val="000000"/>
              </a:solidFill>
              <a:prstDash val="solid"/>
              <a:miter/>
              <a:headEnd type="none" w="med" len="med"/>
              <a:tailEnd type="none" w="med" len="med"/>
            </a:ln>
          </p:spPr>
          <p:txBody>
            <a:bodyPr anchor="t" anchorCtr="0"/>
            <a:p>
              <a:pPr algn="just" eaLnBrk="0" hangingPunct="0">
                <a:buClrTx/>
                <a:buFont typeface="Wingdings" panose="05000000000000000000" pitchFamily="2" charset="2"/>
              </a:pPr>
              <a:r>
                <a:rPr lang="en-US" altLang="zh-CN" sz="2400">
                  <a:latin typeface="Arial" panose="020B0604020202020204" pitchFamily="34" charset="0"/>
                  <a:ea typeface="宋体" panose="02010600030101010101" pitchFamily="2" charset="-122"/>
                </a:rPr>
                <a:t>     </a:t>
              </a:r>
              <a:r>
                <a:rPr lang="zh-CN" altLang="zh-CN" sz="2400">
                  <a:latin typeface="Arial" panose="020B0604020202020204" pitchFamily="34" charset="0"/>
                  <a:ea typeface="宋体" panose="02010600030101010101" pitchFamily="2" charset="-122"/>
                </a:rPr>
                <a:t>halt</a:t>
              </a:r>
              <a:endParaRPr lang="zh-CN" altLang="zh-CN" sz="2400">
                <a:latin typeface="Arial" panose="020B0604020202020204" pitchFamily="34" charset="0"/>
                <a:ea typeface="宋体" panose="02010600030101010101" pitchFamily="2" charset="-122"/>
              </a:endParaRPr>
            </a:p>
          </p:txBody>
        </p:sp>
        <p:sp>
          <p:nvSpPr>
            <p:cNvPr id="107540" name="未知"/>
            <p:cNvSpPr/>
            <p:nvPr/>
          </p:nvSpPr>
          <p:spPr>
            <a:xfrm>
              <a:off x="1218" y="1550"/>
              <a:ext cx="634" cy="1799"/>
            </a:xfrm>
            <a:custGeom>
              <a:avLst/>
              <a:gdLst/>
              <a:ahLst/>
              <a:cxnLst>
                <a:cxn ang="0">
                  <a:pos x="5" y="64"/>
                </a:cxn>
                <a:cxn ang="0">
                  <a:pos x="5" y="72"/>
                </a:cxn>
                <a:cxn ang="0">
                  <a:pos x="19" y="72"/>
                </a:cxn>
                <a:cxn ang="0">
                  <a:pos x="19" y="0"/>
                </a:cxn>
                <a:cxn ang="0">
                  <a:pos x="0" y="0"/>
                </a:cxn>
                <a:cxn ang="0">
                  <a:pos x="0" y="7"/>
                </a:cxn>
              </a:cxnLst>
              <a:pathLst>
                <a:path w="1050" h="2850">
                  <a:moveTo>
                    <a:pt x="315" y="2565"/>
                  </a:moveTo>
                  <a:lnTo>
                    <a:pt x="315" y="2850"/>
                  </a:lnTo>
                  <a:lnTo>
                    <a:pt x="1050" y="2850"/>
                  </a:lnTo>
                  <a:lnTo>
                    <a:pt x="1050" y="0"/>
                  </a:lnTo>
                  <a:lnTo>
                    <a:pt x="0" y="0"/>
                  </a:lnTo>
                  <a:lnTo>
                    <a:pt x="0" y="285"/>
                  </a:lnTo>
                </a:path>
              </a:pathLst>
            </a:custGeom>
            <a:noFill/>
            <a:ln w="19050" cap="flat" cmpd="sng">
              <a:solidFill>
                <a:srgbClr val="000000"/>
              </a:solidFill>
              <a:prstDash val="solid"/>
              <a:round/>
              <a:headEnd type="none" w="med" len="med"/>
              <a:tailEnd type="stealth" w="lg" len="lg"/>
            </a:ln>
          </p:spPr>
          <p:txBody>
            <a:bodyPr/>
            <a:p>
              <a:endParaRPr lang="zh-CN" altLang="en-US"/>
            </a:p>
          </p:txBody>
        </p:sp>
        <p:sp>
          <p:nvSpPr>
            <p:cNvPr id="107541" name="Line 8"/>
            <p:cNvSpPr/>
            <p:nvPr/>
          </p:nvSpPr>
          <p:spPr>
            <a:xfrm>
              <a:off x="839" y="1445"/>
              <a:ext cx="0" cy="282"/>
            </a:xfrm>
            <a:prstGeom prst="line">
              <a:avLst/>
            </a:prstGeom>
            <a:ln w="19050" cap="flat" cmpd="sng">
              <a:solidFill>
                <a:srgbClr val="000000"/>
              </a:solidFill>
              <a:prstDash val="solid"/>
              <a:round/>
              <a:headEnd type="none" w="med" len="med"/>
              <a:tailEnd type="stealth" w="lg" len="lg"/>
            </a:ln>
          </p:spPr>
        </p:sp>
        <p:sp>
          <p:nvSpPr>
            <p:cNvPr id="107542" name="Line 9"/>
            <p:cNvSpPr/>
            <p:nvPr/>
          </p:nvSpPr>
          <p:spPr>
            <a:xfrm>
              <a:off x="839" y="3159"/>
              <a:ext cx="0" cy="283"/>
            </a:xfrm>
            <a:prstGeom prst="line">
              <a:avLst/>
            </a:prstGeom>
            <a:ln w="19050" cap="flat" cmpd="sng">
              <a:solidFill>
                <a:srgbClr val="000000"/>
              </a:solidFill>
              <a:prstDash val="solid"/>
              <a:round/>
              <a:headEnd type="none" w="med" len="med"/>
              <a:tailEnd type="stealth" w="lg" len="lg"/>
            </a:ln>
          </p:spPr>
        </p:sp>
        <p:sp>
          <p:nvSpPr>
            <p:cNvPr id="107543" name="Line 10"/>
            <p:cNvSpPr/>
            <p:nvPr/>
          </p:nvSpPr>
          <p:spPr>
            <a:xfrm>
              <a:off x="839" y="682"/>
              <a:ext cx="0" cy="282"/>
            </a:xfrm>
            <a:prstGeom prst="line">
              <a:avLst/>
            </a:prstGeom>
            <a:ln w="19050" cap="flat" cmpd="sng">
              <a:solidFill>
                <a:srgbClr val="000000"/>
              </a:solidFill>
              <a:prstDash val="solid"/>
              <a:round/>
              <a:headEnd type="none" w="med" len="med"/>
              <a:tailEnd type="stealth" w="lg" len="lg"/>
            </a:ln>
          </p:spPr>
        </p:sp>
        <p:sp>
          <p:nvSpPr>
            <p:cNvPr id="107544" name="Text Box 11"/>
            <p:cNvSpPr txBox="1"/>
            <p:nvPr/>
          </p:nvSpPr>
          <p:spPr>
            <a:xfrm>
              <a:off x="1791" y="1026"/>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B1</a:t>
              </a:r>
              <a:endParaRPr lang="zh-CN" altLang="zh-CN" sz="2400">
                <a:latin typeface="Arial" panose="020B0604020202020204" pitchFamily="34" charset="0"/>
                <a:ea typeface="宋体" panose="02010600030101010101" pitchFamily="2" charset="-122"/>
              </a:endParaRPr>
            </a:p>
          </p:txBody>
        </p:sp>
        <p:sp>
          <p:nvSpPr>
            <p:cNvPr id="107545" name="Text Box 12"/>
            <p:cNvSpPr txBox="1"/>
            <p:nvPr/>
          </p:nvSpPr>
          <p:spPr>
            <a:xfrm>
              <a:off x="1882" y="2190"/>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B2</a:t>
              </a:r>
              <a:endParaRPr lang="zh-CN" altLang="zh-CN" sz="2400">
                <a:latin typeface="Arial" panose="020B0604020202020204" pitchFamily="34" charset="0"/>
                <a:ea typeface="宋体" panose="02010600030101010101" pitchFamily="2" charset="-122"/>
              </a:endParaRPr>
            </a:p>
          </p:txBody>
        </p:sp>
        <p:sp>
          <p:nvSpPr>
            <p:cNvPr id="107546" name="Text Box 13"/>
            <p:cNvSpPr txBox="1"/>
            <p:nvPr/>
          </p:nvSpPr>
          <p:spPr>
            <a:xfrm>
              <a:off x="1837" y="3505"/>
              <a:ext cx="480" cy="288"/>
            </a:xfrm>
            <a:prstGeom prst="rect">
              <a:avLst/>
            </a:prstGeom>
            <a:noFill/>
            <a:ln w="19050">
              <a:noFill/>
            </a:ln>
          </p:spPr>
          <p:txBody>
            <a:bodyPr anchor="t" anchorCtr="0">
              <a:spAutoFit/>
            </a:bodyPr>
            <a:p>
              <a:pPr>
                <a:spcBef>
                  <a:spcPct val="50000"/>
                </a:spcBef>
                <a:buClrTx/>
                <a:buFont typeface="Wingdings" panose="05000000000000000000" pitchFamily="2" charset="2"/>
              </a:pPr>
              <a:r>
                <a:rPr lang="zh-CN" altLang="zh-CN" sz="2400">
                  <a:latin typeface="Arial" panose="020B0604020202020204" pitchFamily="34" charset="0"/>
                  <a:ea typeface="宋体" panose="02010600030101010101" pitchFamily="2" charset="-122"/>
                </a:rPr>
                <a:t> B3</a:t>
              </a:r>
              <a:endParaRPr lang="zh-CN" altLang="zh-CN" sz="24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6386" name="Rectangle 2"/>
          <p:cNvSpPr>
            <a:spLocks noGrp="1"/>
          </p:cNvSpPr>
          <p:nvPr>
            <p:ph type="title"/>
          </p:nvPr>
        </p:nvSpPr>
        <p:spPr>
          <a:ln/>
        </p:spPr>
        <p:txBody>
          <a:bodyPr vert="horz" wrap="square" lIns="91440" tIns="45720" rIns="91440" bIns="45720" anchor="ctr" anchorCtr="0"/>
          <a:p>
            <a:pPr eaLnBrk="1" hangingPunct="1"/>
            <a:r>
              <a:rPr lang="zh-CN" altLang="en-US" sz="4000">
                <a:ea typeface="宋体" panose="02010600030101010101" pitchFamily="2" charset="-122"/>
              </a:rPr>
              <a:t>写一个文法，使其语言是奇数集，且每个奇数不以</a:t>
            </a:r>
            <a:r>
              <a:rPr lang="en-US" altLang="zh-CN" sz="4000">
                <a:ea typeface="宋体" panose="02010600030101010101" pitchFamily="2" charset="-122"/>
              </a:rPr>
              <a:t>0</a:t>
            </a:r>
            <a:r>
              <a:rPr lang="zh-CN" altLang="en-US" sz="4000">
                <a:ea typeface="宋体" panose="02010600030101010101" pitchFamily="2" charset="-122"/>
              </a:rPr>
              <a:t>开头。</a:t>
            </a:r>
            <a:endParaRPr lang="en-GB" altLang="zh-CN" sz="4000">
              <a:ea typeface="宋体" panose="02010600030101010101" pitchFamily="2" charset="-122"/>
            </a:endParaRPr>
          </a:p>
        </p:txBody>
      </p:sp>
      <p:sp>
        <p:nvSpPr>
          <p:cNvPr id="264195" name="Rectangle 3"/>
          <p:cNvSpPr>
            <a:spLocks noGrp="1"/>
          </p:cNvSpPr>
          <p:nvPr>
            <p:ph idx="1"/>
          </p:nvPr>
        </p:nvSpPr>
        <p:spPr>
          <a:xfrm>
            <a:off x="457200" y="2708275"/>
            <a:ext cx="8229600" cy="3159125"/>
          </a:xfrm>
          <a:ln/>
        </p:spPr>
        <p:txBody>
          <a:bodyPr vert="horz" wrap="square" lIns="91440" tIns="45720" rIns="91440" bIns="45720" anchor="t" anchorCtr="0"/>
          <a:p>
            <a:pPr marL="0" indent="0" eaLnBrk="1" hangingPunct="1">
              <a:buNone/>
            </a:pPr>
            <a:r>
              <a:rPr lang="zh-CN" altLang="en-US">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G(S):</a:t>
            </a:r>
            <a:endParaRPr lang="en-US" altLang="zh-CN">
              <a:ea typeface="宋体" panose="02010600030101010101" pitchFamily="2" charset="-122"/>
              <a:sym typeface="Symbol" panose="05050102010706020507" pitchFamily="18" charset="2"/>
            </a:endParaRPr>
          </a:p>
          <a:p>
            <a:pPr lvl="1" eaLnBrk="1" hangingPunct="1">
              <a:buNone/>
            </a:pPr>
            <a:r>
              <a:rPr lang="en-US" altLang="zh-CN">
                <a:ea typeface="宋体" panose="02010600030101010101" pitchFamily="2" charset="-122"/>
                <a:sym typeface="Symbol" panose="05050102010706020507" pitchFamily="18" charset="2"/>
              </a:rPr>
              <a:t>S  </a:t>
            </a:r>
            <a:r>
              <a:rPr lang="en-US" altLang="zh-CN">
                <a:solidFill>
                  <a:srgbClr val="CC0000"/>
                </a:solidFill>
                <a:ea typeface="宋体" panose="02010600030101010101" pitchFamily="2" charset="-122"/>
                <a:sym typeface="Symbol" panose="05050102010706020507" pitchFamily="18" charset="2"/>
              </a:rPr>
              <a:t>O</a:t>
            </a:r>
            <a:r>
              <a:rPr lang="en-US" altLang="zh-CN">
                <a:ea typeface="宋体" panose="02010600030101010101" pitchFamily="2" charset="-122"/>
                <a:sym typeface="Symbol" panose="05050102010706020507" pitchFamily="18" charset="2"/>
              </a:rPr>
              <a:t> | </a:t>
            </a:r>
            <a:r>
              <a:rPr lang="en-US" altLang="zh-CN">
                <a:solidFill>
                  <a:srgbClr val="006600"/>
                </a:solidFill>
                <a:ea typeface="宋体" panose="02010600030101010101" pitchFamily="2" charset="-122"/>
                <a:sym typeface="Symbol" panose="05050102010706020507" pitchFamily="18" charset="2"/>
              </a:rPr>
              <a:t>A</a:t>
            </a:r>
            <a:r>
              <a:rPr lang="en-US" altLang="zh-CN">
                <a:ea typeface="宋体" panose="02010600030101010101" pitchFamily="2" charset="-122"/>
                <a:sym typeface="Symbol" panose="05050102010706020507" pitchFamily="18" charset="2"/>
              </a:rPr>
              <a:t> </a:t>
            </a:r>
            <a:r>
              <a:rPr lang="en-US" altLang="zh-CN">
                <a:solidFill>
                  <a:srgbClr val="CC0000"/>
                </a:solidFill>
                <a:ea typeface="宋体" panose="02010600030101010101" pitchFamily="2" charset="-122"/>
                <a:sym typeface="Symbol" panose="05050102010706020507" pitchFamily="18" charset="2"/>
              </a:rPr>
              <a:t>O</a:t>
            </a:r>
            <a:endParaRPr lang="en-US" altLang="zh-CN">
              <a:solidFill>
                <a:srgbClr val="CC0000"/>
              </a:solidFill>
              <a:ea typeface="宋体" panose="02010600030101010101" pitchFamily="2" charset="-122"/>
              <a:sym typeface="Symbol" panose="05050102010706020507" pitchFamily="18" charset="2"/>
            </a:endParaRPr>
          </a:p>
          <a:p>
            <a:pPr lvl="1" eaLnBrk="1" hangingPunct="1">
              <a:buNone/>
            </a:pPr>
            <a:r>
              <a:rPr lang="en-US" altLang="zh-CN">
                <a:solidFill>
                  <a:srgbClr val="CC0000"/>
                </a:solidFill>
                <a:ea typeface="宋体" panose="02010600030101010101" pitchFamily="2" charset="-122"/>
                <a:sym typeface="Symbol" panose="05050102010706020507" pitchFamily="18" charset="2"/>
              </a:rPr>
              <a:t>O  1 | 3 | 5 | 7 | 9</a:t>
            </a:r>
            <a:r>
              <a:rPr lang="zh-CN" altLang="en-US">
                <a:solidFill>
                  <a:srgbClr val="CC0000"/>
                </a:solidFill>
                <a:ea typeface="宋体" panose="02010600030101010101" pitchFamily="2" charset="-122"/>
                <a:sym typeface="Symbol" panose="05050102010706020507" pitchFamily="18" charset="2"/>
              </a:rPr>
              <a:t>　奇数</a:t>
            </a:r>
            <a:r>
              <a:rPr lang="en-US" altLang="zh-CN">
                <a:solidFill>
                  <a:srgbClr val="CC0000"/>
                </a:solidFill>
                <a:ea typeface="宋体" panose="02010600030101010101" pitchFamily="2" charset="-122"/>
                <a:sym typeface="Symbol" panose="05050102010706020507" pitchFamily="18" charset="2"/>
              </a:rPr>
              <a:t> </a:t>
            </a:r>
            <a:endParaRPr lang="en-US" altLang="zh-CN">
              <a:solidFill>
                <a:srgbClr val="CC0000"/>
              </a:solidFill>
              <a:ea typeface="宋体" panose="02010600030101010101" pitchFamily="2" charset="-122"/>
              <a:sym typeface="Symbol" panose="05050102010706020507" pitchFamily="18" charset="2"/>
            </a:endParaRPr>
          </a:p>
          <a:p>
            <a:pPr lvl="1" eaLnBrk="1" hangingPunct="1">
              <a:buNone/>
            </a:pPr>
            <a:r>
              <a:rPr lang="en-US" altLang="zh-CN">
                <a:solidFill>
                  <a:srgbClr val="3333CC"/>
                </a:solidFill>
                <a:ea typeface="宋体" panose="02010600030101010101" pitchFamily="2" charset="-122"/>
                <a:sym typeface="Symbol" panose="05050102010706020507" pitchFamily="18" charset="2"/>
              </a:rPr>
              <a:t>N  O | 2 | 4 | 6 | 8</a:t>
            </a:r>
            <a:r>
              <a:rPr lang="zh-CN" altLang="en-US">
                <a:solidFill>
                  <a:srgbClr val="3333CC"/>
                </a:solidFill>
                <a:ea typeface="宋体" panose="02010600030101010101" pitchFamily="2" charset="-122"/>
                <a:sym typeface="Symbol" panose="05050102010706020507" pitchFamily="18" charset="2"/>
              </a:rPr>
              <a:t>　非零数</a:t>
            </a:r>
            <a:endParaRPr lang="en-US" altLang="zh-CN">
              <a:solidFill>
                <a:srgbClr val="3333CC"/>
              </a:solidFill>
              <a:ea typeface="宋体" panose="02010600030101010101" pitchFamily="2" charset="-122"/>
              <a:sym typeface="Symbol" panose="05050102010706020507" pitchFamily="18" charset="2"/>
            </a:endParaRPr>
          </a:p>
          <a:p>
            <a:pPr lvl="1" eaLnBrk="1" hangingPunct="1">
              <a:buNone/>
            </a:pPr>
            <a:r>
              <a:rPr lang="en-US" altLang="zh-CN">
                <a:solidFill>
                  <a:srgbClr val="006600"/>
                </a:solidFill>
                <a:ea typeface="宋体" panose="02010600030101010101" pitchFamily="2" charset="-122"/>
                <a:sym typeface="Symbol" panose="05050102010706020507" pitchFamily="18" charset="2"/>
              </a:rPr>
              <a:t>D  0 | N</a:t>
            </a:r>
            <a:r>
              <a:rPr lang="zh-CN" altLang="en-US">
                <a:solidFill>
                  <a:srgbClr val="006600"/>
                </a:solidFill>
                <a:ea typeface="宋体" panose="02010600030101010101" pitchFamily="2" charset="-122"/>
                <a:sym typeface="Symbol" panose="05050102010706020507" pitchFamily="18" charset="2"/>
              </a:rPr>
              <a:t>　可包含零</a:t>
            </a:r>
            <a:endParaRPr lang="en-US" altLang="zh-CN">
              <a:solidFill>
                <a:srgbClr val="006600"/>
              </a:solidFill>
              <a:ea typeface="宋体" panose="02010600030101010101" pitchFamily="2" charset="-122"/>
              <a:sym typeface="Symbol" panose="05050102010706020507" pitchFamily="18" charset="2"/>
            </a:endParaRPr>
          </a:p>
          <a:p>
            <a:pPr lvl="1" eaLnBrk="1" hangingPunct="1">
              <a:buNone/>
            </a:pPr>
            <a:r>
              <a:rPr lang="en-US" altLang="zh-CN">
                <a:solidFill>
                  <a:srgbClr val="006600"/>
                </a:solidFill>
                <a:ea typeface="宋体" panose="02010600030101010101" pitchFamily="2" charset="-122"/>
                <a:sym typeface="Symbol" panose="05050102010706020507" pitchFamily="18" charset="2"/>
              </a:rPr>
              <a:t>A  A D | </a:t>
            </a:r>
            <a:r>
              <a:rPr lang="en-US" altLang="zh-CN">
                <a:solidFill>
                  <a:srgbClr val="3333CC"/>
                </a:solidFill>
                <a:ea typeface="宋体" panose="02010600030101010101" pitchFamily="2" charset="-122"/>
                <a:sym typeface="Symbol" panose="05050102010706020507" pitchFamily="18" charset="2"/>
              </a:rPr>
              <a:t>N</a:t>
            </a:r>
            <a:r>
              <a:rPr lang="zh-CN" altLang="en-US">
                <a:solidFill>
                  <a:srgbClr val="3333CC"/>
                </a:solidFill>
                <a:ea typeface="宋体" panose="02010600030101010101" pitchFamily="2" charset="-122"/>
                <a:sym typeface="Symbol" panose="05050102010706020507" pitchFamily="18" charset="2"/>
              </a:rPr>
              <a:t>　不以零开头的数</a:t>
            </a:r>
            <a:endParaRPr lang="zh-CN" altLang="en-US">
              <a:solidFill>
                <a:srgbClr val="3333CC"/>
              </a:solidFill>
              <a:ea typeface="宋体" panose="02010600030101010101" pitchFamily="2" charset="-122"/>
              <a:sym typeface="Symbol" panose="05050102010706020507" pitchFamily="18" charset="2"/>
            </a:endParaRPr>
          </a:p>
        </p:txBody>
      </p:sp>
      <p:sp>
        <p:nvSpPr>
          <p:cNvPr id="264198" name="Text Box 6"/>
          <p:cNvSpPr txBox="1"/>
          <p:nvPr/>
        </p:nvSpPr>
        <p:spPr>
          <a:xfrm>
            <a:off x="2484438" y="2060575"/>
            <a:ext cx="2951162" cy="547688"/>
          </a:xfrm>
          <a:prstGeom prst="rect">
            <a:avLst/>
          </a:prstGeom>
          <a:noFill/>
          <a:ln w="28575" cap="flat" cmpd="sng">
            <a:solidFill>
              <a:schemeClr val="tx1"/>
            </a:solidFill>
            <a:prstDash val="solid"/>
            <a:miter/>
            <a:headEnd type="none" w="med" len="med"/>
            <a:tailEnd type="none" w="lg" len="lg"/>
          </a:ln>
        </p:spPr>
        <p:txBody>
          <a:bodyPr anchor="t" anchorCtr="0">
            <a:spAutoFit/>
          </a:bodyPr>
          <a:p>
            <a:pPr algn="ctr">
              <a:buClrTx/>
              <a:buFont typeface="Wingdings" panose="05000000000000000000" pitchFamily="2" charset="2"/>
            </a:pPr>
            <a:r>
              <a:rPr lang="zh-CN" altLang="en-US" sz="2800">
                <a:solidFill>
                  <a:srgbClr val="3333CC"/>
                </a:solidFill>
                <a:latin typeface="Arial" panose="020B0604020202020204" pitchFamily="34" charset="0"/>
                <a:ea typeface="宋体" panose="02010600030101010101" pitchFamily="2" charset="-122"/>
              </a:rPr>
              <a:t>非</a:t>
            </a:r>
            <a:r>
              <a:rPr lang="en-US" altLang="zh-CN" sz="2800">
                <a:solidFill>
                  <a:srgbClr val="3333CC"/>
                </a:solidFill>
                <a:latin typeface="Arial" panose="020B0604020202020204" pitchFamily="34" charset="0"/>
                <a:ea typeface="宋体" panose="02010600030101010101" pitchFamily="2" charset="-122"/>
              </a:rPr>
              <a:t>0</a:t>
            </a:r>
            <a:r>
              <a:rPr lang="zh-CN" altLang="en-US" sz="2800">
                <a:solidFill>
                  <a:srgbClr val="3333CC"/>
                </a:solidFill>
                <a:latin typeface="Arial" panose="020B0604020202020204" pitchFamily="34" charset="0"/>
                <a:ea typeface="宋体" panose="02010600030101010101" pitchFamily="2" charset="-122"/>
              </a:rPr>
              <a:t>开头</a:t>
            </a:r>
            <a:r>
              <a:rPr lang="zh-CN" altLang="en-US" sz="2800">
                <a:solidFill>
                  <a:srgbClr val="006600"/>
                </a:solidFill>
                <a:latin typeface="Arial" panose="020B0604020202020204" pitchFamily="34" charset="0"/>
                <a:ea typeface="宋体" panose="02010600030101010101" pitchFamily="2" charset="-122"/>
              </a:rPr>
              <a:t>数字串</a:t>
            </a:r>
            <a:endParaRPr lang="zh-CN" altLang="en-GB" sz="2800">
              <a:solidFill>
                <a:srgbClr val="006600"/>
              </a:solidFill>
              <a:latin typeface="Arial" panose="020B0604020202020204" pitchFamily="34" charset="0"/>
              <a:ea typeface="宋体" panose="02010600030101010101" pitchFamily="2" charset="-122"/>
            </a:endParaRPr>
          </a:p>
        </p:txBody>
      </p:sp>
      <p:sp>
        <p:nvSpPr>
          <p:cNvPr id="264199" name="Text Box 7"/>
          <p:cNvSpPr txBox="1"/>
          <p:nvPr/>
        </p:nvSpPr>
        <p:spPr>
          <a:xfrm>
            <a:off x="5445125" y="2060575"/>
            <a:ext cx="1635125" cy="547688"/>
          </a:xfrm>
          <a:prstGeom prst="rect">
            <a:avLst/>
          </a:prstGeom>
          <a:noFill/>
          <a:ln w="28575" cap="flat" cmpd="sng">
            <a:solidFill>
              <a:schemeClr val="tx1"/>
            </a:solidFill>
            <a:prstDash val="solid"/>
            <a:miter/>
            <a:headEnd type="none" w="med" len="med"/>
            <a:tailEnd type="none" w="lg" len="lg"/>
          </a:ln>
        </p:spPr>
        <p:txBody>
          <a:bodyPr wrap="none" anchor="t" anchorCtr="0">
            <a:spAutoFit/>
          </a:bodyPr>
          <a:p>
            <a:pPr algn="ctr">
              <a:buClrTx/>
              <a:buFont typeface="Wingdings" panose="05000000000000000000" pitchFamily="2" charset="2"/>
            </a:pPr>
            <a:r>
              <a:rPr lang="zh-CN" altLang="en-US" sz="2800">
                <a:solidFill>
                  <a:srgbClr val="CC0000"/>
                </a:solidFill>
                <a:latin typeface="Arial" panose="020B0604020202020204" pitchFamily="34" charset="0"/>
                <a:ea typeface="宋体" panose="02010600030101010101" pitchFamily="2" charset="-122"/>
              </a:rPr>
              <a:t>奇数数字</a:t>
            </a:r>
            <a:endParaRPr lang="zh-CN" altLang="en-GB" sz="2800">
              <a:solidFill>
                <a:srgbClr val="CC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41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4195">
                                            <p:txEl>
                                              <p:charRg st="0"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4195">
                                            <p:txEl>
                                              <p:charRg st="7" end="1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4195">
                                            <p:txEl>
                                              <p:charRg st="19" end="4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4195">
                                            <p:txEl>
                                              <p:charRg st="45" end="7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4195">
                                            <p:txEl>
                                              <p:charRg st="71" end="8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4195">
                                            <p:txEl>
                                              <p:charRg st="86" end="10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p:bldP spid="264198" grpId="0" animBg="1"/>
      <p:bldP spid="26419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灯片编号占位符 4"/>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08546" name="Rectangle 2"/>
          <p:cNvSpPr>
            <a:spLocks noGrp="1"/>
          </p:cNvSpPr>
          <p:nvPr>
            <p:ph type="title"/>
          </p:nvPr>
        </p:nvSpPr>
        <p:spPr>
          <a:ln/>
        </p:spPr>
        <p:txBody>
          <a:bodyPr vert="horz" wrap="square" lIns="91440" tIns="45720" rIns="91440" bIns="45720" anchor="ctr" anchorCtr="0"/>
          <a:p>
            <a:pPr eaLnBrk="1" hangingPunct="1"/>
            <a:r>
              <a:rPr lang="zh-CN" altLang="en-US" sz="5600">
                <a:ea typeface="宋体" panose="02010600030101010101" pitchFamily="2" charset="-122"/>
              </a:rPr>
              <a:t>第十一章  代码生成</a:t>
            </a:r>
            <a:endParaRPr lang="zh-CN" altLang="en-GB" sz="5600">
              <a:ea typeface="宋体" panose="02010600030101010101" pitchFamily="2" charset="-122"/>
            </a:endParaRPr>
          </a:p>
        </p:txBody>
      </p:sp>
      <p:sp>
        <p:nvSpPr>
          <p:cNvPr id="108547" name="Rectangle 3"/>
          <p:cNvSpPr>
            <a:spLocks noGrp="1"/>
          </p:cNvSpPr>
          <p:nvPr>
            <p:ph idx="1"/>
          </p:nvPr>
        </p:nvSpPr>
        <p:spPr>
          <a:ln/>
        </p:spPr>
        <p:txBody>
          <a:bodyPr vert="horz" wrap="square" lIns="91440" tIns="45720" rIns="91440" bIns="45720" anchor="t" anchorCtr="0"/>
          <a:p>
            <a:pPr eaLnBrk="1" hangingPunct="1"/>
            <a:r>
              <a:rPr lang="zh-CN" altLang="en-US">
                <a:latin typeface="微软雅黑" panose="020B0503020204020204" charset="-122"/>
                <a:ea typeface="宋体" panose="02010600030101010101" pitchFamily="2" charset="-122"/>
              </a:rPr>
              <a:t>基本问题</a:t>
            </a:r>
            <a:endParaRPr lang="zh-CN" altLang="en-US">
              <a:latin typeface="微软雅黑" panose="020B0503020204020204" charset="-122"/>
              <a:ea typeface="宋体" panose="02010600030101010101" pitchFamily="2" charset="-122"/>
            </a:endParaRPr>
          </a:p>
          <a:p>
            <a:pPr eaLnBrk="1" hangingPunct="1"/>
            <a:r>
              <a:rPr lang="zh-CN" altLang="en-US">
                <a:latin typeface="微软雅黑" panose="020B0503020204020204" charset="-122"/>
                <a:ea typeface="宋体" panose="02010600030101010101" pitchFamily="2" charset="-122"/>
              </a:rPr>
              <a:t>目标机器模型</a:t>
            </a:r>
            <a:endParaRPr lang="zh-CN" altLang="en-US">
              <a:latin typeface="微软雅黑" panose="020B0503020204020204" charset="-122"/>
              <a:ea typeface="宋体" panose="02010600030101010101" pitchFamily="2" charset="-122"/>
            </a:endParaRPr>
          </a:p>
          <a:p>
            <a:pPr eaLnBrk="1" hangingPunct="1"/>
            <a:r>
              <a:rPr lang="zh-CN" altLang="en-US">
                <a:latin typeface="微软雅黑" panose="020B0503020204020204" charset="-122"/>
                <a:ea typeface="宋体" panose="02010600030101010101" pitchFamily="2" charset="-122"/>
              </a:rPr>
              <a:t>一个简单代码生成器</a:t>
            </a:r>
            <a:endParaRPr lang="en-US" altLang="zh-CN">
              <a:latin typeface="微软雅黑" panose="020B0503020204020204" charset="-122"/>
              <a:ea typeface="宋体" panose="02010600030101010101" pitchFamily="2" charset="-122"/>
            </a:endParaRPr>
          </a:p>
          <a:p>
            <a:pPr eaLnBrk="1" hangingPunct="1"/>
            <a:endParaRPr lang="en-US" altLang="zh-CN">
              <a:latin typeface="微软雅黑" panose="020B0503020204020204" charset="-122"/>
              <a:ea typeface="宋体" panose="02010600030101010101" pitchFamily="2" charset="-122"/>
            </a:endParaRPr>
          </a:p>
          <a:p>
            <a:pPr eaLnBrk="1" hangingPunct="1">
              <a:buNone/>
            </a:pPr>
            <a:endParaRPr lang="zh-CN" altLang="en-US">
              <a:latin typeface="微软雅黑" panose="020B0503020204020204" charset="-122"/>
              <a:ea typeface="宋体" panose="02010600030101010101" pitchFamily="2" charset="-122"/>
            </a:endParaRPr>
          </a:p>
        </p:txBody>
      </p:sp>
      <p:sp>
        <p:nvSpPr>
          <p:cNvPr id="5" name="Rectangle 3"/>
          <p:cNvSpPr txBox="1"/>
          <p:nvPr/>
        </p:nvSpPr>
        <p:spPr>
          <a:xfrm>
            <a:off x="430213" y="4000500"/>
            <a:ext cx="7772400" cy="4114800"/>
          </a:xfrm>
          <a:prstGeom prst="rect">
            <a:avLst/>
          </a:prstGeom>
          <a:noFill/>
          <a:ln w="9525">
            <a:noFill/>
          </a:ln>
        </p:spPr>
        <p:txBody>
          <a:bodyPr wrap="square" lIns="91440" tIns="45720" rIns="91440" bIns="45720" anchor="t" anchorCtr="0"/>
          <a:p>
            <a:pPr marL="342900" indent="-342900" eaLnBrk="0" hangingPunct="0">
              <a:spcBef>
                <a:spcPct val="20000"/>
              </a:spcBef>
              <a:buClr>
                <a:schemeClr val="bg2"/>
              </a:buClr>
              <a:buSzPct val="75000"/>
              <a:buFont typeface="Wingdings" panose="05000000000000000000" pitchFamily="2" charset="2"/>
              <a:buChar char="n"/>
            </a:pPr>
            <a:r>
              <a:rPr lang="zh-CN" altLang="en-US" sz="3200">
                <a:latin typeface="Arial" panose="020B0604020202020204" pitchFamily="34" charset="0"/>
                <a:ea typeface="微软雅黑" panose="020B0503020204020204" charset="-122"/>
              </a:rPr>
              <a:t>掌握：基本块代码生成算法，寄存器分配算法</a:t>
            </a:r>
            <a:endParaRPr lang="zh-CN" altLang="en-US" sz="3200">
              <a:latin typeface="Arial" panose="020B0604020202020204" pitchFamily="34" charset="0"/>
              <a:ea typeface="微软雅黑" panose="020B0503020204020204" charset="-122"/>
            </a:endParaRPr>
          </a:p>
          <a:p>
            <a:pPr marL="342900" indent="-342900" eaLnBrk="0" hangingPunct="0">
              <a:spcBef>
                <a:spcPct val="20000"/>
              </a:spcBef>
              <a:buClr>
                <a:schemeClr val="bg2"/>
              </a:buClr>
              <a:buSzPct val="75000"/>
              <a:buFont typeface="Wingdings" panose="05000000000000000000" pitchFamily="2" charset="2"/>
              <a:buChar char="n"/>
            </a:pPr>
            <a:r>
              <a:rPr lang="zh-CN" altLang="en-US" sz="3200">
                <a:latin typeface="Arial" panose="020B0604020202020204" pitchFamily="34" charset="0"/>
                <a:ea typeface="微软雅黑" panose="020B0503020204020204" charset="-122"/>
              </a:rPr>
              <a:t>理解：待用信息，活跃信息</a:t>
            </a:r>
            <a:endParaRPr lang="zh-CN" altLang="en-US" sz="3200">
              <a:latin typeface="Arial" panose="020B0604020202020204" pitchFamily="34" charset="0"/>
              <a:ea typeface="微软雅黑" panose="020B0503020204020204" charset="-122"/>
            </a:endParaRPr>
          </a:p>
          <a:p>
            <a:pPr marL="342900" indent="-342900" eaLnBrk="0" hangingPunct="0">
              <a:spcBef>
                <a:spcPct val="20000"/>
              </a:spcBef>
              <a:buClr>
                <a:schemeClr val="bg2"/>
              </a:buClr>
              <a:buSzPct val="75000"/>
              <a:buFont typeface="Wingdings" panose="05000000000000000000" pitchFamily="2" charset="2"/>
              <a:buChar char="n"/>
            </a:pPr>
            <a:endParaRPr lang="zh-CN" altLang="en-US" sz="32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charRg st="0" end="2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charRg st="21" end="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2"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3313"/>
          <p:cNvSpPr>
            <a:spLocks noGrp="1"/>
          </p:cNvSpPr>
          <p:nvPr>
            <p:ph type="title"/>
          </p:nvPr>
        </p:nvSpPr>
        <p:spPr>
          <a:xfrm>
            <a:off x="533400" y="152400"/>
            <a:ext cx="3200400" cy="533400"/>
          </a:xfrm>
          <a:ln/>
        </p:spPr>
        <p:txBody>
          <a:bodyPr anchor="ctr" anchorCtr="0"/>
          <a:p>
            <a:r>
              <a:rPr lang="zh-CN" altLang="en-US" sz="2800" dirty="0"/>
              <a:t>求待用信息的实例</a:t>
            </a:r>
            <a:endParaRPr lang="zh-CN" altLang="en-US" sz="2800" dirty="0"/>
          </a:p>
        </p:txBody>
      </p:sp>
      <p:sp>
        <p:nvSpPr>
          <p:cNvPr id="109570" name="文本占位符 13314"/>
          <p:cNvSpPr>
            <a:spLocks noGrp="1"/>
          </p:cNvSpPr>
          <p:nvPr>
            <p:ph idx="1"/>
          </p:nvPr>
        </p:nvSpPr>
        <p:spPr>
          <a:xfrm>
            <a:off x="533400" y="838200"/>
            <a:ext cx="3124200" cy="2514600"/>
          </a:xfrm>
          <a:ln/>
        </p:spPr>
        <p:txBody>
          <a:bodyPr anchor="t" anchorCtr="0"/>
          <a:p>
            <a:pPr algn="just">
              <a:lnSpc>
                <a:spcPct val="90000"/>
              </a:lnSpc>
              <a:buNone/>
            </a:pPr>
            <a:r>
              <a:rPr lang="zh-CN" altLang="en-US" sz="2800" dirty="0"/>
              <a:t>有如下基本块</a:t>
            </a:r>
            <a:endParaRPr lang="zh-CN" altLang="en-US" sz="2800" dirty="0"/>
          </a:p>
          <a:p>
            <a:pPr algn="just">
              <a:lnSpc>
                <a:spcPct val="90000"/>
              </a:lnSpc>
              <a:buNone/>
            </a:pPr>
            <a:r>
              <a:rPr lang="zh-CN" altLang="en-US" sz="2800" dirty="0"/>
              <a:t>(1) </a:t>
            </a:r>
            <a:r>
              <a:rPr lang="en-US" altLang="zh-CN" sz="2800" dirty="0"/>
              <a:t>T:=A-B</a:t>
            </a:r>
            <a:endParaRPr lang="en-US" altLang="zh-CN" sz="2800" dirty="0"/>
          </a:p>
          <a:p>
            <a:pPr algn="just">
              <a:lnSpc>
                <a:spcPct val="90000"/>
              </a:lnSpc>
              <a:buNone/>
            </a:pPr>
            <a:r>
              <a:rPr lang="zh-CN" altLang="en-US" sz="2800" dirty="0"/>
              <a:t>(2) </a:t>
            </a:r>
            <a:r>
              <a:rPr lang="en-US" altLang="zh-CN" sz="2800" dirty="0"/>
              <a:t>U:=A-C</a:t>
            </a:r>
            <a:endParaRPr lang="en-US" altLang="zh-CN" sz="2800" dirty="0"/>
          </a:p>
          <a:p>
            <a:pPr algn="just">
              <a:lnSpc>
                <a:spcPct val="90000"/>
              </a:lnSpc>
              <a:buNone/>
            </a:pPr>
            <a:r>
              <a:rPr lang="zh-CN" altLang="en-US" sz="2800" dirty="0"/>
              <a:t>(3) </a:t>
            </a:r>
            <a:r>
              <a:rPr lang="en-US" altLang="zh-CN" sz="2800" dirty="0"/>
              <a:t>V:=T+U</a:t>
            </a:r>
            <a:endParaRPr lang="en-US" altLang="zh-CN" sz="2800" dirty="0"/>
          </a:p>
          <a:p>
            <a:pPr algn="just">
              <a:lnSpc>
                <a:spcPct val="90000"/>
              </a:lnSpc>
              <a:buNone/>
            </a:pPr>
            <a:r>
              <a:rPr lang="zh-CN" altLang="en-US" sz="2800" dirty="0"/>
              <a:t>(4) </a:t>
            </a:r>
            <a:r>
              <a:rPr lang="en-US" altLang="zh-CN" sz="2800" dirty="0"/>
              <a:t>D:=V+U</a:t>
            </a:r>
            <a:endParaRPr lang="en-US" altLang="zh-CN" sz="2800" dirty="0"/>
          </a:p>
        </p:txBody>
      </p:sp>
      <p:sp>
        <p:nvSpPr>
          <p:cNvPr id="109571" name="矩形 13401"/>
          <p:cNvSpPr/>
          <p:nvPr/>
        </p:nvSpPr>
        <p:spPr>
          <a:xfrm>
            <a:off x="533400" y="3429000"/>
            <a:ext cx="8305800" cy="2057400"/>
          </a:xfrm>
          <a:prstGeom prst="rect">
            <a:avLst/>
          </a:prstGeom>
          <a:noFill/>
          <a:ln w="9525">
            <a:noFill/>
          </a:ln>
        </p:spPr>
        <p:txBody>
          <a:bodyPr anchor="t" anchorCtr="0">
            <a:spAutoFit/>
          </a:bodyPr>
          <a:p>
            <a:pPr eaLnBrk="0" hangingPunct="0">
              <a:spcBef>
                <a:spcPct val="20000"/>
              </a:spcBef>
              <a:buClr>
                <a:schemeClr val="folHlink"/>
              </a:buClr>
              <a:buFont typeface="Wingdings" panose="05000000000000000000" pitchFamily="2" charset="2"/>
              <a:buChar char="Ø"/>
            </a:pPr>
            <a:r>
              <a:rPr lang="en-US" altLang="zh-CN" sz="2800" b="1" dirty="0">
                <a:latin typeface="Times New Roman" panose="02020603050405020304" pitchFamily="18" charset="0"/>
                <a:ea typeface="宋体" panose="02010600030101010101" pitchFamily="2" charset="-122"/>
              </a:rPr>
              <a:t>A, B, C, D</a:t>
            </a:r>
            <a:r>
              <a:rPr lang="zh-CN" altLang="en-US" sz="2800" b="1" dirty="0">
                <a:latin typeface="Times New Roman" panose="02020603050405020304" pitchFamily="18" charset="0"/>
                <a:ea typeface="宋体" panose="02010600030101010101" pitchFamily="2" charset="-122"/>
              </a:rPr>
              <a:t>是用户变量（在基本块出口活跃）</a:t>
            </a:r>
            <a:endParaRPr lang="zh-CN" altLang="en-US" sz="2800" b="1" dirty="0">
              <a:latin typeface="Times New Roman" panose="02020603050405020304" pitchFamily="18" charset="0"/>
              <a:ea typeface="宋体" panose="02010600030101010101" pitchFamily="2" charset="-122"/>
            </a:endParaRPr>
          </a:p>
          <a:p>
            <a:pPr eaLnBrk="0" hangingPunct="0">
              <a:spcBef>
                <a:spcPct val="20000"/>
              </a:spcBef>
              <a:buClr>
                <a:schemeClr val="folHlink"/>
              </a:buClr>
              <a:buFont typeface="Wingdings" panose="05000000000000000000" pitchFamily="2" charset="2"/>
              <a:buChar char="Ø"/>
            </a:pPr>
            <a:r>
              <a:rPr lang="en-US" altLang="zh-CN" sz="2800" b="1" dirty="0">
                <a:latin typeface="Times New Roman" panose="02020603050405020304" pitchFamily="18" charset="0"/>
                <a:ea typeface="宋体" panose="02010600030101010101" pitchFamily="2" charset="-122"/>
              </a:rPr>
              <a:t>T, U, V</a:t>
            </a:r>
            <a:r>
              <a:rPr lang="zh-CN" altLang="en-US" sz="2800" b="1" dirty="0">
                <a:latin typeface="Times New Roman" panose="02020603050405020304" pitchFamily="18" charset="0"/>
                <a:ea typeface="宋体" panose="02010600030101010101" pitchFamily="2" charset="-122"/>
              </a:rPr>
              <a:t>是临时变量（在基本块出口不活跃）</a:t>
            </a:r>
            <a:endParaRPr lang="zh-CN" altLang="en-US" sz="2800" b="1" dirty="0">
              <a:latin typeface="Times New Roman" panose="02020603050405020304" pitchFamily="18" charset="0"/>
              <a:ea typeface="宋体" panose="02010600030101010101" pitchFamily="2" charset="-122"/>
            </a:endParaRPr>
          </a:p>
          <a:p>
            <a:pPr eaLnBrk="0" hangingPunct="0">
              <a:spcBef>
                <a:spcPct val="20000"/>
              </a:spcBef>
              <a:buClr>
                <a:schemeClr val="folHlink"/>
              </a:buClr>
              <a:buFont typeface="Wingdings" panose="05000000000000000000" pitchFamily="2" charset="2"/>
              <a:buChar char="Ø"/>
            </a:pPr>
            <a:r>
              <a:rPr lang="zh-CN" altLang="en-US" sz="2800" b="1" dirty="0">
                <a:latin typeface="Times New Roman" panose="02020603050405020304" pitchFamily="18" charset="0"/>
                <a:ea typeface="宋体" panose="02010600030101010101" pitchFamily="2" charset="-122"/>
              </a:rPr>
              <a:t>用“</a:t>
            </a:r>
            <a:r>
              <a:rPr lang="en-US" altLang="zh-CN" sz="2800" b="1" dirty="0">
                <a:latin typeface="Times New Roman" panose="02020603050405020304" pitchFamily="18" charset="0"/>
                <a:ea typeface="宋体" panose="02010600030101010101" pitchFamily="2" charset="-122"/>
              </a:rPr>
              <a:t>F”</a:t>
            </a:r>
            <a:r>
              <a:rPr lang="zh-CN" altLang="en-US" sz="2800" b="1" dirty="0">
                <a:latin typeface="Times New Roman" panose="02020603050405020304" pitchFamily="18" charset="0"/>
                <a:ea typeface="宋体" panose="02010600030101010101" pitchFamily="2" charset="-122"/>
              </a:rPr>
              <a:t>表示“非待用” “非活跃”，“</a:t>
            </a:r>
            <a:r>
              <a:rPr lang="en-US" altLang="zh-CN" sz="2800" b="1" dirty="0">
                <a:latin typeface="Times New Roman" panose="02020603050405020304" pitchFamily="18" charset="0"/>
                <a:ea typeface="宋体" panose="02010600030101010101" pitchFamily="2" charset="-122"/>
              </a:rPr>
              <a:t>L”</a:t>
            </a:r>
            <a:r>
              <a:rPr lang="zh-CN" altLang="en-US" sz="2800" b="1" dirty="0">
                <a:latin typeface="Times New Roman" panose="02020603050405020304" pitchFamily="18" charset="0"/>
                <a:ea typeface="宋体" panose="02010600030101010101" pitchFamily="2" charset="-122"/>
              </a:rPr>
              <a:t>表示“活跃”</a:t>
            </a:r>
            <a:endParaRPr lang="zh-CN" altLang="en-US" sz="2800" b="1" dirty="0">
              <a:latin typeface="Times New Roman" panose="02020603050405020304" pitchFamily="18" charset="0"/>
              <a:ea typeface="宋体" panose="02010600030101010101" pitchFamily="2" charset="-122"/>
            </a:endParaRPr>
          </a:p>
          <a:p>
            <a:pPr eaLnBrk="0" hangingPunct="0">
              <a:spcBef>
                <a:spcPct val="20000"/>
              </a:spcBef>
              <a:buClr>
                <a:schemeClr val="folHlink"/>
              </a:buClr>
              <a:buFont typeface="Wingdings" panose="05000000000000000000" pitchFamily="2" charset="2"/>
            </a:pPr>
            <a:r>
              <a:rPr lang="zh-CN" altLang="en-US" sz="2800" b="1" dirty="0">
                <a:latin typeface="Times New Roman" panose="02020603050405020304" pitchFamily="18" charset="0"/>
                <a:ea typeface="宋体" panose="02010600030101010101" pitchFamily="2" charset="-122"/>
              </a:rPr>
              <a:t>则该基本块的待用信息及活跃信息的计算结果如下：</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0593" name="组合 25792"/>
          <p:cNvGrpSpPr/>
          <p:nvPr/>
        </p:nvGrpSpPr>
        <p:grpSpPr>
          <a:xfrm>
            <a:off x="5715000" y="2436813"/>
            <a:ext cx="3124200" cy="455612"/>
            <a:chOff x="3600" y="1399"/>
            <a:chExt cx="1968" cy="287"/>
          </a:xfrm>
        </p:grpSpPr>
        <p:sp>
          <p:nvSpPr>
            <p:cNvPr id="110594" name="矩形 25602"/>
            <p:cNvSpPr/>
            <p:nvPr/>
          </p:nvSpPr>
          <p:spPr>
            <a:xfrm>
              <a:off x="4608" y="1399"/>
              <a:ext cx="960"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F,F)</a:t>
              </a:r>
              <a:endParaRPr lang="en-US" altLang="zh-CN" sz="2400" b="1" dirty="0">
                <a:latin typeface="Times New Roman" panose="02020603050405020304" pitchFamily="18" charset="0"/>
                <a:ea typeface="宋体" panose="02010600030101010101" pitchFamily="2" charset="-122"/>
              </a:endParaRPr>
            </a:p>
          </p:txBody>
        </p:sp>
        <p:sp>
          <p:nvSpPr>
            <p:cNvPr id="110595" name="矩形 25603"/>
            <p:cNvSpPr/>
            <p:nvPr/>
          </p:nvSpPr>
          <p:spPr>
            <a:xfrm>
              <a:off x="3600" y="1399"/>
              <a:ext cx="1008"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F,F)</a:t>
              </a:r>
              <a:endParaRPr lang="en-US" altLang="zh-CN" sz="2400" b="1" dirty="0">
                <a:latin typeface="Times New Roman" panose="02020603050405020304" pitchFamily="18" charset="0"/>
                <a:ea typeface="宋体" panose="02010600030101010101" pitchFamily="2" charset="-122"/>
              </a:endParaRPr>
            </a:p>
          </p:txBody>
        </p:sp>
      </p:grpSp>
      <p:sp>
        <p:nvSpPr>
          <p:cNvPr id="110596" name="矩形 25604"/>
          <p:cNvSpPr/>
          <p:nvPr/>
        </p:nvSpPr>
        <p:spPr>
          <a:xfrm>
            <a:off x="4419600" y="2436813"/>
            <a:ext cx="1295400" cy="455612"/>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F,L)</a:t>
            </a:r>
            <a:endParaRPr lang="en-US" altLang="zh-CN" sz="2400" b="1" dirty="0">
              <a:latin typeface="Times New Roman" panose="02020603050405020304" pitchFamily="18" charset="0"/>
              <a:ea typeface="宋体" panose="02010600030101010101" pitchFamily="2" charset="-122"/>
            </a:endParaRPr>
          </a:p>
        </p:txBody>
      </p:sp>
      <p:sp>
        <p:nvSpPr>
          <p:cNvPr id="110597" name="矩形 25605"/>
          <p:cNvSpPr/>
          <p:nvPr/>
        </p:nvSpPr>
        <p:spPr>
          <a:xfrm>
            <a:off x="2514600" y="2436813"/>
            <a:ext cx="1905000" cy="455612"/>
          </a:xfrm>
          <a:prstGeom prst="rect">
            <a:avLst/>
          </a:prstGeom>
          <a:noFill/>
          <a:ln w="9525">
            <a:noFill/>
          </a:ln>
        </p:spPr>
        <p:txBody>
          <a:bodyPr anchor="t" anchorCtr="0"/>
          <a:p>
            <a:pPr algn="ctr">
              <a:spcBef>
                <a:spcPct val="20000"/>
              </a:spcBef>
              <a:buClrTx/>
              <a:buFontTx/>
              <a:buNone/>
            </a:pPr>
            <a:r>
              <a:rPr lang="en-US" altLang="zh-CN" sz="2400" b="1" dirty="0">
                <a:latin typeface="Times New Roman" panose="02020603050405020304" pitchFamily="18" charset="0"/>
                <a:ea typeface="宋体" panose="02010600030101010101" pitchFamily="2" charset="-122"/>
              </a:rPr>
              <a:t>D:=V+U</a:t>
            </a:r>
            <a:endParaRPr lang="en-US" altLang="zh-CN" sz="2400" b="1" dirty="0">
              <a:latin typeface="Times New Roman" panose="02020603050405020304" pitchFamily="18" charset="0"/>
              <a:ea typeface="宋体" panose="02010600030101010101" pitchFamily="2" charset="-122"/>
            </a:endParaRPr>
          </a:p>
        </p:txBody>
      </p:sp>
      <p:sp>
        <p:nvSpPr>
          <p:cNvPr id="110598" name="矩形 25606"/>
          <p:cNvSpPr/>
          <p:nvPr/>
        </p:nvSpPr>
        <p:spPr>
          <a:xfrm>
            <a:off x="1600200" y="2436813"/>
            <a:ext cx="914400" cy="455612"/>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4</a:t>
            </a:r>
            <a:endParaRPr lang="zh-CN" altLang="en-US" sz="2400" b="1" dirty="0">
              <a:latin typeface="Times New Roman" panose="02020603050405020304" pitchFamily="18" charset="0"/>
              <a:ea typeface="宋体" panose="02010600030101010101" pitchFamily="2" charset="-122"/>
            </a:endParaRPr>
          </a:p>
        </p:txBody>
      </p:sp>
      <p:grpSp>
        <p:nvGrpSpPr>
          <p:cNvPr id="110599" name="组合 25794"/>
          <p:cNvGrpSpPr/>
          <p:nvPr/>
        </p:nvGrpSpPr>
        <p:grpSpPr>
          <a:xfrm>
            <a:off x="5715000" y="1981200"/>
            <a:ext cx="3124200" cy="455613"/>
            <a:chOff x="3600" y="1112"/>
            <a:chExt cx="1968" cy="287"/>
          </a:xfrm>
        </p:grpSpPr>
        <p:sp>
          <p:nvSpPr>
            <p:cNvPr id="110600" name="矩形 25607"/>
            <p:cNvSpPr/>
            <p:nvPr/>
          </p:nvSpPr>
          <p:spPr>
            <a:xfrm>
              <a:off x="4608" y="1112"/>
              <a:ext cx="960"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(4,</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01" name="矩形 25608"/>
            <p:cNvSpPr/>
            <p:nvPr/>
          </p:nvSpPr>
          <p:spPr>
            <a:xfrm>
              <a:off x="3600" y="1112"/>
              <a:ext cx="1008"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F,F)</a:t>
              </a:r>
              <a:endParaRPr lang="en-US" altLang="zh-CN" sz="2400" b="1" dirty="0">
                <a:latin typeface="Times New Roman" panose="02020603050405020304" pitchFamily="18" charset="0"/>
                <a:ea typeface="宋体" panose="02010600030101010101" pitchFamily="2" charset="-122"/>
              </a:endParaRPr>
            </a:p>
          </p:txBody>
        </p:sp>
      </p:grpSp>
      <p:sp>
        <p:nvSpPr>
          <p:cNvPr id="110602" name="矩形 25609"/>
          <p:cNvSpPr/>
          <p:nvPr/>
        </p:nvSpPr>
        <p:spPr>
          <a:xfrm>
            <a:off x="4419600" y="1981200"/>
            <a:ext cx="1295400" cy="455613"/>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(4,</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03" name="矩形 25610"/>
          <p:cNvSpPr/>
          <p:nvPr/>
        </p:nvSpPr>
        <p:spPr>
          <a:xfrm>
            <a:off x="2514600" y="1981200"/>
            <a:ext cx="1905000" cy="455613"/>
          </a:xfrm>
          <a:prstGeom prst="rect">
            <a:avLst/>
          </a:prstGeom>
          <a:noFill/>
          <a:ln w="9525">
            <a:noFill/>
          </a:ln>
        </p:spPr>
        <p:txBody>
          <a:bodyPr anchor="t" anchorCtr="0"/>
          <a:p>
            <a:pPr algn="ctr">
              <a:spcBef>
                <a:spcPct val="20000"/>
              </a:spcBef>
              <a:buClrTx/>
              <a:buFontTx/>
              <a:buNone/>
            </a:pPr>
            <a:r>
              <a:rPr lang="en-US" altLang="zh-CN" sz="2400" b="1" dirty="0">
                <a:latin typeface="Times New Roman" panose="02020603050405020304" pitchFamily="18" charset="0"/>
                <a:ea typeface="宋体" panose="02010600030101010101" pitchFamily="2" charset="-122"/>
              </a:rPr>
              <a:t>V:=T+U</a:t>
            </a:r>
            <a:endParaRPr lang="en-US" altLang="zh-CN" sz="2400" b="1" dirty="0">
              <a:latin typeface="Times New Roman" panose="02020603050405020304" pitchFamily="18" charset="0"/>
              <a:ea typeface="宋体" panose="02010600030101010101" pitchFamily="2" charset="-122"/>
            </a:endParaRPr>
          </a:p>
        </p:txBody>
      </p:sp>
      <p:sp>
        <p:nvSpPr>
          <p:cNvPr id="110604" name="矩形 25611"/>
          <p:cNvSpPr/>
          <p:nvPr/>
        </p:nvSpPr>
        <p:spPr>
          <a:xfrm>
            <a:off x="1600200" y="1981200"/>
            <a:ext cx="914400" cy="455613"/>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3</a:t>
            </a:r>
            <a:endParaRPr lang="zh-CN" altLang="en-US" sz="2400" b="1" dirty="0">
              <a:latin typeface="Times New Roman" panose="02020603050405020304" pitchFamily="18" charset="0"/>
              <a:ea typeface="宋体" panose="02010600030101010101" pitchFamily="2" charset="-122"/>
            </a:endParaRPr>
          </a:p>
        </p:txBody>
      </p:sp>
      <p:grpSp>
        <p:nvGrpSpPr>
          <p:cNvPr id="110605" name="组合 25796"/>
          <p:cNvGrpSpPr/>
          <p:nvPr/>
        </p:nvGrpSpPr>
        <p:grpSpPr>
          <a:xfrm>
            <a:off x="5715000" y="1525588"/>
            <a:ext cx="3124200" cy="455612"/>
            <a:chOff x="3600" y="825"/>
            <a:chExt cx="1968" cy="287"/>
          </a:xfrm>
        </p:grpSpPr>
        <p:sp>
          <p:nvSpPr>
            <p:cNvPr id="110606" name="矩形 25612"/>
            <p:cNvSpPr/>
            <p:nvPr/>
          </p:nvSpPr>
          <p:spPr>
            <a:xfrm>
              <a:off x="4608" y="825"/>
              <a:ext cx="960"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F,L)</a:t>
              </a:r>
              <a:endParaRPr lang="en-US" altLang="zh-CN" sz="2400" b="1" dirty="0">
                <a:latin typeface="Times New Roman" panose="02020603050405020304" pitchFamily="18" charset="0"/>
                <a:ea typeface="宋体" panose="02010600030101010101" pitchFamily="2" charset="-122"/>
              </a:endParaRPr>
            </a:p>
          </p:txBody>
        </p:sp>
        <p:sp>
          <p:nvSpPr>
            <p:cNvPr id="110607" name="矩形 25613"/>
            <p:cNvSpPr/>
            <p:nvPr/>
          </p:nvSpPr>
          <p:spPr>
            <a:xfrm>
              <a:off x="3600" y="825"/>
              <a:ext cx="1008"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F,L)</a:t>
              </a:r>
              <a:endParaRPr lang="en-US" altLang="zh-CN" sz="2400" b="1" dirty="0">
                <a:latin typeface="Times New Roman" panose="02020603050405020304" pitchFamily="18" charset="0"/>
                <a:ea typeface="宋体" panose="02010600030101010101" pitchFamily="2" charset="-122"/>
              </a:endParaRPr>
            </a:p>
          </p:txBody>
        </p:sp>
      </p:grpSp>
      <p:sp>
        <p:nvSpPr>
          <p:cNvPr id="110608" name="矩形 25614"/>
          <p:cNvSpPr/>
          <p:nvPr/>
        </p:nvSpPr>
        <p:spPr>
          <a:xfrm>
            <a:off x="4419600" y="1525588"/>
            <a:ext cx="1295400" cy="455612"/>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09" name="矩形 25615"/>
          <p:cNvSpPr/>
          <p:nvPr/>
        </p:nvSpPr>
        <p:spPr>
          <a:xfrm>
            <a:off x="2514600" y="1525588"/>
            <a:ext cx="1905000" cy="455612"/>
          </a:xfrm>
          <a:prstGeom prst="rect">
            <a:avLst/>
          </a:prstGeom>
          <a:noFill/>
          <a:ln w="9525">
            <a:noFill/>
          </a:ln>
        </p:spPr>
        <p:txBody>
          <a:bodyPr anchor="t" anchorCtr="0"/>
          <a:p>
            <a:pPr algn="ctr">
              <a:spcBef>
                <a:spcPct val="20000"/>
              </a:spcBef>
              <a:buClrTx/>
              <a:buFontTx/>
              <a:buNone/>
            </a:pPr>
            <a:r>
              <a:rPr lang="en-US" altLang="zh-CN" sz="2400" b="1" dirty="0">
                <a:latin typeface="Times New Roman" panose="02020603050405020304" pitchFamily="18" charset="0"/>
                <a:ea typeface="宋体" panose="02010600030101010101" pitchFamily="2" charset="-122"/>
              </a:rPr>
              <a:t>U:=A-C</a:t>
            </a:r>
            <a:endParaRPr lang="en-US" altLang="zh-CN" sz="2400" b="1" dirty="0">
              <a:latin typeface="Times New Roman" panose="02020603050405020304" pitchFamily="18" charset="0"/>
              <a:ea typeface="宋体" panose="02010600030101010101" pitchFamily="2" charset="-122"/>
            </a:endParaRPr>
          </a:p>
        </p:txBody>
      </p:sp>
      <p:sp>
        <p:nvSpPr>
          <p:cNvPr id="110610" name="矩形 25616"/>
          <p:cNvSpPr/>
          <p:nvPr/>
        </p:nvSpPr>
        <p:spPr>
          <a:xfrm>
            <a:off x="1600200" y="1525588"/>
            <a:ext cx="914400" cy="455612"/>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2</a:t>
            </a:r>
            <a:endParaRPr lang="zh-CN" altLang="en-US" sz="2400" b="1" dirty="0">
              <a:latin typeface="Times New Roman" panose="02020603050405020304" pitchFamily="18" charset="0"/>
              <a:ea typeface="宋体" panose="02010600030101010101" pitchFamily="2" charset="-122"/>
            </a:endParaRPr>
          </a:p>
        </p:txBody>
      </p:sp>
      <p:grpSp>
        <p:nvGrpSpPr>
          <p:cNvPr id="110611" name="组合 25798"/>
          <p:cNvGrpSpPr/>
          <p:nvPr/>
        </p:nvGrpSpPr>
        <p:grpSpPr>
          <a:xfrm>
            <a:off x="5715000" y="1069975"/>
            <a:ext cx="3124200" cy="455613"/>
            <a:chOff x="3600" y="538"/>
            <a:chExt cx="1968" cy="287"/>
          </a:xfrm>
        </p:grpSpPr>
        <p:sp>
          <p:nvSpPr>
            <p:cNvPr id="110612" name="矩形 25617"/>
            <p:cNvSpPr/>
            <p:nvPr/>
          </p:nvSpPr>
          <p:spPr>
            <a:xfrm>
              <a:off x="4608" y="538"/>
              <a:ext cx="960"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F,L)</a:t>
              </a:r>
              <a:endParaRPr lang="en-US" altLang="zh-CN" sz="2400" b="1" dirty="0">
                <a:latin typeface="Times New Roman" panose="02020603050405020304" pitchFamily="18" charset="0"/>
                <a:ea typeface="宋体" panose="02010600030101010101" pitchFamily="2" charset="-122"/>
              </a:endParaRPr>
            </a:p>
          </p:txBody>
        </p:sp>
        <p:sp>
          <p:nvSpPr>
            <p:cNvPr id="110613" name="矩形 25618"/>
            <p:cNvSpPr/>
            <p:nvPr/>
          </p:nvSpPr>
          <p:spPr>
            <a:xfrm>
              <a:off x="3600" y="538"/>
              <a:ext cx="1008" cy="287"/>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grpSp>
      <p:sp>
        <p:nvSpPr>
          <p:cNvPr id="110614" name="矩形 25619"/>
          <p:cNvSpPr/>
          <p:nvPr/>
        </p:nvSpPr>
        <p:spPr>
          <a:xfrm>
            <a:off x="4419600" y="1069975"/>
            <a:ext cx="1295400" cy="455613"/>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15" name="矩形 25620"/>
          <p:cNvSpPr/>
          <p:nvPr/>
        </p:nvSpPr>
        <p:spPr>
          <a:xfrm>
            <a:off x="2514600" y="1069975"/>
            <a:ext cx="1905000" cy="455613"/>
          </a:xfrm>
          <a:prstGeom prst="rect">
            <a:avLst/>
          </a:prstGeom>
          <a:noFill/>
          <a:ln w="9525">
            <a:noFill/>
          </a:ln>
        </p:spPr>
        <p:txBody>
          <a:bodyPr anchor="t" anchorCtr="0"/>
          <a:p>
            <a:pPr algn="ctr">
              <a:spcBef>
                <a:spcPct val="20000"/>
              </a:spcBef>
              <a:buClrTx/>
              <a:buFontTx/>
              <a:buNone/>
            </a:pPr>
            <a:r>
              <a:rPr lang="en-US" altLang="zh-CN" sz="2400" b="1" dirty="0">
                <a:latin typeface="Times New Roman" panose="02020603050405020304" pitchFamily="18" charset="0"/>
                <a:ea typeface="宋体" panose="02010600030101010101" pitchFamily="2" charset="-122"/>
              </a:rPr>
              <a:t>T:=A-B</a:t>
            </a:r>
            <a:endParaRPr lang="en-US" altLang="zh-CN" sz="2400" b="1" dirty="0">
              <a:latin typeface="Times New Roman" panose="02020603050405020304" pitchFamily="18" charset="0"/>
              <a:ea typeface="宋体" panose="02010600030101010101" pitchFamily="2" charset="-122"/>
            </a:endParaRPr>
          </a:p>
        </p:txBody>
      </p:sp>
      <p:sp>
        <p:nvSpPr>
          <p:cNvPr id="110616" name="矩形 25621"/>
          <p:cNvSpPr/>
          <p:nvPr/>
        </p:nvSpPr>
        <p:spPr>
          <a:xfrm>
            <a:off x="1600200" y="1069975"/>
            <a:ext cx="914400" cy="455613"/>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1</a:t>
            </a:r>
            <a:endParaRPr lang="zh-CN" altLang="en-US" sz="2400" b="1" dirty="0">
              <a:latin typeface="Times New Roman" panose="02020603050405020304" pitchFamily="18" charset="0"/>
              <a:ea typeface="宋体" panose="02010600030101010101" pitchFamily="2" charset="-122"/>
            </a:endParaRPr>
          </a:p>
        </p:txBody>
      </p:sp>
      <p:sp>
        <p:nvSpPr>
          <p:cNvPr id="110617" name="矩形 25622"/>
          <p:cNvSpPr/>
          <p:nvPr/>
        </p:nvSpPr>
        <p:spPr>
          <a:xfrm>
            <a:off x="7315200" y="444500"/>
            <a:ext cx="1524000" cy="625475"/>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右操作数</a:t>
            </a:r>
            <a:endParaRPr lang="en-US" altLang="zh-CN" sz="2400" b="1" dirty="0">
              <a:latin typeface="Times New Roman" panose="02020603050405020304" pitchFamily="18" charset="0"/>
              <a:ea typeface="宋体" panose="02010600030101010101" pitchFamily="2" charset="-122"/>
            </a:endParaRPr>
          </a:p>
        </p:txBody>
      </p:sp>
      <p:sp>
        <p:nvSpPr>
          <p:cNvPr id="110618" name="矩形 25623"/>
          <p:cNvSpPr/>
          <p:nvPr/>
        </p:nvSpPr>
        <p:spPr>
          <a:xfrm>
            <a:off x="5715000" y="444500"/>
            <a:ext cx="1600200" cy="625475"/>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左操作数</a:t>
            </a:r>
            <a:endParaRPr lang="en-US" altLang="zh-CN" sz="2400" b="1" dirty="0">
              <a:latin typeface="Times New Roman" panose="02020603050405020304" pitchFamily="18" charset="0"/>
              <a:ea typeface="宋体" panose="02010600030101010101" pitchFamily="2" charset="-122"/>
            </a:endParaRPr>
          </a:p>
        </p:txBody>
      </p:sp>
      <p:sp>
        <p:nvSpPr>
          <p:cNvPr id="110619" name="矩形 25624"/>
          <p:cNvSpPr/>
          <p:nvPr/>
        </p:nvSpPr>
        <p:spPr>
          <a:xfrm>
            <a:off x="4419600" y="444500"/>
            <a:ext cx="1295400" cy="625475"/>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结 果</a:t>
            </a:r>
            <a:endParaRPr lang="en-US" altLang="zh-CN" sz="2400" b="1" dirty="0">
              <a:latin typeface="Times New Roman" panose="02020603050405020304" pitchFamily="18" charset="0"/>
              <a:ea typeface="宋体" panose="02010600030101010101" pitchFamily="2" charset="-122"/>
            </a:endParaRPr>
          </a:p>
        </p:txBody>
      </p:sp>
      <p:sp>
        <p:nvSpPr>
          <p:cNvPr id="110620" name="矩形 25625"/>
          <p:cNvSpPr/>
          <p:nvPr/>
        </p:nvSpPr>
        <p:spPr>
          <a:xfrm>
            <a:off x="2514600" y="444500"/>
            <a:ext cx="1905000" cy="625475"/>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四元式</a:t>
            </a:r>
            <a:endParaRPr lang="zh-CN" altLang="en-US" sz="2400" b="1" dirty="0">
              <a:latin typeface="Times New Roman" panose="02020603050405020304" pitchFamily="18" charset="0"/>
              <a:ea typeface="宋体" panose="02010600030101010101" pitchFamily="2" charset="-122"/>
            </a:endParaRPr>
          </a:p>
        </p:txBody>
      </p:sp>
      <p:sp>
        <p:nvSpPr>
          <p:cNvPr id="110621" name="矩形 25626"/>
          <p:cNvSpPr/>
          <p:nvPr/>
        </p:nvSpPr>
        <p:spPr>
          <a:xfrm>
            <a:off x="1600200" y="444500"/>
            <a:ext cx="914400" cy="625475"/>
          </a:xfrm>
          <a:prstGeom prst="rect">
            <a:avLst/>
          </a:prstGeom>
          <a:noFill/>
          <a:ln w="9525">
            <a:noFill/>
          </a:ln>
        </p:spPr>
        <p:txBody>
          <a:bodyPr anchor="t" anchorCtr="0"/>
          <a:p>
            <a:pPr algn="ctr">
              <a:spcBef>
                <a:spcPct val="20000"/>
              </a:spcBef>
              <a:buClrTx/>
              <a:buFontTx/>
              <a:buNone/>
            </a:pPr>
            <a:r>
              <a:rPr lang="zh-CN" altLang="en-US" sz="2400" b="1" dirty="0">
                <a:latin typeface="Times New Roman" panose="02020603050405020304" pitchFamily="18" charset="0"/>
                <a:ea typeface="宋体" panose="02010600030101010101" pitchFamily="2" charset="-122"/>
              </a:rPr>
              <a:t>序号</a:t>
            </a:r>
            <a:endParaRPr lang="zh-CN" altLang="en-US" sz="2400" b="1" dirty="0">
              <a:latin typeface="Times New Roman" panose="02020603050405020304" pitchFamily="18" charset="0"/>
              <a:ea typeface="宋体" panose="02010600030101010101" pitchFamily="2" charset="-122"/>
            </a:endParaRPr>
          </a:p>
        </p:txBody>
      </p:sp>
      <p:sp>
        <p:nvSpPr>
          <p:cNvPr id="110622" name="直接连接符 25627"/>
          <p:cNvSpPr/>
          <p:nvPr/>
        </p:nvSpPr>
        <p:spPr>
          <a:xfrm>
            <a:off x="1600200" y="444500"/>
            <a:ext cx="7239000" cy="0"/>
          </a:xfrm>
          <a:prstGeom prst="line">
            <a:avLst/>
          </a:prstGeom>
          <a:ln w="28575" cap="sq" cmpd="sng">
            <a:solidFill>
              <a:schemeClr val="tx1"/>
            </a:solidFill>
            <a:prstDash val="solid"/>
            <a:miter/>
            <a:headEnd type="none" w="med" len="med"/>
            <a:tailEnd type="none" w="med" len="med"/>
          </a:ln>
        </p:spPr>
      </p:sp>
      <p:sp>
        <p:nvSpPr>
          <p:cNvPr id="110623" name="直接连接符 25628"/>
          <p:cNvSpPr/>
          <p:nvPr/>
        </p:nvSpPr>
        <p:spPr>
          <a:xfrm>
            <a:off x="1600200" y="1069975"/>
            <a:ext cx="7239000" cy="0"/>
          </a:xfrm>
          <a:prstGeom prst="line">
            <a:avLst/>
          </a:prstGeom>
          <a:ln w="12700" cap="flat" cmpd="sng">
            <a:solidFill>
              <a:schemeClr val="tx1"/>
            </a:solidFill>
            <a:prstDash val="solid"/>
            <a:miter/>
            <a:headEnd type="none" w="med" len="med"/>
            <a:tailEnd type="none" w="med" len="med"/>
          </a:ln>
        </p:spPr>
      </p:sp>
      <p:sp>
        <p:nvSpPr>
          <p:cNvPr id="110624" name="直接连接符 25629"/>
          <p:cNvSpPr/>
          <p:nvPr/>
        </p:nvSpPr>
        <p:spPr>
          <a:xfrm>
            <a:off x="1600200" y="1525588"/>
            <a:ext cx="7239000" cy="0"/>
          </a:xfrm>
          <a:prstGeom prst="line">
            <a:avLst/>
          </a:prstGeom>
          <a:ln w="12700" cap="flat" cmpd="sng">
            <a:solidFill>
              <a:schemeClr val="tx1"/>
            </a:solidFill>
            <a:prstDash val="solid"/>
            <a:miter/>
            <a:headEnd type="none" w="med" len="med"/>
            <a:tailEnd type="none" w="med" len="med"/>
          </a:ln>
        </p:spPr>
      </p:sp>
      <p:sp>
        <p:nvSpPr>
          <p:cNvPr id="110625" name="直接连接符 25630"/>
          <p:cNvSpPr/>
          <p:nvPr/>
        </p:nvSpPr>
        <p:spPr>
          <a:xfrm>
            <a:off x="1600200" y="1981200"/>
            <a:ext cx="7239000" cy="0"/>
          </a:xfrm>
          <a:prstGeom prst="line">
            <a:avLst/>
          </a:prstGeom>
          <a:ln w="12700" cap="flat" cmpd="sng">
            <a:solidFill>
              <a:schemeClr val="tx1"/>
            </a:solidFill>
            <a:prstDash val="solid"/>
            <a:miter/>
            <a:headEnd type="none" w="med" len="med"/>
            <a:tailEnd type="none" w="med" len="med"/>
          </a:ln>
        </p:spPr>
      </p:sp>
      <p:sp>
        <p:nvSpPr>
          <p:cNvPr id="110626" name="直接连接符 25631"/>
          <p:cNvSpPr/>
          <p:nvPr/>
        </p:nvSpPr>
        <p:spPr>
          <a:xfrm>
            <a:off x="1600200" y="2436813"/>
            <a:ext cx="7239000" cy="0"/>
          </a:xfrm>
          <a:prstGeom prst="line">
            <a:avLst/>
          </a:prstGeom>
          <a:ln w="12700" cap="flat" cmpd="sng">
            <a:solidFill>
              <a:schemeClr val="tx1"/>
            </a:solidFill>
            <a:prstDash val="solid"/>
            <a:miter/>
            <a:headEnd type="none" w="med" len="med"/>
            <a:tailEnd type="none" w="med" len="med"/>
          </a:ln>
        </p:spPr>
      </p:sp>
      <p:sp>
        <p:nvSpPr>
          <p:cNvPr id="110627" name="直接连接符 25632"/>
          <p:cNvSpPr/>
          <p:nvPr/>
        </p:nvSpPr>
        <p:spPr>
          <a:xfrm>
            <a:off x="1600200" y="2892425"/>
            <a:ext cx="7239000" cy="0"/>
          </a:xfrm>
          <a:prstGeom prst="line">
            <a:avLst/>
          </a:prstGeom>
          <a:ln w="28575" cap="sq" cmpd="sng">
            <a:solidFill>
              <a:schemeClr val="tx1"/>
            </a:solidFill>
            <a:prstDash val="solid"/>
            <a:miter/>
            <a:headEnd type="none" w="med" len="med"/>
            <a:tailEnd type="none" w="med" len="med"/>
          </a:ln>
        </p:spPr>
      </p:sp>
      <p:sp>
        <p:nvSpPr>
          <p:cNvPr id="110628" name="直接连接符 25633"/>
          <p:cNvSpPr/>
          <p:nvPr/>
        </p:nvSpPr>
        <p:spPr>
          <a:xfrm>
            <a:off x="1600200" y="444500"/>
            <a:ext cx="0" cy="2447925"/>
          </a:xfrm>
          <a:prstGeom prst="line">
            <a:avLst/>
          </a:prstGeom>
          <a:ln w="28575" cap="sq" cmpd="sng">
            <a:solidFill>
              <a:schemeClr val="tx1"/>
            </a:solidFill>
            <a:prstDash val="solid"/>
            <a:miter/>
            <a:headEnd type="none" w="med" len="med"/>
            <a:tailEnd type="none" w="med" len="med"/>
          </a:ln>
        </p:spPr>
      </p:sp>
      <p:sp>
        <p:nvSpPr>
          <p:cNvPr id="110629" name="直接连接符 25634"/>
          <p:cNvSpPr/>
          <p:nvPr/>
        </p:nvSpPr>
        <p:spPr>
          <a:xfrm>
            <a:off x="2514600" y="444500"/>
            <a:ext cx="0" cy="2447925"/>
          </a:xfrm>
          <a:prstGeom prst="line">
            <a:avLst/>
          </a:prstGeom>
          <a:ln w="12700" cap="flat" cmpd="sng">
            <a:solidFill>
              <a:schemeClr val="tx1"/>
            </a:solidFill>
            <a:prstDash val="solid"/>
            <a:miter/>
            <a:headEnd type="none" w="med" len="med"/>
            <a:tailEnd type="none" w="med" len="med"/>
          </a:ln>
        </p:spPr>
      </p:sp>
      <p:sp>
        <p:nvSpPr>
          <p:cNvPr id="110630" name="直接连接符 25635"/>
          <p:cNvSpPr/>
          <p:nvPr/>
        </p:nvSpPr>
        <p:spPr>
          <a:xfrm>
            <a:off x="4419600" y="444500"/>
            <a:ext cx="0" cy="2447925"/>
          </a:xfrm>
          <a:prstGeom prst="line">
            <a:avLst/>
          </a:prstGeom>
          <a:ln w="12700" cap="flat" cmpd="sng">
            <a:solidFill>
              <a:schemeClr val="tx1"/>
            </a:solidFill>
            <a:prstDash val="solid"/>
            <a:miter/>
            <a:headEnd type="none" w="med" len="med"/>
            <a:tailEnd type="none" w="med" len="med"/>
          </a:ln>
        </p:spPr>
      </p:sp>
      <p:sp>
        <p:nvSpPr>
          <p:cNvPr id="110631" name="直接连接符 25636"/>
          <p:cNvSpPr/>
          <p:nvPr/>
        </p:nvSpPr>
        <p:spPr>
          <a:xfrm>
            <a:off x="5715000" y="444500"/>
            <a:ext cx="0" cy="2447925"/>
          </a:xfrm>
          <a:prstGeom prst="line">
            <a:avLst/>
          </a:prstGeom>
          <a:ln w="12700" cap="flat" cmpd="sng">
            <a:solidFill>
              <a:schemeClr val="tx1"/>
            </a:solidFill>
            <a:prstDash val="solid"/>
            <a:miter/>
            <a:headEnd type="none" w="med" len="med"/>
            <a:tailEnd type="none" w="med" len="med"/>
          </a:ln>
        </p:spPr>
      </p:sp>
      <p:sp>
        <p:nvSpPr>
          <p:cNvPr id="110632" name="直接连接符 25637"/>
          <p:cNvSpPr/>
          <p:nvPr/>
        </p:nvSpPr>
        <p:spPr>
          <a:xfrm>
            <a:off x="7315200" y="444500"/>
            <a:ext cx="0" cy="2447925"/>
          </a:xfrm>
          <a:prstGeom prst="line">
            <a:avLst/>
          </a:prstGeom>
          <a:ln w="12700" cap="flat" cmpd="sng">
            <a:solidFill>
              <a:schemeClr val="tx1"/>
            </a:solidFill>
            <a:prstDash val="solid"/>
            <a:miter/>
            <a:headEnd type="none" w="med" len="med"/>
            <a:tailEnd type="none" w="med" len="med"/>
          </a:ln>
        </p:spPr>
      </p:sp>
      <p:sp>
        <p:nvSpPr>
          <p:cNvPr id="110633" name="直接连接符 25638"/>
          <p:cNvSpPr/>
          <p:nvPr/>
        </p:nvSpPr>
        <p:spPr>
          <a:xfrm>
            <a:off x="8839200" y="444500"/>
            <a:ext cx="0" cy="2447925"/>
          </a:xfrm>
          <a:prstGeom prst="line">
            <a:avLst/>
          </a:prstGeom>
          <a:ln w="28575" cap="sq" cmpd="sng">
            <a:solidFill>
              <a:schemeClr val="tx1"/>
            </a:solidFill>
            <a:prstDash val="solid"/>
            <a:miter/>
            <a:headEnd type="none" w="med" len="med"/>
            <a:tailEnd type="none" w="med" len="med"/>
          </a:ln>
        </p:spPr>
      </p:sp>
      <p:sp>
        <p:nvSpPr>
          <p:cNvPr id="110634" name="文本框 25675"/>
          <p:cNvSpPr txBox="1"/>
          <p:nvPr/>
        </p:nvSpPr>
        <p:spPr>
          <a:xfrm>
            <a:off x="457200" y="444500"/>
            <a:ext cx="914400" cy="2667000"/>
          </a:xfrm>
          <a:prstGeom prst="rect">
            <a:avLst/>
          </a:prstGeom>
          <a:noFill/>
          <a:ln w="9525">
            <a:noFill/>
          </a:ln>
        </p:spPr>
        <p:txBody>
          <a:bodyPr vert="eaVert" anchor="t" anchorCtr="0">
            <a:spAutoFit/>
          </a:bodyPr>
          <a:p>
            <a:pPr eaLnBrk="0" hangingPunct="0">
              <a:spcBef>
                <a:spcPct val="50000"/>
              </a:spcBef>
            </a:pPr>
            <a:r>
              <a:rPr lang="zh-CN" altLang="en-US" sz="2400" b="1" dirty="0">
                <a:latin typeface="Times New Roman" panose="02020603050405020304" pitchFamily="18" charset="0"/>
                <a:ea typeface="宋体" panose="02010600030101010101" pitchFamily="2" charset="-122"/>
              </a:rPr>
              <a:t>附加在四元式上的待用及活跃信息</a:t>
            </a:r>
            <a:endParaRPr lang="zh-CN" altLang="en-US" sz="2400" b="1" dirty="0">
              <a:latin typeface="Times New Roman" panose="02020603050405020304" pitchFamily="18" charset="0"/>
              <a:ea typeface="宋体" panose="02010600030101010101" pitchFamily="2" charset="-122"/>
            </a:endParaRPr>
          </a:p>
        </p:txBody>
      </p:sp>
      <p:sp>
        <p:nvSpPr>
          <p:cNvPr id="110635" name="文本框 25676"/>
          <p:cNvSpPr txBox="1"/>
          <p:nvPr/>
        </p:nvSpPr>
        <p:spPr>
          <a:xfrm>
            <a:off x="746125" y="3187700"/>
            <a:ext cx="549275" cy="3886200"/>
          </a:xfrm>
          <a:prstGeom prst="rect">
            <a:avLst/>
          </a:prstGeom>
          <a:noFill/>
          <a:ln w="9525">
            <a:noFill/>
          </a:ln>
        </p:spPr>
        <p:txBody>
          <a:bodyPr vert="eaVert" anchor="t" anchorCtr="0">
            <a:spAutoFit/>
          </a:bodyPr>
          <a:p>
            <a:pPr eaLnBrk="0" hangingPunct="0">
              <a:spcBef>
                <a:spcPct val="50000"/>
              </a:spcBef>
            </a:pPr>
            <a:r>
              <a:rPr lang="zh-CN" altLang="en-US" sz="2400" b="1" dirty="0">
                <a:latin typeface="Times New Roman" panose="02020603050405020304" pitchFamily="18" charset="0"/>
                <a:ea typeface="宋体" panose="02010600030101010101" pitchFamily="2" charset="-122"/>
              </a:rPr>
              <a:t>符号表中的待用及活跃信息</a:t>
            </a:r>
            <a:endParaRPr lang="zh-CN" altLang="en-US" sz="2400" b="1" dirty="0">
              <a:latin typeface="Times New Roman" panose="02020603050405020304" pitchFamily="18" charset="0"/>
              <a:ea typeface="宋体" panose="02010600030101010101" pitchFamily="2" charset="-122"/>
            </a:endParaRPr>
          </a:p>
        </p:txBody>
      </p:sp>
      <p:sp>
        <p:nvSpPr>
          <p:cNvPr id="110636" name="矩形 26050"/>
          <p:cNvSpPr/>
          <p:nvPr/>
        </p:nvSpPr>
        <p:spPr>
          <a:xfrm>
            <a:off x="7251700" y="6376988"/>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37" name="矩形 26048"/>
          <p:cNvSpPr/>
          <p:nvPr/>
        </p:nvSpPr>
        <p:spPr>
          <a:xfrm>
            <a:off x="7251700" y="5921375"/>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38" name="矩形 26046"/>
          <p:cNvSpPr/>
          <p:nvPr/>
        </p:nvSpPr>
        <p:spPr>
          <a:xfrm>
            <a:off x="7251700" y="5465763"/>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rgbClr val="FF0000"/>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39" name="矩形 26044"/>
          <p:cNvSpPr/>
          <p:nvPr/>
        </p:nvSpPr>
        <p:spPr>
          <a:xfrm>
            <a:off x="7251700" y="5010150"/>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40" name="矩形 26042"/>
          <p:cNvSpPr/>
          <p:nvPr/>
        </p:nvSpPr>
        <p:spPr>
          <a:xfrm>
            <a:off x="7251700" y="4554538"/>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41" name="矩形 26040"/>
          <p:cNvSpPr/>
          <p:nvPr/>
        </p:nvSpPr>
        <p:spPr>
          <a:xfrm>
            <a:off x="7251700" y="4098925"/>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zh-CN" altLang="en-US" sz="2400" b="1" dirty="0">
                <a:solidFill>
                  <a:srgbClr val="FF0000"/>
                </a:solidFill>
                <a:latin typeface="Times New Roman" panose="02020603050405020304" pitchFamily="18" charset="0"/>
                <a:ea typeface="宋体" panose="02010600030101010101" pitchFamily="2" charset="-122"/>
              </a:rPr>
              <a:t>1,</a:t>
            </a:r>
            <a:r>
              <a:rPr lang="en-US" altLang="zh-CN" sz="2400" b="1" dirty="0">
                <a:solidFill>
                  <a:srgbClr val="FF0000"/>
                </a:solidFill>
                <a:latin typeface="Times New Roman" panose="02020603050405020304" pitchFamily="18" charset="0"/>
                <a:ea typeface="宋体" panose="02010600030101010101" pitchFamily="2" charset="-122"/>
              </a:rPr>
              <a:t>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42" name="矩形 26038"/>
          <p:cNvSpPr/>
          <p:nvPr/>
        </p:nvSpPr>
        <p:spPr>
          <a:xfrm>
            <a:off x="7251700" y="3643313"/>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zh-CN" altLang="en-US" sz="2400" b="1" dirty="0">
                <a:solidFill>
                  <a:srgbClr val="FF0000"/>
                </a:solidFill>
                <a:latin typeface="Times New Roman" panose="02020603050405020304" pitchFamily="18" charset="0"/>
                <a:ea typeface="宋体" panose="02010600030101010101" pitchFamily="2" charset="-122"/>
              </a:rPr>
              <a:t>1,</a:t>
            </a:r>
            <a:r>
              <a:rPr lang="en-US" altLang="zh-CN" sz="2400" b="1" dirty="0">
                <a:solidFill>
                  <a:srgbClr val="FF0000"/>
                </a:solidFill>
                <a:latin typeface="Times New Roman" panose="02020603050405020304" pitchFamily="18" charset="0"/>
                <a:ea typeface="宋体" panose="02010600030101010101" pitchFamily="2" charset="-122"/>
              </a:rPr>
              <a:t>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43" name="矩形 26036"/>
          <p:cNvSpPr/>
          <p:nvPr/>
        </p:nvSpPr>
        <p:spPr>
          <a:xfrm>
            <a:off x="72517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(1)</a:t>
            </a:r>
            <a:endParaRPr lang="zh-CN" altLang="en-US" sz="2400" b="1" dirty="0">
              <a:latin typeface="Times New Roman" panose="02020603050405020304" pitchFamily="18" charset="0"/>
              <a:ea typeface="宋体" panose="02010600030101010101" pitchFamily="2" charset="-122"/>
            </a:endParaRPr>
          </a:p>
        </p:txBody>
      </p:sp>
      <p:sp>
        <p:nvSpPr>
          <p:cNvPr id="110644" name="矩形 25898"/>
          <p:cNvSpPr/>
          <p:nvPr/>
        </p:nvSpPr>
        <p:spPr>
          <a:xfrm>
            <a:off x="6121400" y="6376988"/>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45" name="矩形 25897"/>
          <p:cNvSpPr/>
          <p:nvPr/>
        </p:nvSpPr>
        <p:spPr>
          <a:xfrm>
            <a:off x="4991100" y="6376988"/>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rgbClr val="FF0000"/>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46" name="矩形 25896"/>
          <p:cNvSpPr/>
          <p:nvPr/>
        </p:nvSpPr>
        <p:spPr>
          <a:xfrm>
            <a:off x="3860800" y="6376988"/>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(4,</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47" name="矩形 25894"/>
          <p:cNvSpPr/>
          <p:nvPr/>
        </p:nvSpPr>
        <p:spPr>
          <a:xfrm>
            <a:off x="1600200" y="6376988"/>
            <a:ext cx="1130300" cy="455612"/>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V</a:t>
            </a:r>
            <a:endParaRPr lang="en-US" altLang="zh-CN" sz="2400" b="1" dirty="0">
              <a:latin typeface="Times New Roman" panose="02020603050405020304" pitchFamily="18" charset="0"/>
              <a:ea typeface="宋体" panose="02010600030101010101" pitchFamily="2" charset="-122"/>
            </a:endParaRPr>
          </a:p>
        </p:txBody>
      </p:sp>
      <p:sp>
        <p:nvSpPr>
          <p:cNvPr id="110648" name="矩形 25893"/>
          <p:cNvSpPr/>
          <p:nvPr/>
        </p:nvSpPr>
        <p:spPr>
          <a:xfrm>
            <a:off x="6121400" y="5921375"/>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rgbClr val="FF0000"/>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49" name="矩形 25892"/>
          <p:cNvSpPr/>
          <p:nvPr/>
        </p:nvSpPr>
        <p:spPr>
          <a:xfrm>
            <a:off x="4991100" y="5921375"/>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50" name="矩形 25891"/>
          <p:cNvSpPr/>
          <p:nvPr/>
        </p:nvSpPr>
        <p:spPr>
          <a:xfrm>
            <a:off x="3860800" y="5921375"/>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(4,</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51" name="矩形 25889"/>
          <p:cNvSpPr/>
          <p:nvPr/>
        </p:nvSpPr>
        <p:spPr>
          <a:xfrm>
            <a:off x="1600200" y="5921375"/>
            <a:ext cx="1130300" cy="455613"/>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U</a:t>
            </a:r>
            <a:endParaRPr lang="en-US" altLang="zh-CN" sz="2400" b="1" dirty="0">
              <a:latin typeface="Times New Roman" panose="02020603050405020304" pitchFamily="18" charset="0"/>
              <a:ea typeface="宋体" panose="02010600030101010101" pitchFamily="2" charset="-122"/>
            </a:endParaRPr>
          </a:p>
        </p:txBody>
      </p:sp>
      <p:sp>
        <p:nvSpPr>
          <p:cNvPr id="110652" name="矩形 25888"/>
          <p:cNvSpPr/>
          <p:nvPr/>
        </p:nvSpPr>
        <p:spPr>
          <a:xfrm>
            <a:off x="6121400" y="5465763"/>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53" name="矩形 25887"/>
          <p:cNvSpPr/>
          <p:nvPr/>
        </p:nvSpPr>
        <p:spPr>
          <a:xfrm>
            <a:off x="4991100" y="5465763"/>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54" name="矩形 25886"/>
          <p:cNvSpPr/>
          <p:nvPr/>
        </p:nvSpPr>
        <p:spPr>
          <a:xfrm>
            <a:off x="3860800" y="5465763"/>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55" name="矩形 25884"/>
          <p:cNvSpPr/>
          <p:nvPr/>
        </p:nvSpPr>
        <p:spPr>
          <a:xfrm>
            <a:off x="1600200" y="5465763"/>
            <a:ext cx="1130300" cy="455612"/>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T</a:t>
            </a:r>
            <a:endParaRPr lang="en-US" altLang="zh-CN" sz="2400" b="1" dirty="0">
              <a:latin typeface="Times New Roman" panose="02020603050405020304" pitchFamily="18" charset="0"/>
              <a:ea typeface="宋体" panose="02010600030101010101" pitchFamily="2" charset="-122"/>
            </a:endParaRPr>
          </a:p>
        </p:txBody>
      </p:sp>
      <p:sp>
        <p:nvSpPr>
          <p:cNvPr id="110656" name="矩形 25883"/>
          <p:cNvSpPr/>
          <p:nvPr/>
        </p:nvSpPr>
        <p:spPr>
          <a:xfrm>
            <a:off x="6121400" y="5010150"/>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57" name="矩形 25882"/>
          <p:cNvSpPr/>
          <p:nvPr/>
        </p:nvSpPr>
        <p:spPr>
          <a:xfrm>
            <a:off x="4991100" y="5010150"/>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58" name="矩形 25881"/>
          <p:cNvSpPr/>
          <p:nvPr/>
        </p:nvSpPr>
        <p:spPr>
          <a:xfrm>
            <a:off x="3860800" y="501015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rgbClr val="FF0000"/>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59" name="矩形 25879"/>
          <p:cNvSpPr/>
          <p:nvPr/>
        </p:nvSpPr>
        <p:spPr>
          <a:xfrm>
            <a:off x="1600200" y="5010150"/>
            <a:ext cx="1130300" cy="455613"/>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D</a:t>
            </a:r>
            <a:endParaRPr lang="en-US" altLang="zh-CN" sz="2400" b="1" dirty="0">
              <a:latin typeface="Times New Roman" panose="02020603050405020304" pitchFamily="18" charset="0"/>
              <a:ea typeface="宋体" panose="02010600030101010101" pitchFamily="2" charset="-122"/>
            </a:endParaRPr>
          </a:p>
        </p:txBody>
      </p:sp>
      <p:sp>
        <p:nvSpPr>
          <p:cNvPr id="110660" name="矩形 25878"/>
          <p:cNvSpPr/>
          <p:nvPr/>
        </p:nvSpPr>
        <p:spPr>
          <a:xfrm>
            <a:off x="6121400" y="4554538"/>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zh-CN" altLang="en-US" sz="2400" b="1" dirty="0">
                <a:solidFill>
                  <a:srgbClr val="FF0000"/>
                </a:solidFill>
                <a:latin typeface="Times New Roman" panose="02020603050405020304" pitchFamily="18" charset="0"/>
                <a:ea typeface="宋体" panose="02010600030101010101" pitchFamily="2" charset="-122"/>
              </a:rPr>
              <a:t>2,</a:t>
            </a:r>
            <a:r>
              <a:rPr lang="en-US" altLang="zh-CN" sz="2400" b="1" dirty="0">
                <a:solidFill>
                  <a:srgbClr val="FF0000"/>
                </a:solidFill>
                <a:latin typeface="Times New Roman" panose="02020603050405020304" pitchFamily="18" charset="0"/>
                <a:ea typeface="宋体" panose="02010600030101010101" pitchFamily="2" charset="-122"/>
              </a:rPr>
              <a:t>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61" name="矩形 25877"/>
          <p:cNvSpPr/>
          <p:nvPr/>
        </p:nvSpPr>
        <p:spPr>
          <a:xfrm>
            <a:off x="4991100" y="4554538"/>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62" name="矩形 25876"/>
          <p:cNvSpPr/>
          <p:nvPr/>
        </p:nvSpPr>
        <p:spPr>
          <a:xfrm>
            <a:off x="3860800" y="4554538"/>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63" name="矩形 25874"/>
          <p:cNvSpPr/>
          <p:nvPr/>
        </p:nvSpPr>
        <p:spPr>
          <a:xfrm>
            <a:off x="1600200" y="4554538"/>
            <a:ext cx="1130300" cy="455612"/>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C</a:t>
            </a:r>
            <a:endParaRPr lang="en-US" altLang="zh-CN" sz="2400" b="1" dirty="0">
              <a:latin typeface="Times New Roman" panose="02020603050405020304" pitchFamily="18" charset="0"/>
              <a:ea typeface="宋体" panose="02010600030101010101" pitchFamily="2" charset="-122"/>
            </a:endParaRPr>
          </a:p>
        </p:txBody>
      </p:sp>
      <p:sp>
        <p:nvSpPr>
          <p:cNvPr id="110664" name="矩形 25873"/>
          <p:cNvSpPr/>
          <p:nvPr/>
        </p:nvSpPr>
        <p:spPr>
          <a:xfrm>
            <a:off x="6121400" y="4098925"/>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65" name="矩形 25872"/>
          <p:cNvSpPr/>
          <p:nvPr/>
        </p:nvSpPr>
        <p:spPr>
          <a:xfrm>
            <a:off x="4991100" y="4098925"/>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66" name="矩形 25871"/>
          <p:cNvSpPr/>
          <p:nvPr/>
        </p:nvSpPr>
        <p:spPr>
          <a:xfrm>
            <a:off x="3860800" y="4098925"/>
            <a:ext cx="1130300" cy="455613"/>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67" name="矩形 25869"/>
          <p:cNvSpPr/>
          <p:nvPr/>
        </p:nvSpPr>
        <p:spPr>
          <a:xfrm>
            <a:off x="1600200" y="4098925"/>
            <a:ext cx="1130300" cy="455613"/>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B</a:t>
            </a:r>
            <a:endParaRPr lang="en-US" altLang="zh-CN" sz="2400" b="1" dirty="0">
              <a:latin typeface="Times New Roman" panose="02020603050405020304" pitchFamily="18" charset="0"/>
              <a:ea typeface="宋体" panose="02010600030101010101" pitchFamily="2" charset="-122"/>
            </a:endParaRPr>
          </a:p>
        </p:txBody>
      </p:sp>
      <p:sp>
        <p:nvSpPr>
          <p:cNvPr id="110668" name="矩形 25868"/>
          <p:cNvSpPr/>
          <p:nvPr/>
        </p:nvSpPr>
        <p:spPr>
          <a:xfrm>
            <a:off x="6121400" y="3643313"/>
            <a:ext cx="1130300" cy="455612"/>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L)</a:t>
            </a:r>
            <a:endParaRPr lang="en-US" altLang="zh-CN" sz="2400" b="1" dirty="0">
              <a:latin typeface="Times New Roman" panose="02020603050405020304" pitchFamily="18" charset="0"/>
              <a:ea typeface="宋体" panose="02010600030101010101" pitchFamily="2" charset="-122"/>
            </a:endParaRPr>
          </a:p>
        </p:txBody>
      </p:sp>
      <p:sp>
        <p:nvSpPr>
          <p:cNvPr id="110669" name="矩形 25867"/>
          <p:cNvSpPr/>
          <p:nvPr/>
        </p:nvSpPr>
        <p:spPr>
          <a:xfrm>
            <a:off x="4991100" y="3643313"/>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sp>
        <p:nvSpPr>
          <p:cNvPr id="110670" name="矩形 25866"/>
          <p:cNvSpPr/>
          <p:nvPr/>
        </p:nvSpPr>
        <p:spPr>
          <a:xfrm>
            <a:off x="3860800" y="3643313"/>
            <a:ext cx="1130300" cy="455612"/>
          </a:xfrm>
          <a:prstGeom prst="rect">
            <a:avLst/>
          </a:prstGeom>
          <a:noFill/>
          <a:ln w="25400">
            <a:noFill/>
          </a:ln>
        </p:spPr>
        <p:txBody>
          <a:bodyPr anchor="t" anchorCtr="0"/>
          <a:p>
            <a:pPr>
              <a:spcBef>
                <a:spcPct val="20000"/>
              </a:spcBef>
              <a:buClrTx/>
              <a:buFontTx/>
              <a:buNone/>
            </a:pPr>
            <a:endParaRPr lang="zh-CN" altLang="en-US" sz="2400" b="1" dirty="0">
              <a:latin typeface="Times New Roman" panose="02020603050405020304" pitchFamily="18" charset="0"/>
              <a:ea typeface="宋体" panose="02010600030101010101" pitchFamily="2" charset="-122"/>
            </a:endParaRPr>
          </a:p>
        </p:txBody>
      </p:sp>
      <p:grpSp>
        <p:nvGrpSpPr>
          <p:cNvPr id="110671" name="组合 26058"/>
          <p:cNvGrpSpPr/>
          <p:nvPr/>
        </p:nvGrpSpPr>
        <p:grpSpPr>
          <a:xfrm>
            <a:off x="2730500" y="3643313"/>
            <a:ext cx="1130300" cy="3189287"/>
            <a:chOff x="1720" y="2159"/>
            <a:chExt cx="712" cy="2009"/>
          </a:xfrm>
        </p:grpSpPr>
        <p:sp>
          <p:nvSpPr>
            <p:cNvPr id="110672" name="矩形 25895"/>
            <p:cNvSpPr/>
            <p:nvPr/>
          </p:nvSpPr>
          <p:spPr>
            <a:xfrm>
              <a:off x="1720" y="3881"/>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3" name="矩形 25890"/>
            <p:cNvSpPr/>
            <p:nvPr/>
          </p:nvSpPr>
          <p:spPr>
            <a:xfrm>
              <a:off x="1720" y="3594"/>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4" name="矩形 25885"/>
            <p:cNvSpPr/>
            <p:nvPr/>
          </p:nvSpPr>
          <p:spPr>
            <a:xfrm>
              <a:off x="1720" y="3307"/>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F,F</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5" name="矩形 25880"/>
            <p:cNvSpPr/>
            <p:nvPr/>
          </p:nvSpPr>
          <p:spPr>
            <a:xfrm>
              <a:off x="1720" y="3020"/>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6" name="矩形 25875"/>
            <p:cNvSpPr/>
            <p:nvPr/>
          </p:nvSpPr>
          <p:spPr>
            <a:xfrm>
              <a:off x="1720" y="2733"/>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7" name="矩形 25870"/>
            <p:cNvSpPr/>
            <p:nvPr/>
          </p:nvSpPr>
          <p:spPr>
            <a:xfrm>
              <a:off x="1720" y="2446"/>
              <a:ext cx="712" cy="287"/>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F,L</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10678" name="矩形 25865"/>
            <p:cNvSpPr/>
            <p:nvPr/>
          </p:nvSpPr>
          <p:spPr>
            <a:xfrm>
              <a:off x="1720" y="2159"/>
              <a:ext cx="712" cy="287"/>
            </a:xfrm>
            <a:prstGeom prst="rect">
              <a:avLst/>
            </a:prstGeom>
            <a:noFill/>
            <a:ln w="25400">
              <a:noFill/>
            </a:ln>
          </p:spPr>
          <p:txBody>
            <a:bodyPr anchor="t" anchorCtr="0"/>
            <a:p>
              <a:pPr algn="just">
                <a:spcBef>
                  <a:spcPct val="20000"/>
                </a:spcBef>
                <a:buClrTx/>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solidFill>
                    <a:schemeClr val="folHlink"/>
                  </a:solidFill>
                  <a:latin typeface="Times New Roman" panose="02020603050405020304" pitchFamily="18" charset="0"/>
                  <a:ea typeface="宋体" panose="02010600030101010101" pitchFamily="2" charset="-122"/>
                </a:rPr>
                <a:t>F,L</a:t>
              </a:r>
              <a:r>
                <a:rPr lang="en-US" altLang="zh-CN"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grpSp>
      <p:sp>
        <p:nvSpPr>
          <p:cNvPr id="110679" name="矩形 25864"/>
          <p:cNvSpPr/>
          <p:nvPr/>
        </p:nvSpPr>
        <p:spPr>
          <a:xfrm>
            <a:off x="1600200" y="3643313"/>
            <a:ext cx="1130300" cy="455612"/>
          </a:xfrm>
          <a:prstGeom prst="rect">
            <a:avLst/>
          </a:prstGeom>
          <a:noFill/>
          <a:ln w="25400">
            <a:noFill/>
          </a:ln>
        </p:spPr>
        <p:txBody>
          <a:bodyPr anchor="t" anchorCtr="0"/>
          <a:p>
            <a:pPr>
              <a:spcBef>
                <a:spcPct val="20000"/>
              </a:spcBef>
              <a:buClrTx/>
              <a:buFontTx/>
              <a:buNone/>
            </a:pPr>
            <a:r>
              <a:rPr lang="en-US" altLang="zh-CN" sz="2400" b="1" dirty="0">
                <a:latin typeface="Times New Roman" panose="02020603050405020304" pitchFamily="18" charset="0"/>
                <a:ea typeface="宋体" panose="02010600030101010101" pitchFamily="2" charset="-122"/>
              </a:rPr>
              <a:t>A</a:t>
            </a:r>
            <a:endParaRPr lang="en-US" altLang="zh-CN" sz="2400" b="1" dirty="0">
              <a:latin typeface="Times New Roman" panose="02020603050405020304" pitchFamily="18" charset="0"/>
              <a:ea typeface="宋体" panose="02010600030101010101" pitchFamily="2" charset="-122"/>
            </a:endParaRPr>
          </a:p>
        </p:txBody>
      </p:sp>
      <p:sp>
        <p:nvSpPr>
          <p:cNvPr id="110680" name="矩形 25863"/>
          <p:cNvSpPr/>
          <p:nvPr/>
        </p:nvSpPr>
        <p:spPr>
          <a:xfrm>
            <a:off x="61214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(2)</a:t>
            </a:r>
            <a:endParaRPr lang="zh-CN" altLang="en-US" sz="2400" b="1" dirty="0">
              <a:latin typeface="Times New Roman" panose="02020603050405020304" pitchFamily="18" charset="0"/>
              <a:ea typeface="宋体" panose="02010600030101010101" pitchFamily="2" charset="-122"/>
            </a:endParaRPr>
          </a:p>
        </p:txBody>
      </p:sp>
      <p:sp>
        <p:nvSpPr>
          <p:cNvPr id="110681" name="矩形 25862"/>
          <p:cNvSpPr/>
          <p:nvPr/>
        </p:nvSpPr>
        <p:spPr>
          <a:xfrm>
            <a:off x="49911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(3)</a:t>
            </a:r>
            <a:endParaRPr lang="zh-CN" altLang="en-US" sz="2400" b="1" dirty="0">
              <a:latin typeface="Times New Roman" panose="02020603050405020304" pitchFamily="18" charset="0"/>
              <a:ea typeface="宋体" panose="02010600030101010101" pitchFamily="2" charset="-122"/>
            </a:endParaRPr>
          </a:p>
        </p:txBody>
      </p:sp>
      <p:sp>
        <p:nvSpPr>
          <p:cNvPr id="110682" name="矩形 25861"/>
          <p:cNvSpPr/>
          <p:nvPr/>
        </p:nvSpPr>
        <p:spPr>
          <a:xfrm>
            <a:off x="38608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(4)</a:t>
            </a:r>
            <a:endParaRPr lang="zh-CN" altLang="en-US" sz="2400" b="1" dirty="0">
              <a:latin typeface="Times New Roman" panose="02020603050405020304" pitchFamily="18" charset="0"/>
              <a:ea typeface="宋体" panose="02010600030101010101" pitchFamily="2" charset="-122"/>
            </a:endParaRPr>
          </a:p>
        </p:txBody>
      </p:sp>
      <p:sp>
        <p:nvSpPr>
          <p:cNvPr id="110683" name="矩形 25860"/>
          <p:cNvSpPr/>
          <p:nvPr/>
        </p:nvSpPr>
        <p:spPr>
          <a:xfrm>
            <a:off x="27305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初值</a:t>
            </a:r>
            <a:endParaRPr lang="zh-CN" altLang="en-US" sz="2400" b="1" dirty="0">
              <a:latin typeface="Times New Roman" panose="02020603050405020304" pitchFamily="18" charset="0"/>
              <a:ea typeface="宋体" panose="02010600030101010101" pitchFamily="2" charset="-122"/>
            </a:endParaRPr>
          </a:p>
        </p:txBody>
      </p:sp>
      <p:sp>
        <p:nvSpPr>
          <p:cNvPr id="110684" name="矩形 25859"/>
          <p:cNvSpPr/>
          <p:nvPr/>
        </p:nvSpPr>
        <p:spPr>
          <a:xfrm>
            <a:off x="1600200" y="3187700"/>
            <a:ext cx="1130300" cy="455613"/>
          </a:xfrm>
          <a:prstGeom prst="rect">
            <a:avLst/>
          </a:prstGeom>
          <a:noFill/>
          <a:ln w="25400">
            <a:noFill/>
          </a:ln>
        </p:spPr>
        <p:txBody>
          <a:bodyPr anchor="t" anchorCtr="0"/>
          <a:p>
            <a:pPr>
              <a:spcBef>
                <a:spcPct val="20000"/>
              </a:spcBef>
              <a:buClrTx/>
              <a:buFontTx/>
              <a:buNone/>
            </a:pPr>
            <a:r>
              <a:rPr lang="zh-CN" altLang="en-US" sz="2400" b="1" dirty="0">
                <a:latin typeface="Times New Roman" panose="02020603050405020304" pitchFamily="18" charset="0"/>
                <a:ea typeface="宋体" panose="02010600030101010101" pitchFamily="2" charset="-122"/>
              </a:rPr>
              <a:t>变量名</a:t>
            </a:r>
            <a:endParaRPr lang="zh-CN" altLang="en-US" sz="2400" b="1" dirty="0">
              <a:latin typeface="Times New Roman" panose="02020603050405020304" pitchFamily="18" charset="0"/>
              <a:ea typeface="宋体" panose="02010600030101010101" pitchFamily="2" charset="-122"/>
            </a:endParaRPr>
          </a:p>
        </p:txBody>
      </p:sp>
      <p:sp>
        <p:nvSpPr>
          <p:cNvPr id="110685" name="直接连接符 25899"/>
          <p:cNvSpPr/>
          <p:nvPr/>
        </p:nvSpPr>
        <p:spPr>
          <a:xfrm>
            <a:off x="1600200" y="3187700"/>
            <a:ext cx="6781800" cy="0"/>
          </a:xfrm>
          <a:prstGeom prst="line">
            <a:avLst/>
          </a:prstGeom>
          <a:ln w="28575" cap="sq" cmpd="sng">
            <a:solidFill>
              <a:schemeClr val="tx1"/>
            </a:solidFill>
            <a:prstDash val="solid"/>
            <a:round/>
            <a:headEnd type="none" w="med" len="med"/>
            <a:tailEnd type="none" w="lg" len="med"/>
          </a:ln>
        </p:spPr>
      </p:sp>
      <p:sp>
        <p:nvSpPr>
          <p:cNvPr id="110686" name="直接连接符 25900"/>
          <p:cNvSpPr/>
          <p:nvPr/>
        </p:nvSpPr>
        <p:spPr>
          <a:xfrm>
            <a:off x="1600200" y="3643313"/>
            <a:ext cx="6781800" cy="0"/>
          </a:xfrm>
          <a:prstGeom prst="line">
            <a:avLst/>
          </a:prstGeom>
          <a:ln w="28575" cap="flat" cmpd="sng">
            <a:solidFill>
              <a:schemeClr val="tx1"/>
            </a:solidFill>
            <a:prstDash val="solid"/>
            <a:round/>
            <a:headEnd type="none" w="med" len="med"/>
            <a:tailEnd type="none" w="lg" len="med"/>
          </a:ln>
        </p:spPr>
      </p:sp>
      <p:sp>
        <p:nvSpPr>
          <p:cNvPr id="110687" name="直接连接符 25901"/>
          <p:cNvSpPr/>
          <p:nvPr/>
        </p:nvSpPr>
        <p:spPr>
          <a:xfrm>
            <a:off x="1600200" y="4098925"/>
            <a:ext cx="6781800" cy="0"/>
          </a:xfrm>
          <a:prstGeom prst="line">
            <a:avLst/>
          </a:prstGeom>
          <a:ln w="28575" cap="flat" cmpd="sng">
            <a:solidFill>
              <a:schemeClr val="tx1"/>
            </a:solidFill>
            <a:prstDash val="solid"/>
            <a:round/>
            <a:headEnd type="none" w="med" len="med"/>
            <a:tailEnd type="none" w="lg" len="med"/>
          </a:ln>
        </p:spPr>
      </p:sp>
      <p:sp>
        <p:nvSpPr>
          <p:cNvPr id="110688" name="直接连接符 25902"/>
          <p:cNvSpPr/>
          <p:nvPr/>
        </p:nvSpPr>
        <p:spPr>
          <a:xfrm>
            <a:off x="1600200" y="4554538"/>
            <a:ext cx="6781800" cy="0"/>
          </a:xfrm>
          <a:prstGeom prst="line">
            <a:avLst/>
          </a:prstGeom>
          <a:ln w="28575" cap="flat" cmpd="sng">
            <a:solidFill>
              <a:schemeClr val="tx1"/>
            </a:solidFill>
            <a:prstDash val="solid"/>
            <a:round/>
            <a:headEnd type="none" w="med" len="med"/>
            <a:tailEnd type="none" w="lg" len="med"/>
          </a:ln>
        </p:spPr>
      </p:sp>
      <p:sp>
        <p:nvSpPr>
          <p:cNvPr id="110689" name="直接连接符 25903"/>
          <p:cNvSpPr/>
          <p:nvPr/>
        </p:nvSpPr>
        <p:spPr>
          <a:xfrm>
            <a:off x="1600200" y="5010150"/>
            <a:ext cx="6781800" cy="0"/>
          </a:xfrm>
          <a:prstGeom prst="line">
            <a:avLst/>
          </a:prstGeom>
          <a:ln w="28575" cap="flat" cmpd="sng">
            <a:solidFill>
              <a:schemeClr val="tx1"/>
            </a:solidFill>
            <a:prstDash val="solid"/>
            <a:round/>
            <a:headEnd type="none" w="med" len="med"/>
            <a:tailEnd type="none" w="lg" len="med"/>
          </a:ln>
        </p:spPr>
      </p:sp>
      <p:sp>
        <p:nvSpPr>
          <p:cNvPr id="110690" name="直接连接符 25904"/>
          <p:cNvSpPr/>
          <p:nvPr/>
        </p:nvSpPr>
        <p:spPr>
          <a:xfrm>
            <a:off x="1600200" y="5465763"/>
            <a:ext cx="6781800" cy="0"/>
          </a:xfrm>
          <a:prstGeom prst="line">
            <a:avLst/>
          </a:prstGeom>
          <a:ln w="28575" cap="flat" cmpd="sng">
            <a:solidFill>
              <a:schemeClr val="tx1"/>
            </a:solidFill>
            <a:prstDash val="solid"/>
            <a:round/>
            <a:headEnd type="none" w="med" len="med"/>
            <a:tailEnd type="none" w="lg" len="med"/>
          </a:ln>
        </p:spPr>
      </p:sp>
      <p:sp>
        <p:nvSpPr>
          <p:cNvPr id="110691" name="直接连接符 25905"/>
          <p:cNvSpPr/>
          <p:nvPr/>
        </p:nvSpPr>
        <p:spPr>
          <a:xfrm>
            <a:off x="1600200" y="5921375"/>
            <a:ext cx="6781800" cy="0"/>
          </a:xfrm>
          <a:prstGeom prst="line">
            <a:avLst/>
          </a:prstGeom>
          <a:ln w="28575" cap="flat" cmpd="sng">
            <a:solidFill>
              <a:schemeClr val="tx1"/>
            </a:solidFill>
            <a:prstDash val="solid"/>
            <a:round/>
            <a:headEnd type="none" w="med" len="med"/>
            <a:tailEnd type="none" w="lg" len="med"/>
          </a:ln>
        </p:spPr>
      </p:sp>
      <p:sp>
        <p:nvSpPr>
          <p:cNvPr id="110692" name="直接连接符 25906"/>
          <p:cNvSpPr/>
          <p:nvPr/>
        </p:nvSpPr>
        <p:spPr>
          <a:xfrm>
            <a:off x="1600200" y="6376988"/>
            <a:ext cx="6781800" cy="0"/>
          </a:xfrm>
          <a:prstGeom prst="line">
            <a:avLst/>
          </a:prstGeom>
          <a:ln w="28575" cap="flat" cmpd="sng">
            <a:solidFill>
              <a:schemeClr val="tx1"/>
            </a:solidFill>
            <a:prstDash val="solid"/>
            <a:round/>
            <a:headEnd type="none" w="med" len="med"/>
            <a:tailEnd type="none" w="lg" len="med"/>
          </a:ln>
        </p:spPr>
      </p:sp>
      <p:sp>
        <p:nvSpPr>
          <p:cNvPr id="110693" name="直接连接符 25907"/>
          <p:cNvSpPr/>
          <p:nvPr/>
        </p:nvSpPr>
        <p:spPr>
          <a:xfrm>
            <a:off x="1600200" y="6832600"/>
            <a:ext cx="6781800" cy="0"/>
          </a:xfrm>
          <a:prstGeom prst="line">
            <a:avLst/>
          </a:prstGeom>
          <a:ln w="28575" cap="sq" cmpd="sng">
            <a:solidFill>
              <a:schemeClr val="tx1"/>
            </a:solidFill>
            <a:prstDash val="solid"/>
            <a:round/>
            <a:headEnd type="none" w="med" len="med"/>
            <a:tailEnd type="none" w="lg" len="med"/>
          </a:ln>
        </p:spPr>
      </p:sp>
      <p:sp>
        <p:nvSpPr>
          <p:cNvPr id="110694" name="直接连接符 25908"/>
          <p:cNvSpPr/>
          <p:nvPr/>
        </p:nvSpPr>
        <p:spPr>
          <a:xfrm>
            <a:off x="1600200" y="3187700"/>
            <a:ext cx="0" cy="3644900"/>
          </a:xfrm>
          <a:prstGeom prst="line">
            <a:avLst/>
          </a:prstGeom>
          <a:ln w="28575" cap="sq" cmpd="sng">
            <a:solidFill>
              <a:schemeClr val="tx1"/>
            </a:solidFill>
            <a:prstDash val="solid"/>
            <a:round/>
            <a:headEnd type="none" w="med" len="med"/>
            <a:tailEnd type="none" w="lg" len="med"/>
          </a:ln>
        </p:spPr>
      </p:sp>
      <p:sp>
        <p:nvSpPr>
          <p:cNvPr id="110695" name="直接连接符 25909"/>
          <p:cNvSpPr/>
          <p:nvPr/>
        </p:nvSpPr>
        <p:spPr>
          <a:xfrm>
            <a:off x="2730500" y="3187700"/>
            <a:ext cx="0" cy="3644900"/>
          </a:xfrm>
          <a:prstGeom prst="line">
            <a:avLst/>
          </a:prstGeom>
          <a:ln w="28575" cap="flat" cmpd="sng">
            <a:solidFill>
              <a:schemeClr val="tx1"/>
            </a:solidFill>
            <a:prstDash val="solid"/>
            <a:round/>
            <a:headEnd type="none" w="med" len="med"/>
            <a:tailEnd type="none" w="lg" len="med"/>
          </a:ln>
        </p:spPr>
      </p:sp>
      <p:sp>
        <p:nvSpPr>
          <p:cNvPr id="110696" name="直接连接符 25910"/>
          <p:cNvSpPr/>
          <p:nvPr/>
        </p:nvSpPr>
        <p:spPr>
          <a:xfrm>
            <a:off x="3860800" y="3187700"/>
            <a:ext cx="0" cy="3644900"/>
          </a:xfrm>
          <a:prstGeom prst="line">
            <a:avLst/>
          </a:prstGeom>
          <a:ln w="28575" cap="flat" cmpd="sng">
            <a:solidFill>
              <a:schemeClr val="tx1"/>
            </a:solidFill>
            <a:prstDash val="solid"/>
            <a:round/>
            <a:headEnd type="none" w="med" len="med"/>
            <a:tailEnd type="none" w="lg" len="med"/>
          </a:ln>
        </p:spPr>
      </p:sp>
      <p:sp>
        <p:nvSpPr>
          <p:cNvPr id="110697" name="直接连接符 25911"/>
          <p:cNvSpPr/>
          <p:nvPr/>
        </p:nvSpPr>
        <p:spPr>
          <a:xfrm>
            <a:off x="4991100" y="3187700"/>
            <a:ext cx="0" cy="3644900"/>
          </a:xfrm>
          <a:prstGeom prst="line">
            <a:avLst/>
          </a:prstGeom>
          <a:ln w="28575" cap="flat" cmpd="sng">
            <a:solidFill>
              <a:schemeClr val="tx1"/>
            </a:solidFill>
            <a:prstDash val="solid"/>
            <a:round/>
            <a:headEnd type="none" w="med" len="med"/>
            <a:tailEnd type="none" w="lg" len="med"/>
          </a:ln>
        </p:spPr>
      </p:sp>
      <p:sp>
        <p:nvSpPr>
          <p:cNvPr id="110698" name="直接连接符 25912"/>
          <p:cNvSpPr/>
          <p:nvPr/>
        </p:nvSpPr>
        <p:spPr>
          <a:xfrm>
            <a:off x="6121400" y="3187700"/>
            <a:ext cx="0" cy="3644900"/>
          </a:xfrm>
          <a:prstGeom prst="line">
            <a:avLst/>
          </a:prstGeom>
          <a:ln w="28575" cap="flat" cmpd="sng">
            <a:solidFill>
              <a:schemeClr val="tx1"/>
            </a:solidFill>
            <a:prstDash val="solid"/>
            <a:round/>
            <a:headEnd type="none" w="med" len="med"/>
            <a:tailEnd type="none" w="lg" len="med"/>
          </a:ln>
        </p:spPr>
      </p:sp>
      <p:sp>
        <p:nvSpPr>
          <p:cNvPr id="110699" name="直接连接符 25913"/>
          <p:cNvSpPr/>
          <p:nvPr/>
        </p:nvSpPr>
        <p:spPr>
          <a:xfrm>
            <a:off x="8382000" y="3187700"/>
            <a:ext cx="0" cy="3644900"/>
          </a:xfrm>
          <a:prstGeom prst="line">
            <a:avLst/>
          </a:prstGeom>
          <a:ln w="28575" cap="sq" cmpd="sng">
            <a:solidFill>
              <a:schemeClr val="tx1"/>
            </a:solidFill>
            <a:prstDash val="solid"/>
            <a:round/>
            <a:headEnd type="none" w="med" len="med"/>
            <a:tailEnd type="none" w="lg" len="med"/>
          </a:ln>
        </p:spPr>
      </p:sp>
      <p:sp>
        <p:nvSpPr>
          <p:cNvPr id="110700" name="直接连接符 26037"/>
          <p:cNvSpPr/>
          <p:nvPr/>
        </p:nvSpPr>
        <p:spPr>
          <a:xfrm>
            <a:off x="7251700" y="3187700"/>
            <a:ext cx="0" cy="3644900"/>
          </a:xfrm>
          <a:prstGeom prst="line">
            <a:avLst/>
          </a:prstGeom>
          <a:ln w="28575" cap="flat" cmpd="sng">
            <a:solidFill>
              <a:schemeClr val="tx1"/>
            </a:solidFill>
            <a:prstDash val="solid"/>
            <a:round/>
            <a:headEnd type="none" w="med" len="med"/>
            <a:tailEnd type="none" w="lg" len="med"/>
          </a:ln>
        </p:spPr>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11618" name="Rectangle 2"/>
          <p:cNvSpPr>
            <a:spLocks noGrp="1"/>
          </p:cNvSpPr>
          <p:nvPr>
            <p:ph type="title"/>
          </p:nvPr>
        </p:nvSpPr>
        <p:spPr>
          <a:xfrm>
            <a:off x="457200" y="457200"/>
            <a:ext cx="8291513" cy="5780088"/>
          </a:xfrm>
          <a:ln/>
        </p:spPr>
        <p:txBody>
          <a:bodyPr vert="horz" wrap="square" lIns="91440" tIns="45720" rIns="91440" bIns="45720" anchor="ctr" anchorCtr="0"/>
          <a:p>
            <a:pPr eaLnBrk="1" hangingPunct="1"/>
            <a:r>
              <a:rPr lang="zh-CN" altLang="en-US" sz="3200">
                <a:ea typeface="宋体" panose="02010600030101010101" pitchFamily="2" charset="-122"/>
              </a:rPr>
              <a:t>对以下中间代码序列</a:t>
            </a:r>
            <a:r>
              <a:rPr lang="en-US" altLang="zh-CN" sz="3200">
                <a:ea typeface="宋体" panose="02010600030101010101" pitchFamily="2" charset="-122"/>
              </a:rPr>
              <a:t>G</a:t>
            </a:r>
            <a:r>
              <a:rPr lang="zh-CN" altLang="en-US" sz="3200">
                <a:ea typeface="宋体" panose="02010600030101010101" pitchFamily="2" charset="-122"/>
              </a:rPr>
              <a:t>：</a:t>
            </a:r>
            <a:br>
              <a:rPr lang="zh-CN" altLang="en-US" sz="3200">
                <a:ea typeface="宋体" panose="02010600030101010101" pitchFamily="2" charset="-122"/>
              </a:rPr>
            </a:br>
            <a:r>
              <a:rPr lang="zh-CN" altLang="en-US" sz="3200">
                <a:ea typeface="宋体" panose="02010600030101010101" pitchFamily="2" charset="-122"/>
              </a:rPr>
              <a:t>			</a:t>
            </a:r>
            <a:r>
              <a:rPr lang="en-US" altLang="zh-CN" sz="3200">
                <a:ea typeface="宋体" panose="02010600030101010101" pitchFamily="2" charset="-122"/>
              </a:rPr>
              <a:t>T1:=B-C</a:t>
            </a:r>
            <a:br>
              <a:rPr lang="en-US" altLang="zh-CN" sz="3200">
                <a:ea typeface="宋体" panose="02010600030101010101" pitchFamily="2" charset="-122"/>
              </a:rPr>
            </a:br>
            <a:r>
              <a:rPr lang="en-US" altLang="zh-CN" sz="3200">
                <a:ea typeface="宋体" panose="02010600030101010101" pitchFamily="2" charset="-122"/>
              </a:rPr>
              <a:t>			T2:=A*T1</a:t>
            </a:r>
            <a:br>
              <a:rPr lang="en-US" altLang="zh-CN" sz="3200">
                <a:ea typeface="宋体" panose="02010600030101010101" pitchFamily="2" charset="-122"/>
              </a:rPr>
            </a:br>
            <a:r>
              <a:rPr lang="en-US" altLang="zh-CN" sz="3200">
                <a:ea typeface="宋体" panose="02010600030101010101" pitchFamily="2" charset="-122"/>
              </a:rPr>
              <a:t>			T3:=D+1</a:t>
            </a:r>
            <a:br>
              <a:rPr lang="en-US" altLang="zh-CN" sz="3200">
                <a:ea typeface="宋体" panose="02010600030101010101" pitchFamily="2" charset="-122"/>
              </a:rPr>
            </a:br>
            <a:r>
              <a:rPr lang="en-US" altLang="zh-CN" sz="3200">
                <a:ea typeface="宋体" panose="02010600030101010101" pitchFamily="2" charset="-122"/>
              </a:rPr>
              <a:t>			T4:=E-F</a:t>
            </a:r>
            <a:br>
              <a:rPr lang="en-US" altLang="zh-CN" sz="3200">
                <a:ea typeface="宋体" panose="02010600030101010101" pitchFamily="2" charset="-122"/>
              </a:rPr>
            </a:br>
            <a:r>
              <a:rPr lang="en-US" altLang="zh-CN" sz="3200">
                <a:ea typeface="宋体" panose="02010600030101010101" pitchFamily="2" charset="-122"/>
              </a:rPr>
              <a:t>			T5:=T3*T4</a:t>
            </a:r>
            <a:br>
              <a:rPr lang="en-US" altLang="zh-CN" sz="3200">
                <a:ea typeface="宋体" panose="02010600030101010101" pitchFamily="2" charset="-122"/>
              </a:rPr>
            </a:br>
            <a:r>
              <a:rPr lang="en-US" altLang="zh-CN" sz="3200">
                <a:ea typeface="宋体" panose="02010600030101010101" pitchFamily="2" charset="-122"/>
              </a:rPr>
              <a:t>			W:=T2/T5</a:t>
            </a:r>
            <a:br>
              <a:rPr lang="en-US" altLang="zh-CN" sz="3200">
                <a:ea typeface="宋体" panose="02010600030101010101" pitchFamily="2" charset="-122"/>
              </a:rPr>
            </a:br>
            <a:r>
              <a:rPr lang="zh-CN" altLang="en-US" sz="3200">
                <a:ea typeface="宋体" panose="02010600030101010101" pitchFamily="2" charset="-122"/>
              </a:rPr>
              <a:t>假设可用寄存器为</a:t>
            </a:r>
            <a:r>
              <a:rPr lang="en-US" altLang="zh-CN" sz="3200">
                <a:ea typeface="宋体" panose="02010600030101010101" pitchFamily="2" charset="-122"/>
              </a:rPr>
              <a:t>R0</a:t>
            </a:r>
            <a:r>
              <a:rPr lang="zh-CN" altLang="en-US" sz="3200">
                <a:ea typeface="宋体" panose="02010600030101010101" pitchFamily="2" charset="-122"/>
              </a:rPr>
              <a:t>和</a:t>
            </a:r>
            <a:r>
              <a:rPr lang="en-US" altLang="zh-CN" sz="3200">
                <a:ea typeface="宋体" panose="02010600030101010101" pitchFamily="2" charset="-122"/>
              </a:rPr>
              <a:t>R1</a:t>
            </a:r>
            <a:r>
              <a:rPr lang="zh-CN" altLang="en-US" sz="3200">
                <a:ea typeface="宋体" panose="02010600030101010101" pitchFamily="2" charset="-122"/>
              </a:rPr>
              <a:t>，</a:t>
            </a:r>
            <a:r>
              <a:rPr lang="en-US" altLang="zh-CN" sz="3200">
                <a:ea typeface="宋体" panose="02010600030101010101" pitchFamily="2" charset="-122"/>
              </a:rPr>
              <a:t>W</a:t>
            </a:r>
            <a:r>
              <a:rPr lang="zh-CN" altLang="en-US" sz="3200">
                <a:ea typeface="宋体" panose="02010600030101010101" pitchFamily="2" charset="-122"/>
              </a:rPr>
              <a:t>是基本块出口的活跃变量，用简单代码生成算法生成其目标代码，同时列出代码生成过程中的寄存器描述和地址描述。</a:t>
            </a:r>
            <a:endParaRPr lang="en-GB" altLang="zh-CN" sz="320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灯片编号占位符 3"/>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12642" name="Rectangle 2"/>
          <p:cNvSpPr/>
          <p:nvPr/>
        </p:nvSpPr>
        <p:spPr>
          <a:xfrm>
            <a:off x="577850" y="1965325"/>
            <a:ext cx="8458200" cy="527050"/>
          </a:xfrm>
          <a:prstGeom prst="rect">
            <a:avLst/>
          </a:prstGeom>
          <a:noFill/>
          <a:ln w="9525">
            <a:noFill/>
          </a:ln>
        </p:spPr>
        <p:txBody>
          <a:bodyPr anchor="t" anchorCtr="0"/>
          <a:p>
            <a:pPr marL="342900" indent="-342900">
              <a:spcBef>
                <a:spcPct val="50000"/>
              </a:spcBef>
              <a:buClr>
                <a:schemeClr val="tx2"/>
              </a:buClr>
              <a:buSzPct val="65000"/>
              <a:buFont typeface="Wingdings" panose="05000000000000000000" pitchFamily="2" charset="2"/>
            </a:pPr>
            <a:r>
              <a:rPr lang="zh-CN" altLang="zh-CN" sz="2800">
                <a:latin typeface="微软雅黑" panose="020B0503020204020204" charset="-122"/>
                <a:ea typeface="宋体" panose="02010600030101010101" pitchFamily="2" charset="-122"/>
              </a:rPr>
              <a:t>中间代码	 目标代码	        RVALUE     AVALUE</a:t>
            </a:r>
            <a:endParaRPr lang="zh-CN" altLang="zh-CN" sz="2800">
              <a:latin typeface="微软雅黑" panose="020B0503020204020204" charset="-122"/>
              <a:ea typeface="宋体" panose="02010600030101010101" pitchFamily="2" charset="-122"/>
            </a:endParaRPr>
          </a:p>
        </p:txBody>
      </p:sp>
      <p:sp>
        <p:nvSpPr>
          <p:cNvPr id="495619" name="Text Box 3"/>
          <p:cNvSpPr txBox="1"/>
          <p:nvPr/>
        </p:nvSpPr>
        <p:spPr>
          <a:xfrm>
            <a:off x="685800" y="2627313"/>
            <a:ext cx="1535113"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T1:=B－C</a:t>
            </a:r>
            <a:endParaRPr lang="zh-CN" altLang="zh-CN" sz="2400">
              <a:latin typeface="微软雅黑" panose="020B0503020204020204" charset="-122"/>
              <a:ea typeface="宋体" panose="02010600030101010101" pitchFamily="2" charset="-122"/>
            </a:endParaRPr>
          </a:p>
        </p:txBody>
      </p:sp>
      <p:sp>
        <p:nvSpPr>
          <p:cNvPr id="495620" name="Text Box 4"/>
          <p:cNvSpPr txBox="1"/>
          <p:nvPr/>
        </p:nvSpPr>
        <p:spPr>
          <a:xfrm>
            <a:off x="685800" y="3617913"/>
            <a:ext cx="1543050"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T2:=A*T1</a:t>
            </a:r>
            <a:endParaRPr lang="zh-CN" altLang="zh-CN" sz="2400">
              <a:latin typeface="微软雅黑" panose="020B0503020204020204" charset="-122"/>
              <a:ea typeface="宋体" panose="02010600030101010101" pitchFamily="2" charset="-122"/>
            </a:endParaRPr>
          </a:p>
        </p:txBody>
      </p:sp>
      <p:sp>
        <p:nvSpPr>
          <p:cNvPr id="495621" name="Text Box 5"/>
          <p:cNvSpPr txBox="1"/>
          <p:nvPr/>
        </p:nvSpPr>
        <p:spPr>
          <a:xfrm>
            <a:off x="685800" y="4608513"/>
            <a:ext cx="1552575"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T3:=D＋1</a:t>
            </a:r>
            <a:endParaRPr lang="zh-CN" altLang="zh-CN" sz="2400">
              <a:latin typeface="微软雅黑" panose="020B0503020204020204" charset="-122"/>
              <a:ea typeface="宋体" panose="02010600030101010101" pitchFamily="2" charset="-122"/>
            </a:endParaRPr>
          </a:p>
        </p:txBody>
      </p:sp>
      <p:sp>
        <p:nvSpPr>
          <p:cNvPr id="495622" name="Text Box 6"/>
          <p:cNvSpPr txBox="1"/>
          <p:nvPr/>
        </p:nvSpPr>
        <p:spPr>
          <a:xfrm>
            <a:off x="685800" y="5599113"/>
            <a:ext cx="1298575"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T4:=E-F</a:t>
            </a:r>
            <a:endParaRPr lang="zh-CN" altLang="zh-CN" sz="2400">
              <a:latin typeface="微软雅黑" panose="020B0503020204020204" charset="-122"/>
              <a:ea typeface="宋体" panose="02010600030101010101" pitchFamily="2" charset="-122"/>
            </a:endParaRPr>
          </a:p>
        </p:txBody>
      </p:sp>
      <p:sp>
        <p:nvSpPr>
          <p:cNvPr id="495623" name="Text Box 7"/>
          <p:cNvSpPr txBox="1"/>
          <p:nvPr/>
        </p:nvSpPr>
        <p:spPr>
          <a:xfrm>
            <a:off x="2586038" y="2474913"/>
            <a:ext cx="1784350"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LD  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，B</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SUB  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，C</a:t>
            </a:r>
            <a:endParaRPr lang="zh-CN" altLang="zh-CN" sz="2400">
              <a:latin typeface="微软雅黑" panose="020B0503020204020204" charset="-122"/>
              <a:ea typeface="宋体" panose="02010600030101010101" pitchFamily="2" charset="-122"/>
            </a:endParaRPr>
          </a:p>
        </p:txBody>
      </p:sp>
      <p:sp>
        <p:nvSpPr>
          <p:cNvPr id="495624" name="Text Box 8"/>
          <p:cNvSpPr txBox="1"/>
          <p:nvPr/>
        </p:nvSpPr>
        <p:spPr>
          <a:xfrm>
            <a:off x="5024438" y="2627313"/>
            <a:ext cx="1465262"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含有T1</a:t>
            </a:r>
            <a:endParaRPr lang="zh-CN" altLang="zh-CN" sz="2400">
              <a:latin typeface="微软雅黑" panose="020B0503020204020204" charset="-122"/>
              <a:ea typeface="宋体" panose="02010600030101010101" pitchFamily="2" charset="-122"/>
            </a:endParaRPr>
          </a:p>
        </p:txBody>
      </p:sp>
      <p:sp>
        <p:nvSpPr>
          <p:cNvPr id="495625" name="Text Box 9"/>
          <p:cNvSpPr txBox="1"/>
          <p:nvPr/>
        </p:nvSpPr>
        <p:spPr>
          <a:xfrm>
            <a:off x="6900863" y="2627313"/>
            <a:ext cx="1465262"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T1在R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中</a:t>
            </a:r>
            <a:endParaRPr lang="zh-CN" altLang="zh-CN" sz="2400">
              <a:latin typeface="微软雅黑" panose="020B0503020204020204" charset="-122"/>
              <a:ea typeface="宋体" panose="02010600030101010101" pitchFamily="2" charset="-122"/>
            </a:endParaRPr>
          </a:p>
        </p:txBody>
      </p:sp>
      <p:sp>
        <p:nvSpPr>
          <p:cNvPr id="495626" name="Text Box 10"/>
          <p:cNvSpPr txBox="1"/>
          <p:nvPr/>
        </p:nvSpPr>
        <p:spPr>
          <a:xfrm>
            <a:off x="2590800" y="3465513"/>
            <a:ext cx="2573338" cy="822325"/>
          </a:xfrm>
          <a:prstGeom prst="rect">
            <a:avLst/>
          </a:prstGeom>
          <a:noFill/>
          <a:ln w="9525">
            <a:noFill/>
          </a:ln>
        </p:spPr>
        <p:txBody>
          <a:bodyPr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LD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，A</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MUL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endParaRPr lang="zh-CN" altLang="zh-CN" sz="2400" baseline="-25000">
              <a:latin typeface="微软雅黑" panose="020B0503020204020204" charset="-122"/>
              <a:ea typeface="宋体" panose="02010600030101010101" pitchFamily="2" charset="-122"/>
            </a:endParaRPr>
          </a:p>
        </p:txBody>
      </p:sp>
      <p:sp>
        <p:nvSpPr>
          <p:cNvPr id="495627" name="Text Box 11"/>
          <p:cNvSpPr txBox="1"/>
          <p:nvPr/>
        </p:nvSpPr>
        <p:spPr>
          <a:xfrm>
            <a:off x="5029200" y="3541713"/>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含有T1</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含有T2</a:t>
            </a:r>
            <a:endParaRPr lang="zh-CN" altLang="zh-CN" sz="2400">
              <a:latin typeface="微软雅黑" panose="020B0503020204020204" charset="-122"/>
              <a:ea typeface="宋体" panose="02010600030101010101" pitchFamily="2" charset="-122"/>
            </a:endParaRPr>
          </a:p>
        </p:txBody>
      </p:sp>
      <p:sp>
        <p:nvSpPr>
          <p:cNvPr id="495628" name="Text Box 12"/>
          <p:cNvSpPr txBox="1"/>
          <p:nvPr/>
        </p:nvSpPr>
        <p:spPr>
          <a:xfrm>
            <a:off x="6915150" y="3541713"/>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T1</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0</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T2</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p:txBody>
      </p:sp>
      <p:sp>
        <p:nvSpPr>
          <p:cNvPr id="495629" name="Text Box 13"/>
          <p:cNvSpPr txBox="1"/>
          <p:nvPr/>
        </p:nvSpPr>
        <p:spPr>
          <a:xfrm>
            <a:off x="2590800" y="4532313"/>
            <a:ext cx="1844675"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LD  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，D </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ADD  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，1</a:t>
            </a:r>
            <a:endParaRPr lang="zh-CN" altLang="zh-CN" sz="2400">
              <a:latin typeface="微软雅黑" panose="020B0503020204020204" charset="-122"/>
              <a:ea typeface="宋体" panose="02010600030101010101" pitchFamily="2" charset="-122"/>
            </a:endParaRPr>
          </a:p>
        </p:txBody>
      </p:sp>
      <p:sp>
        <p:nvSpPr>
          <p:cNvPr id="495630" name="Text Box 14"/>
          <p:cNvSpPr txBox="1"/>
          <p:nvPr/>
        </p:nvSpPr>
        <p:spPr>
          <a:xfrm>
            <a:off x="5029200" y="4608513"/>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含有T3</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含有T2</a:t>
            </a:r>
            <a:endParaRPr lang="zh-CN" altLang="zh-CN" sz="2400">
              <a:latin typeface="微软雅黑" panose="020B0503020204020204" charset="-122"/>
              <a:ea typeface="宋体" panose="02010600030101010101" pitchFamily="2" charset="-122"/>
            </a:endParaRPr>
          </a:p>
        </p:txBody>
      </p:sp>
      <p:sp>
        <p:nvSpPr>
          <p:cNvPr id="495631" name="Text Box 15"/>
          <p:cNvSpPr txBox="1"/>
          <p:nvPr/>
        </p:nvSpPr>
        <p:spPr>
          <a:xfrm>
            <a:off x="6934200" y="4608513"/>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T3</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0</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T2</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p:txBody>
      </p:sp>
      <p:sp>
        <p:nvSpPr>
          <p:cNvPr id="495632" name="Text Box 16"/>
          <p:cNvSpPr txBox="1"/>
          <p:nvPr/>
        </p:nvSpPr>
        <p:spPr>
          <a:xfrm>
            <a:off x="2557463" y="5522913"/>
            <a:ext cx="1743075" cy="118745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ST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，T2</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LD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，E </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SUB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，F</a:t>
            </a:r>
            <a:endParaRPr lang="zh-CN" altLang="zh-CN" sz="2400" baseline="-25000">
              <a:latin typeface="微软雅黑" panose="020B0503020204020204" charset="-122"/>
              <a:ea typeface="宋体" panose="02010600030101010101" pitchFamily="2" charset="-122"/>
            </a:endParaRPr>
          </a:p>
        </p:txBody>
      </p:sp>
      <p:sp>
        <p:nvSpPr>
          <p:cNvPr id="495633" name="Text Box 17"/>
          <p:cNvSpPr txBox="1"/>
          <p:nvPr/>
        </p:nvSpPr>
        <p:spPr>
          <a:xfrm>
            <a:off x="5029200" y="5675313"/>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含有T3</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含有T4</a:t>
            </a:r>
            <a:endParaRPr lang="zh-CN" altLang="zh-CN" sz="2400">
              <a:latin typeface="微软雅黑" panose="020B0503020204020204" charset="-122"/>
              <a:ea typeface="宋体" panose="02010600030101010101" pitchFamily="2" charset="-122"/>
            </a:endParaRPr>
          </a:p>
        </p:txBody>
      </p:sp>
      <p:sp>
        <p:nvSpPr>
          <p:cNvPr id="495634" name="Text Box 18"/>
          <p:cNvSpPr txBox="1"/>
          <p:nvPr/>
        </p:nvSpPr>
        <p:spPr>
          <a:xfrm>
            <a:off x="6929438" y="5599113"/>
            <a:ext cx="1501775" cy="118745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T2在T2中</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T3在R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中</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T4在R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中</a:t>
            </a:r>
            <a:endParaRPr lang="zh-CN" altLang="zh-CN" sz="2400">
              <a:latin typeface="微软雅黑" panose="020B0503020204020204" charset="-122"/>
              <a:ea typeface="宋体" panose="02010600030101010101" pitchFamily="2" charset="-122"/>
            </a:endParaRPr>
          </a:p>
        </p:txBody>
      </p:sp>
      <p:sp>
        <p:nvSpPr>
          <p:cNvPr id="112659" name="Rectangle 21"/>
          <p:cNvSpPr>
            <a:spLocks noGrp="1"/>
          </p:cNvSpPr>
          <p:nvPr>
            <p:ph type="title"/>
          </p:nvPr>
        </p:nvSpPr>
        <p:spPr>
          <a:ln/>
        </p:spPr>
        <p:txBody>
          <a:bodyPr vert="horz" wrap="square" lIns="91440" tIns="45720" rIns="91440" bIns="45720" anchor="ctr" anchorCtr="0"/>
          <a:p>
            <a:pPr eaLnBrk="1" hangingPunct="1"/>
            <a:r>
              <a:rPr lang="zh-CN" altLang="zh-CN" sz="3600">
                <a:ea typeface="宋体" panose="02010600030101010101" pitchFamily="2" charset="-122"/>
              </a:rPr>
              <a:t>假设只有R0和R1是可用寄存器，生成的目标代码和相应的RVALUE和AVALUE:</a:t>
            </a:r>
            <a:endParaRPr lang="en-GB" altLang="zh-CN" sz="36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5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56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56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56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56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56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56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56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5627">
                                            <p:txEl>
                                              <p:charRg st="0"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5627">
                                            <p:txEl>
                                              <p:charRg st="7"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5628">
                                            <p:txEl>
                                              <p:charRg st="0"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5628">
                                            <p:txEl>
                                              <p:charRg st="7"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495627">
                                            <p:txEl>
                                              <p:charRg st="0" end="7"/>
                                            </p:txEl>
                                          </p:spTgt>
                                        </p:tgtEl>
                                      </p:cBhvr>
                                    </p:animEffect>
                                    <p:set>
                                      <p:cBhvr>
                                        <p:cTn id="51" dur="1" fill="hold">
                                          <p:stCondLst>
                                            <p:cond delay="499"/>
                                          </p:stCondLst>
                                        </p:cTn>
                                        <p:tgtEl>
                                          <p:spTgt spid="495627">
                                            <p:txEl>
                                              <p:charRg st="0" end="7"/>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grpId="1" nodeType="clickEffect">
                                  <p:stCondLst>
                                    <p:cond delay="0"/>
                                  </p:stCondLst>
                                  <p:childTnLst>
                                    <p:animEffect transition="out" filter="wipe(down)">
                                      <p:cBhvr>
                                        <p:cTn id="55" dur="500"/>
                                        <p:tgtEl>
                                          <p:spTgt spid="495628">
                                            <p:txEl>
                                              <p:charRg st="0" end="7"/>
                                            </p:txEl>
                                          </p:spTgt>
                                        </p:tgtEl>
                                      </p:cBhvr>
                                    </p:animEffect>
                                    <p:set>
                                      <p:cBhvr>
                                        <p:cTn id="56" dur="1" fill="hold">
                                          <p:stCondLst>
                                            <p:cond delay="499"/>
                                          </p:stCondLst>
                                        </p:cTn>
                                        <p:tgtEl>
                                          <p:spTgt spid="495628">
                                            <p:txEl>
                                              <p:charRg st="0" end="7"/>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56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56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56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56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56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95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p:bldP spid="495620" grpId="0"/>
      <p:bldP spid="495621" grpId="0"/>
      <p:bldP spid="495622" grpId="0"/>
      <p:bldP spid="495623" grpId="0"/>
      <p:bldP spid="495624" grpId="0"/>
      <p:bldP spid="495625" grpId="0"/>
      <p:bldP spid="495626" grpId="0"/>
      <p:bldP spid="495627" grpId="0" build="allAtOnce"/>
      <p:bldP spid="495627" grpId="1" build="p"/>
      <p:bldP spid="495628" grpId="0" build="allAtOnce"/>
      <p:bldP spid="495628" grpId="1" build="p"/>
      <p:bldP spid="495629" grpId="0"/>
      <p:bldP spid="495630" grpId="0"/>
      <p:bldP spid="495631" grpId="0"/>
      <p:bldP spid="495632" grpId="0"/>
      <p:bldP spid="495633" grpId="0"/>
      <p:bldP spid="49563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灯片编号占位符 2"/>
          <p:cNvSpPr>
            <a:spLocks noGrp="1"/>
          </p:cNvSpPr>
          <p:nvPr>
            <p:ph type="sldNum" sz="quarter" idx="11"/>
          </p:nvPr>
        </p:nvSpPr>
        <p:spPr>
          <a:ln/>
        </p:spPr>
        <p:txBody>
          <a:bodyPr wrap="square" lIns="91440" tIns="45720" rIns="91440" bIns="45720" anchor="b"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charset="-122"/>
                <a:cs typeface="+mn-cs"/>
              </a:defRPr>
            </a:lvl5pPr>
          </a:lstStyle>
          <a:p>
            <a:pPr lvl="0" algn="r" eaLnBrk="1" hangingPunct="1">
              <a:buClrTx/>
              <a:buFont typeface="Arial" panose="020B0604020202020204" pitchFamily="34" charset="0"/>
            </a:pPr>
            <a:r>
              <a:rPr lang="en-US" altLang="zh-CN" sz="1200">
                <a:latin typeface="Arial Black" panose="020B0A04020102020204" pitchFamily="34" charset="0"/>
                <a:ea typeface="宋体" panose="02010600030101010101" pitchFamily="2" charset="-122"/>
              </a:rPr>
              <a:t>*</a:t>
            </a:r>
            <a:endParaRPr lang="en-US" altLang="zh-CN" sz="1200">
              <a:latin typeface="Arial Black" panose="020B0A04020102020204" pitchFamily="34" charset="0"/>
              <a:ea typeface="宋体" panose="02010600030101010101" pitchFamily="2" charset="-122"/>
            </a:endParaRPr>
          </a:p>
        </p:txBody>
      </p:sp>
      <p:sp>
        <p:nvSpPr>
          <p:cNvPr id="113666" name="Rectangle 2"/>
          <p:cNvSpPr/>
          <p:nvPr/>
        </p:nvSpPr>
        <p:spPr>
          <a:xfrm>
            <a:off x="685800" y="2000250"/>
            <a:ext cx="8458200" cy="685800"/>
          </a:xfrm>
          <a:prstGeom prst="rect">
            <a:avLst/>
          </a:prstGeom>
          <a:noFill/>
          <a:ln w="9525">
            <a:noFill/>
          </a:ln>
        </p:spPr>
        <p:txBody>
          <a:bodyPr lIns="92075" tIns="46038" rIns="92075" bIns="46038" anchor="t" anchorCtr="0"/>
          <a:p>
            <a:pPr marL="342900" indent="-342900">
              <a:spcBef>
                <a:spcPct val="50000"/>
              </a:spcBef>
              <a:buClr>
                <a:schemeClr val="tx2"/>
              </a:buClr>
              <a:buSzPct val="65000"/>
              <a:buFont typeface="Wingdings" panose="05000000000000000000" pitchFamily="2" charset="2"/>
            </a:pPr>
            <a:r>
              <a:rPr lang="zh-CN" altLang="zh-CN" sz="2800">
                <a:latin typeface="微软雅黑" panose="020B0503020204020204" charset="-122"/>
                <a:ea typeface="宋体" panose="02010600030101010101" pitchFamily="2" charset="-122"/>
              </a:rPr>
              <a:t>中间代码	 目标代码	        RVALUE     AVALUE</a:t>
            </a:r>
            <a:endParaRPr lang="zh-CN" altLang="zh-CN" sz="2800">
              <a:latin typeface="微软雅黑" panose="020B0503020204020204" charset="-122"/>
              <a:ea typeface="宋体" panose="02010600030101010101" pitchFamily="2" charset="-122"/>
            </a:endParaRPr>
          </a:p>
        </p:txBody>
      </p:sp>
      <p:sp>
        <p:nvSpPr>
          <p:cNvPr id="496644" name="Text Box 3"/>
          <p:cNvSpPr txBox="1"/>
          <p:nvPr/>
        </p:nvSpPr>
        <p:spPr>
          <a:xfrm>
            <a:off x="685800" y="2641600"/>
            <a:ext cx="1682750"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T5:=T3*T4</a:t>
            </a:r>
            <a:endParaRPr lang="zh-CN" altLang="zh-CN" sz="2400">
              <a:latin typeface="微软雅黑" panose="020B0503020204020204" charset="-122"/>
              <a:ea typeface="宋体" panose="02010600030101010101" pitchFamily="2" charset="-122"/>
            </a:endParaRPr>
          </a:p>
        </p:txBody>
      </p:sp>
      <p:sp>
        <p:nvSpPr>
          <p:cNvPr id="496645" name="Text Box 4"/>
          <p:cNvSpPr txBox="1"/>
          <p:nvPr/>
        </p:nvSpPr>
        <p:spPr>
          <a:xfrm>
            <a:off x="685800" y="4081463"/>
            <a:ext cx="1630363"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W:=T2/T5</a:t>
            </a:r>
            <a:endParaRPr lang="zh-CN" altLang="zh-CN" sz="2400">
              <a:latin typeface="微软雅黑" panose="020B0503020204020204" charset="-122"/>
              <a:ea typeface="宋体" panose="02010600030101010101" pitchFamily="2" charset="-122"/>
            </a:endParaRPr>
          </a:p>
        </p:txBody>
      </p:sp>
      <p:sp>
        <p:nvSpPr>
          <p:cNvPr id="496646" name="Text Box 5"/>
          <p:cNvSpPr txBox="1"/>
          <p:nvPr/>
        </p:nvSpPr>
        <p:spPr>
          <a:xfrm>
            <a:off x="2590800" y="2641600"/>
            <a:ext cx="2078038"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MUL  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 R</a:t>
            </a:r>
            <a:r>
              <a:rPr lang="zh-CN" altLang="zh-CN" sz="2400" baseline="-25000">
                <a:latin typeface="微软雅黑" panose="020B0503020204020204" charset="-122"/>
                <a:ea typeface="宋体" panose="02010600030101010101" pitchFamily="2" charset="-122"/>
              </a:rPr>
              <a:t>1</a:t>
            </a:r>
            <a:endParaRPr lang="zh-CN" altLang="zh-CN" sz="2400">
              <a:latin typeface="微软雅黑" panose="020B0503020204020204" charset="-122"/>
              <a:ea typeface="宋体" panose="02010600030101010101" pitchFamily="2" charset="-122"/>
            </a:endParaRPr>
          </a:p>
        </p:txBody>
      </p:sp>
      <p:sp>
        <p:nvSpPr>
          <p:cNvPr id="496647" name="Text Box 6"/>
          <p:cNvSpPr txBox="1"/>
          <p:nvPr/>
        </p:nvSpPr>
        <p:spPr>
          <a:xfrm>
            <a:off x="5105400" y="2565400"/>
            <a:ext cx="1465263"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含有T5</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含有T4</a:t>
            </a:r>
            <a:endParaRPr lang="zh-CN" altLang="zh-CN" sz="2400">
              <a:latin typeface="微软雅黑" panose="020B0503020204020204" charset="-122"/>
              <a:ea typeface="宋体" panose="02010600030101010101" pitchFamily="2" charset="-122"/>
            </a:endParaRPr>
          </a:p>
        </p:txBody>
      </p:sp>
      <p:sp>
        <p:nvSpPr>
          <p:cNvPr id="496648" name="Text Box 7"/>
          <p:cNvSpPr txBox="1"/>
          <p:nvPr/>
        </p:nvSpPr>
        <p:spPr>
          <a:xfrm>
            <a:off x="7086600" y="2555875"/>
            <a:ext cx="1501775" cy="118745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T2在T2中</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T5在R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中</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T4在R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中</a:t>
            </a:r>
            <a:endParaRPr lang="zh-CN" altLang="zh-CN" sz="2400">
              <a:latin typeface="微软雅黑" panose="020B0503020204020204" charset="-122"/>
              <a:ea typeface="宋体" panose="02010600030101010101" pitchFamily="2" charset="-122"/>
            </a:endParaRPr>
          </a:p>
        </p:txBody>
      </p:sp>
      <p:sp>
        <p:nvSpPr>
          <p:cNvPr id="496649" name="Text Box 8"/>
          <p:cNvSpPr txBox="1"/>
          <p:nvPr/>
        </p:nvSpPr>
        <p:spPr>
          <a:xfrm>
            <a:off x="2590800" y="4029075"/>
            <a:ext cx="2573338" cy="822325"/>
          </a:xfrm>
          <a:prstGeom prst="rect">
            <a:avLst/>
          </a:prstGeom>
          <a:noFill/>
          <a:ln w="9525">
            <a:noFill/>
          </a:ln>
        </p:spPr>
        <p:txBody>
          <a:bodyPr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LD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，T2</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DIV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endParaRPr lang="zh-CN" altLang="zh-CN" sz="2400" baseline="-25000">
              <a:latin typeface="微软雅黑" panose="020B0503020204020204" charset="-122"/>
              <a:ea typeface="宋体" panose="02010600030101010101" pitchFamily="2" charset="-122"/>
            </a:endParaRPr>
          </a:p>
        </p:txBody>
      </p:sp>
      <p:sp>
        <p:nvSpPr>
          <p:cNvPr id="496650" name="Text Box 9"/>
          <p:cNvSpPr txBox="1"/>
          <p:nvPr/>
        </p:nvSpPr>
        <p:spPr>
          <a:xfrm>
            <a:off x="5138738" y="4005263"/>
            <a:ext cx="1465262" cy="822325"/>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0</a:t>
            </a:r>
            <a:r>
              <a:rPr lang="zh-CN" altLang="zh-CN" sz="2400">
                <a:latin typeface="微软雅黑" panose="020B0503020204020204" charset="-122"/>
                <a:ea typeface="宋体" panose="02010600030101010101" pitchFamily="2" charset="-122"/>
              </a:rPr>
              <a:t>含有T5</a:t>
            </a:r>
            <a:endParaRPr lang="zh-CN" altLang="zh-CN"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含有W</a:t>
            </a:r>
            <a:endParaRPr lang="zh-CN" altLang="zh-CN" sz="2400">
              <a:latin typeface="微软雅黑" panose="020B0503020204020204" charset="-122"/>
              <a:ea typeface="宋体" panose="02010600030101010101" pitchFamily="2" charset="-122"/>
            </a:endParaRPr>
          </a:p>
        </p:txBody>
      </p:sp>
      <p:sp>
        <p:nvSpPr>
          <p:cNvPr id="496651" name="Text Box 10"/>
          <p:cNvSpPr txBox="1"/>
          <p:nvPr/>
        </p:nvSpPr>
        <p:spPr>
          <a:xfrm>
            <a:off x="7086600" y="4005263"/>
            <a:ext cx="1501775" cy="1187450"/>
          </a:xfrm>
          <a:prstGeom prst="rect">
            <a:avLst/>
          </a:prstGeom>
          <a:noFill/>
          <a:ln w="9525">
            <a:noFill/>
          </a:ln>
        </p:spPr>
        <p:txBody>
          <a:bodyPr wrap="none" anchor="t" anchorCtr="0">
            <a:spAutoFit/>
          </a:bodyPr>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T2</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T2</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T5</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0</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a:p>
            <a:pPr eaLnBrk="0" hangingPunct="0">
              <a:buClrTx/>
              <a:buFont typeface="Wingdings" panose="05000000000000000000" pitchFamily="2" charset="2"/>
            </a:pPr>
            <a:r>
              <a:rPr lang="en-US" altLang="zh-CN" sz="2400">
                <a:latin typeface="微软雅黑" panose="020B0503020204020204" charset="-122"/>
                <a:ea typeface="宋体" panose="02010600030101010101" pitchFamily="2" charset="-122"/>
              </a:rPr>
              <a:t>W</a:t>
            </a:r>
            <a:r>
              <a:rPr lang="zh-CN" altLang="en-US" sz="2400">
                <a:latin typeface="微软雅黑" panose="020B0503020204020204" charset="-122"/>
                <a:ea typeface="宋体" panose="02010600030101010101" pitchFamily="2" charset="-122"/>
              </a:rPr>
              <a:t>在</a:t>
            </a:r>
            <a:r>
              <a:rPr lang="en-US" altLang="zh-CN" sz="2400">
                <a:latin typeface="微软雅黑" panose="020B0503020204020204" charset="-122"/>
                <a:ea typeface="宋体" panose="02010600030101010101" pitchFamily="2" charset="-122"/>
              </a:rPr>
              <a:t>R</a:t>
            </a:r>
            <a:r>
              <a:rPr lang="en-US" altLang="zh-CN" sz="2400" baseline="-25000">
                <a:latin typeface="微软雅黑" panose="020B0503020204020204" charset="-122"/>
                <a:ea typeface="宋体" panose="02010600030101010101" pitchFamily="2" charset="-122"/>
              </a:rPr>
              <a:t>1</a:t>
            </a:r>
            <a:r>
              <a:rPr lang="zh-CN" altLang="en-US" sz="2400">
                <a:latin typeface="微软雅黑" panose="020B0503020204020204" charset="-122"/>
                <a:ea typeface="宋体" panose="02010600030101010101" pitchFamily="2" charset="-122"/>
              </a:rPr>
              <a:t>中</a:t>
            </a:r>
            <a:endParaRPr lang="zh-CN" altLang="en-US" sz="2400">
              <a:latin typeface="微软雅黑" panose="020B0503020204020204" charset="-122"/>
              <a:ea typeface="宋体" panose="02010600030101010101" pitchFamily="2" charset="-122"/>
            </a:endParaRPr>
          </a:p>
        </p:txBody>
      </p:sp>
      <p:sp>
        <p:nvSpPr>
          <p:cNvPr id="496652" name="Text Box 11"/>
          <p:cNvSpPr txBox="1"/>
          <p:nvPr/>
        </p:nvSpPr>
        <p:spPr>
          <a:xfrm>
            <a:off x="2608263" y="5451475"/>
            <a:ext cx="1647825" cy="457200"/>
          </a:xfrm>
          <a:prstGeom prst="rect">
            <a:avLst/>
          </a:prstGeom>
          <a:noFill/>
          <a:ln w="9525">
            <a:noFill/>
          </a:ln>
        </p:spPr>
        <p:txBody>
          <a:bodyPr wrap="none" anchor="t" anchorCtr="0">
            <a:spAutoFit/>
          </a:bodyPr>
          <a:p>
            <a:pPr eaLnBrk="0" hangingPunct="0">
              <a:buClrTx/>
              <a:buFont typeface="Wingdings" panose="05000000000000000000" pitchFamily="2" charset="2"/>
            </a:pPr>
            <a:r>
              <a:rPr lang="zh-CN" altLang="zh-CN" sz="2400">
                <a:latin typeface="微软雅黑" panose="020B0503020204020204" charset="-122"/>
                <a:ea typeface="宋体" panose="02010600030101010101" pitchFamily="2" charset="-122"/>
              </a:rPr>
              <a:t>ST  R</a:t>
            </a:r>
            <a:r>
              <a:rPr lang="zh-CN" altLang="zh-CN" sz="2400" baseline="-25000">
                <a:latin typeface="微软雅黑" panose="020B0503020204020204" charset="-122"/>
                <a:ea typeface="宋体" panose="02010600030101010101" pitchFamily="2" charset="-122"/>
              </a:rPr>
              <a:t>1</a:t>
            </a:r>
            <a:r>
              <a:rPr lang="zh-CN" altLang="zh-CN" sz="2400">
                <a:latin typeface="微软雅黑" panose="020B0503020204020204" charset="-122"/>
                <a:ea typeface="宋体" panose="02010600030101010101" pitchFamily="2" charset="-122"/>
              </a:rPr>
              <a:t>，W</a:t>
            </a:r>
            <a:endParaRPr lang="zh-CN" altLang="zh-CN" sz="2400">
              <a:latin typeface="微软雅黑" panose="020B0503020204020204" charset="-122"/>
              <a:ea typeface="宋体" panose="02010600030101010101" pitchFamily="2" charset="-122"/>
            </a:endParaRPr>
          </a:p>
        </p:txBody>
      </p:sp>
      <p:sp>
        <p:nvSpPr>
          <p:cNvPr id="113676" name="Rectangle 14"/>
          <p:cNvSpPr/>
          <p:nvPr/>
        </p:nvSpPr>
        <p:spPr>
          <a:xfrm>
            <a:off x="457200" y="457200"/>
            <a:ext cx="8229600" cy="1371600"/>
          </a:xfrm>
          <a:prstGeom prst="rect">
            <a:avLst/>
          </a:prstGeom>
          <a:noFill/>
          <a:ln w="9525">
            <a:noFill/>
          </a:ln>
        </p:spPr>
        <p:txBody>
          <a:bodyPr anchor="ctr" anchorCtr="0"/>
          <a:p>
            <a:pPr>
              <a:buClrTx/>
              <a:buFont typeface="Wingdings" panose="05000000000000000000" pitchFamily="2" charset="2"/>
            </a:pPr>
            <a:r>
              <a:rPr lang="zh-CN" altLang="zh-CN" sz="3600">
                <a:latin typeface="Arial" panose="020B0604020202020204" pitchFamily="34" charset="0"/>
                <a:ea typeface="宋体" panose="02010600030101010101" pitchFamily="2" charset="-122"/>
              </a:rPr>
              <a:t>假设只有R0和R1是可用寄存器，生成的目标代码和相应的RVALUE和AVALUE:</a:t>
            </a:r>
            <a:endParaRPr lang="en-GB" altLang="zh-CN" sz="36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6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6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6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6647">
                                            <p:txEl>
                                              <p:charRg st="0"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6647">
                                            <p:txEl>
                                              <p:charRg st="7"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6648">
                                            <p:txEl>
                                              <p:charRg st="0"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6648">
                                            <p:txEl>
                                              <p:charRg st="7" end="1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6648">
                                            <p:txEl>
                                              <p:charRg st="14" end="2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496647">
                                            <p:txEl>
                                              <p:charRg st="7" end="14"/>
                                            </p:txEl>
                                          </p:spTgt>
                                        </p:tgtEl>
                                      </p:cBhvr>
                                    </p:animEffect>
                                    <p:set>
                                      <p:cBhvr>
                                        <p:cTn id="33" dur="1" fill="hold">
                                          <p:stCondLst>
                                            <p:cond delay="499"/>
                                          </p:stCondLst>
                                        </p:cTn>
                                        <p:tgtEl>
                                          <p:spTgt spid="496647">
                                            <p:txEl>
                                              <p:charRg st="7" end="14"/>
                                            </p:txEl>
                                          </p:spTgt>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496648">
                                            <p:txEl>
                                              <p:charRg st="14" end="21"/>
                                            </p:txEl>
                                          </p:spTgt>
                                        </p:tgtEl>
                                      </p:cBhvr>
                                    </p:animEffect>
                                    <p:set>
                                      <p:cBhvr>
                                        <p:cTn id="38" dur="1" fill="hold">
                                          <p:stCondLst>
                                            <p:cond delay="499"/>
                                          </p:stCondLst>
                                        </p:cTn>
                                        <p:tgtEl>
                                          <p:spTgt spid="496648">
                                            <p:txEl>
                                              <p:charRg st="14" end="21"/>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66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66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66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6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p:bldP spid="496645" grpId="0"/>
      <p:bldP spid="496646" grpId="0"/>
      <p:bldP spid="496647" grpId="0" build="allAtOnce"/>
      <p:bldP spid="496648" grpId="0" build="allAtOnce"/>
      <p:bldP spid="496649" grpId="0"/>
      <p:bldP spid="496650" grpId="0"/>
      <p:bldP spid="496651" grpId="0"/>
      <p:bldP spid="496652"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stealth" w="lg" len="lg"/>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微软雅黑" panose="020B0503020204020204"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stealth" w="lg" len="lg"/>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微软雅黑" panose="020B0503020204020204"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0</TotalTime>
  <Words>14766</Words>
  <Application>WPS 演示</Application>
  <PresentationFormat>全屏显示(4:3)</PresentationFormat>
  <Paragraphs>1907</Paragraphs>
  <Slides>95</Slides>
  <Notes>23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9</vt:i4>
      </vt:variant>
      <vt:variant>
        <vt:lpstr>幻灯片标题</vt:lpstr>
      </vt:variant>
      <vt:variant>
        <vt:i4>95</vt:i4>
      </vt:variant>
    </vt:vector>
  </HeadingPairs>
  <TitlesOfParts>
    <vt:vector size="127" baseType="lpstr">
      <vt:lpstr>Arial</vt:lpstr>
      <vt:lpstr>宋体</vt:lpstr>
      <vt:lpstr>Wingdings</vt:lpstr>
      <vt:lpstr>微软雅黑</vt:lpstr>
      <vt:lpstr>汉仪旗黑</vt:lpstr>
      <vt:lpstr>黑体</vt:lpstr>
      <vt:lpstr>Times New Roman</vt:lpstr>
      <vt:lpstr>汉仪书宋二KW</vt:lpstr>
      <vt:lpstr>Arial Black</vt:lpstr>
      <vt:lpstr>Symbol</vt:lpstr>
      <vt:lpstr>Kingsoft Sign</vt:lpstr>
      <vt:lpstr>AMGDT</vt:lpstr>
      <vt:lpstr>Courier New</vt:lpstr>
      <vt:lpstr>Batang</vt:lpstr>
      <vt:lpstr>Constantia</vt:lpstr>
      <vt:lpstr>Apple SD Gothic Neo</vt:lpstr>
      <vt:lpstr>Tahoma</vt:lpstr>
      <vt:lpstr>Monotype Sorts</vt:lpstr>
      <vt:lpstr>Wingdings</vt:lpstr>
      <vt:lpstr>Thonburi</vt:lpstr>
      <vt:lpstr>Arial Unicode MS</vt:lpstr>
      <vt:lpstr>宋体-简</vt:lpstr>
      <vt:lpstr>Pixel</vt:lpstr>
      <vt:lpstr>Equation.3</vt:lpstr>
      <vt:lpstr>Equation.3</vt:lpstr>
      <vt:lpstr>Equation.3</vt:lpstr>
      <vt:lpstr>Equation.3</vt:lpstr>
      <vt:lpstr>Equation.3</vt:lpstr>
      <vt:lpstr>Word.Document.8</vt:lpstr>
      <vt:lpstr>Word.Document.8</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ûлõƬ�</dc:title>
  <dc:creator>wt</dc:creator>
  <cp:lastModifiedBy>WPS_1648808624</cp:lastModifiedBy>
  <cp:revision>200</cp:revision>
  <dcterms:created xsi:type="dcterms:W3CDTF">1999-05-07T00:46:27Z</dcterms:created>
  <dcterms:modified xsi:type="dcterms:W3CDTF">2025-06-23T14:42:46Z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A48D7A60F53543EC975C517AF7083051_13</vt:lpwstr>
  </property>
</Properties>
</file>